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89" r:id="rId2"/>
    <p:sldId id="308" r:id="rId3"/>
    <p:sldId id="311" r:id="rId4"/>
    <p:sldId id="310" r:id="rId5"/>
    <p:sldId id="305" r:id="rId6"/>
    <p:sldId id="312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BDE"/>
    <a:srgbClr val="6FCCED"/>
    <a:srgbClr val="7DD1EF"/>
    <a:srgbClr val="20B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88429" autoAdjust="0"/>
  </p:normalViewPr>
  <p:slideViewPr>
    <p:cSldViewPr>
      <p:cViewPr varScale="1">
        <p:scale>
          <a:sx n="65" d="100"/>
          <a:sy n="65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3E3799E1-862B-4467-A352-53343854E9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B5672F19-B036-442A-A82A-0DD220C3BB6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391BF5DD-9C83-4877-9647-E6C16FE21B14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7E7528E4-9E00-4FCA-BA6D-B2CD55F9088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2B60C-26E3-4D67-8510-8180939287D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2B60C-26E3-4D67-8510-8180939287D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2B60C-26E3-4D67-8510-8180939287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="1" dirty="0" smtClean="0"/>
              <a:t>.</a:t>
            </a: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2B60C-26E3-4D67-8510-8180939287D0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8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CF09-9F51-4F40-88CD-B3BB16C6699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CF06-D52D-4838-BFB6-012AD5721A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9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i="1" dirty="0" smtClean="0"/>
              <a:t>MALI</a:t>
            </a:r>
          </a:p>
          <a:p>
            <a:r>
              <a:rPr lang="en-US" i="1" dirty="0" smtClean="0"/>
              <a:t>DIRECTION </a:t>
            </a:r>
            <a:r>
              <a:rPr lang="en-US" i="1" dirty="0" smtClean="0"/>
              <a:t>NATIONALE DE L’ENERGIE</a:t>
            </a:r>
          </a:p>
          <a:p>
            <a:r>
              <a:rPr lang="en-US" i="1" dirty="0" smtClean="0"/>
              <a:t>May 28, 2013 - Maldives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801845"/>
            <a:ext cx="8763000" cy="1366805"/>
          </a:xfrm>
          <a:prstGeom prst="rect">
            <a:avLst/>
          </a:prstGeom>
          <a:solidFill>
            <a:srgbClr val="1CABDE">
              <a:alpha val="7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IF_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0" y="394477"/>
            <a:ext cx="1674580" cy="938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1807259"/>
            <a:ext cx="69532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onduitITCStd"/>
                <a:cs typeface="ConduitITCStd"/>
              </a:rPr>
              <a:t>SREP Pilot Countries Meeting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onduitITCStd"/>
                <a:cs typeface="ConduitITCStd"/>
              </a:rPr>
              <a:t>COUNTRY UPDATE: MALI</a:t>
            </a:r>
            <a:endParaRPr lang="en-US" sz="2800" dirty="0">
              <a:solidFill>
                <a:schemeClr val="bg1"/>
              </a:solidFill>
              <a:latin typeface="ConduitITCStd"/>
              <a:cs typeface="ConduitITCSt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94477"/>
            <a:ext cx="2933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Structure and Funding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52400" y="1159803"/>
            <a:ext cx="8915400" cy="5334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b="1" dirty="0" smtClean="0"/>
              <a:t>Recent </a:t>
            </a:r>
            <a:r>
              <a:rPr lang="en-US" sz="2800" b="1" dirty="0" smtClean="0"/>
              <a:t>developments</a:t>
            </a:r>
            <a:r>
              <a:rPr lang="en-US" sz="2000" b="1" dirty="0" smtClean="0"/>
              <a:t>:</a:t>
            </a:r>
          </a:p>
          <a:p>
            <a:pPr marL="514350" indent="-514350">
              <a:buNone/>
            </a:pPr>
            <a:endParaRPr lang="en-US" sz="2000" b="1" dirty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 La </a:t>
            </a:r>
            <a:r>
              <a:rPr lang="fr-FR" sz="2400" dirty="0"/>
              <a:t>mise à disposition par la BAD du fonds préparatoire (US$200.000)  pour la Phase </a:t>
            </a:r>
            <a:r>
              <a:rPr lang="fr-FR" sz="2400" dirty="0" smtClean="0"/>
              <a:t> préparatoire  des  activités du SREP;</a:t>
            </a:r>
          </a:p>
          <a:p>
            <a:pPr>
              <a:buFont typeface="Wingdings" pitchFamily="2" charset="2"/>
              <a:buChar char="q"/>
            </a:pPr>
            <a:endParaRPr lang="fr-FR" sz="1400" dirty="0" smtClean="0"/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Programme </a:t>
            </a:r>
            <a:r>
              <a:rPr lang="fr-FR" sz="2400" dirty="0" smtClean="0"/>
              <a:t>d’activités pour les ultimes activités préparatoires : </a:t>
            </a:r>
            <a:endParaRPr lang="fr-FR" sz="2400" dirty="0" smtClean="0"/>
          </a:p>
          <a:p>
            <a:pPr marL="971550" lvl="1" indent="-514350">
              <a:buAutoNum type="romanLcParenBoth"/>
            </a:pPr>
            <a:r>
              <a:rPr lang="fr-FR" sz="2000" dirty="0" smtClean="0"/>
              <a:t>missions </a:t>
            </a:r>
            <a:r>
              <a:rPr lang="fr-FR" sz="2000" dirty="0" smtClean="0"/>
              <a:t>de sensibilisation/information sur le SREP sur l’étendu du territoire national ; </a:t>
            </a:r>
            <a:endParaRPr lang="fr-FR" sz="2000" dirty="0" smtClean="0"/>
          </a:p>
          <a:p>
            <a:pPr marL="971550" lvl="1" indent="-514350">
              <a:buAutoNum type="romanLcParenBoth"/>
            </a:pPr>
            <a:r>
              <a:rPr lang="fr-FR" sz="2000" dirty="0" smtClean="0"/>
              <a:t>ateliers</a:t>
            </a:r>
            <a:r>
              <a:rPr lang="fr-FR" sz="2000" dirty="0" smtClean="0"/>
              <a:t> / rencontres au niveau national avec le secteur privé et les institutions publiques </a:t>
            </a:r>
            <a:r>
              <a:rPr lang="fr-FR" sz="2000" dirty="0" smtClean="0"/>
              <a:t>;</a:t>
            </a:r>
          </a:p>
          <a:p>
            <a:pPr marL="971550" lvl="1" indent="-514350">
              <a:buAutoNum type="romanLcParenBoth"/>
            </a:pPr>
            <a:r>
              <a:rPr lang="fr-FR" sz="2000" dirty="0" smtClean="0"/>
              <a:t> </a:t>
            </a:r>
            <a:r>
              <a:rPr lang="fr-FR" sz="2000" dirty="0" smtClean="0"/>
              <a:t>TdR pour les services de consultants individuels (retours d’expérience sur les centrales hybrides et collection d’information complémentaire pour le projet de mini </a:t>
            </a:r>
            <a:r>
              <a:rPr lang="fr-FR" sz="2000" dirty="0" smtClean="0"/>
              <a:t>hydroélectricité)</a:t>
            </a:r>
          </a:p>
          <a:p>
            <a:pPr marL="971550" lvl="1" indent="-514350">
              <a:buFont typeface="Arial" pitchFamily="34" charset="0"/>
              <a:buAutoNum type="romanLcParenBoth"/>
            </a:pPr>
            <a:r>
              <a:rPr lang="fr-FR" sz="2000" dirty="0"/>
              <a:t>Finalisation du Chronogramme de préparation des marchés de consultation.</a:t>
            </a:r>
          </a:p>
          <a:p>
            <a:pPr>
              <a:buFont typeface="Wingdings" pitchFamily="2" charset="2"/>
              <a:buChar char="q"/>
            </a:pPr>
            <a:endParaRPr lang="fr-FR" sz="2000" dirty="0" smtClean="0"/>
          </a:p>
        </p:txBody>
      </p:sp>
      <p:sp>
        <p:nvSpPr>
          <p:cNvPr id="174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75C4D0A-EC4E-4E00-9773-385C857DD7B5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990600" y="205027"/>
            <a:ext cx="8153400" cy="971982"/>
          </a:xfrm>
          <a:prstGeom prst="rect">
            <a:avLst/>
          </a:prstGeom>
          <a:solidFill>
            <a:srgbClr val="1CABDE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74578" y="337075"/>
            <a:ext cx="659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duitITCStd"/>
                <a:cs typeface="ConduitITCStd"/>
              </a:rPr>
              <a:t>Slow-Moving Project</a:t>
            </a:r>
            <a:endParaRPr lang="en-US" sz="4000" dirty="0" smtClean="0">
              <a:solidFill>
                <a:schemeClr val="bg1"/>
              </a:solidFill>
              <a:latin typeface="ConduitITCStd"/>
              <a:cs typeface="ConduitITCStd"/>
            </a:endParaRPr>
          </a:p>
        </p:txBody>
      </p:sp>
      <p:pic>
        <p:nvPicPr>
          <p:cNvPr id="7" name="Picture 6" descr="CIF_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4580" cy="93824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0"/>
            <a:ext cx="2933700" cy="59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Structure and Funding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34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dirty="0" smtClean="0"/>
              <a:t>Recent </a:t>
            </a:r>
            <a:r>
              <a:rPr lang="en-US" b="1" dirty="0" smtClean="0"/>
              <a:t>developments</a:t>
            </a:r>
            <a:r>
              <a:rPr lang="en-US" sz="1400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Préparation </a:t>
            </a:r>
            <a:r>
              <a:rPr lang="fr-FR" sz="2400" dirty="0"/>
              <a:t>des composantes « Renforcement de Capacités »et « Gestion et Partage des connaissances » pour la Coordination Stratégique du programme</a:t>
            </a:r>
            <a:endParaRPr lang="en-US" sz="2400" dirty="0"/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Finalisation </a:t>
            </a:r>
            <a:r>
              <a:rPr lang="fr-FR" sz="2400" dirty="0" smtClean="0"/>
              <a:t>&amp; transmission des TdR pour la constitution  de la base de données physiques sur les centrales micro/mini hydroélectriques dans le cadre de la préparation du projet 3;</a:t>
            </a:r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Finalisation &amp; transmission des TdR de l’étude du retour d’expériences des systèmes hybrides au Mali dans le cadre de la préparation du projet2 ;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Finalisation &amp; transmission des TdR à la banque mondiale pour l’étude de faisabilité des systèmes hybrides dans le cadre du projet 2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1200" dirty="0" smtClean="0"/>
              <a:t>  </a:t>
            </a:r>
            <a:endParaRPr lang="fr-FR" sz="1400" dirty="0" smtClean="0"/>
          </a:p>
        </p:txBody>
      </p:sp>
      <p:sp>
        <p:nvSpPr>
          <p:cNvPr id="174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75C4D0A-EC4E-4E00-9773-385C857DD7B5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990600" y="254843"/>
            <a:ext cx="8153400" cy="976922"/>
          </a:xfrm>
          <a:prstGeom prst="rect">
            <a:avLst/>
          </a:prstGeom>
          <a:solidFill>
            <a:srgbClr val="1CABDE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0" y="476770"/>
            <a:ext cx="6594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onduitITCStd"/>
                <a:cs typeface="ConduitITCStd"/>
              </a:rPr>
              <a:t>Slow-Moving Project</a:t>
            </a:r>
            <a:endParaRPr lang="en-US" sz="4800" dirty="0" smtClean="0">
              <a:solidFill>
                <a:schemeClr val="bg1"/>
              </a:solidFill>
              <a:latin typeface="ConduitITCStd"/>
              <a:cs typeface="ConduitITCStd"/>
            </a:endParaRPr>
          </a:p>
        </p:txBody>
      </p:sp>
      <p:pic>
        <p:nvPicPr>
          <p:cNvPr id="7" name="Picture 6" descr="CIF_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74580" cy="74330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205026"/>
            <a:ext cx="2933700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Structure and Funding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n-US" sz="1400" b="1" dirty="0" smtClean="0"/>
          </a:p>
          <a:p>
            <a:pPr marL="514350" indent="-514350">
              <a:buNone/>
            </a:pPr>
            <a:r>
              <a:rPr lang="en-US" sz="2800" b="1" dirty="0" smtClean="0"/>
              <a:t>Goals </a:t>
            </a:r>
            <a:r>
              <a:rPr lang="en-US" sz="2800" b="1" dirty="0" smtClean="0"/>
              <a:t>for the next 12 months</a:t>
            </a:r>
            <a:r>
              <a:rPr lang="en-US" sz="1400" b="1" dirty="0" smtClean="0"/>
              <a:t>:</a:t>
            </a:r>
          </a:p>
          <a:p>
            <a:pPr marL="514350" indent="-514350">
              <a:buNone/>
            </a:pPr>
            <a:endParaRPr lang="en-US" sz="1200" b="1" dirty="0" smtClean="0"/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fr-FR" sz="2400" dirty="0" smtClean="0"/>
              <a:t>Signer les accords de financement du Don pour le projet 2</a:t>
            </a:r>
            <a:r>
              <a:rPr lang="fr-FR" sz="2400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Lancer </a:t>
            </a:r>
            <a:r>
              <a:rPr lang="fr-FR" sz="2400" dirty="0" smtClean="0"/>
              <a:t>les études relatives aux différents projets du programme ;</a:t>
            </a:r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Mettre en place les structures de mise en œuvre du programme SREP – Mali </a:t>
            </a:r>
            <a:r>
              <a:rPr lang="fr-FR" sz="2400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endParaRPr lang="fr-FR" sz="1800" dirty="0" smtClean="0"/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Approbation du projet 2 par le Sous Comité </a:t>
            </a:r>
            <a:r>
              <a:rPr lang="fr-FR" sz="2400" dirty="0" smtClean="0"/>
              <a:t>SREP .</a:t>
            </a:r>
          </a:p>
          <a:p>
            <a:pPr lvl="0">
              <a:buFont typeface="Wingdings" pitchFamily="2" charset="2"/>
              <a:buChar char="q"/>
            </a:pPr>
            <a:endParaRPr lang="fr-FR" sz="1800" dirty="0" smtClean="0"/>
          </a:p>
          <a:p>
            <a:pPr lvl="0">
              <a:buFont typeface="Wingdings" pitchFamily="2" charset="2"/>
              <a:buChar char="q"/>
            </a:pPr>
            <a:r>
              <a:rPr lang="fr-FR" sz="2400" dirty="0" smtClean="0"/>
              <a:t>Disposer du rapport d’évaluation du projet 3</a:t>
            </a:r>
          </a:p>
        </p:txBody>
      </p:sp>
      <p:sp>
        <p:nvSpPr>
          <p:cNvPr id="174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75C4D0A-EC4E-4E00-9773-385C857DD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254842"/>
            <a:ext cx="7924800" cy="1242845"/>
          </a:xfrm>
          <a:prstGeom prst="rect">
            <a:avLst/>
          </a:prstGeom>
          <a:solidFill>
            <a:srgbClr val="1CABDE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635913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prstClr val="white"/>
                </a:solidFill>
                <a:latin typeface="ConduitITCStd"/>
                <a:cs typeface="ConduitITCStd"/>
              </a:rPr>
              <a:t>Slow-Moving Project</a:t>
            </a:r>
          </a:p>
        </p:txBody>
      </p:sp>
      <p:pic>
        <p:nvPicPr>
          <p:cNvPr id="7" name="Picture 6" descr="CIF_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4580" cy="93824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205026"/>
            <a:ext cx="3028950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Structure and Funding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b="1" dirty="0" smtClean="0"/>
              <a:t>Factors contributing to progress:</a:t>
            </a:r>
          </a:p>
          <a:p>
            <a:pPr marL="514350" indent="-514350">
              <a:buNone/>
            </a:pPr>
            <a:endParaRPr lang="en-US" b="1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fr-FR" b="1" dirty="0" smtClean="0"/>
              <a:t>Stabilisation &amp; amélioration de la situation politique et sécuritaire du pays ;</a:t>
            </a:r>
          </a:p>
          <a:p>
            <a:pPr lvl="0">
              <a:buFont typeface="Wingdings" pitchFamily="2" charset="2"/>
              <a:buChar char="q"/>
            </a:pPr>
            <a:r>
              <a:rPr lang="fr-FR" b="1" dirty="0" smtClean="0"/>
              <a:t>Implication effective des opérateurs privés et des collectivités dans le programme ;</a:t>
            </a:r>
          </a:p>
          <a:p>
            <a:pPr>
              <a:buFont typeface="Wingdings" pitchFamily="2" charset="2"/>
              <a:buChar char="q"/>
            </a:pPr>
            <a:r>
              <a:rPr lang="fr-FR" b="1" dirty="0" smtClean="0"/>
              <a:t>Reprise de la coopération bi &amp; multilatérale avec le </a:t>
            </a:r>
            <a:r>
              <a:rPr lang="fr-FR" b="1" dirty="0" smtClean="0"/>
              <a:t>Mali</a:t>
            </a: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 </a:t>
            </a:r>
          </a:p>
          <a:p>
            <a:pPr marL="514350" indent="-514350">
              <a:buNone/>
            </a:pPr>
            <a:r>
              <a:rPr lang="en-US" b="1" dirty="0" smtClean="0"/>
              <a:t> Barriers to project progress/reasons for delay:</a:t>
            </a:r>
          </a:p>
          <a:p>
            <a:pPr marL="514350" indent="-514350">
              <a:buNone/>
            </a:pPr>
            <a:r>
              <a:rPr lang="en-US" b="1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fr-FR" b="1" dirty="0" smtClean="0"/>
              <a:t>Situation sociopolitique du pays, qui a entraîné la suspension de la coopération bi-multilatérale</a:t>
            </a:r>
            <a:r>
              <a:rPr lang="en-US" b="1" dirty="0" smtClean="0"/>
              <a:t> </a:t>
            </a:r>
          </a:p>
        </p:txBody>
      </p:sp>
      <p:sp>
        <p:nvSpPr>
          <p:cNvPr id="174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75C4D0A-EC4E-4E00-9773-385C857DD7B5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366805"/>
          </a:xfrm>
          <a:prstGeom prst="rect">
            <a:avLst/>
          </a:prstGeom>
          <a:solidFill>
            <a:srgbClr val="1CABDE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542688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ConduitITCStd"/>
                <a:cs typeface="ConduitITCStd"/>
              </a:rPr>
              <a:t>Slow-Moving Project</a:t>
            </a:r>
            <a:endParaRPr lang="en-US" sz="5000" dirty="0" smtClean="0">
              <a:solidFill>
                <a:schemeClr val="bg1"/>
              </a:solidFill>
              <a:latin typeface="ConduitITCStd"/>
              <a:cs typeface="ConduitITCStd"/>
            </a:endParaRPr>
          </a:p>
        </p:txBody>
      </p:sp>
      <p:pic>
        <p:nvPicPr>
          <p:cNvPr id="7" name="Picture 6" descr="CIF_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4580" cy="93824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18" y="-92900"/>
            <a:ext cx="3028950" cy="59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F_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924"/>
            <a:ext cx="2438400" cy="938245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2953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16000" dirty="0" smtClean="0"/>
              <a:t>Merci de votre attention</a:t>
            </a:r>
            <a:endParaRPr lang="fr-FR" sz="16000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34" y="152400"/>
            <a:ext cx="3028950" cy="10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FECEAE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108</Words>
  <Application>Microsoft Office PowerPoint</Application>
  <PresentationFormat>Affichage à l'écran (4:3)</PresentationFormat>
  <Paragraphs>60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Structure and Funding</vt:lpstr>
      <vt:lpstr>Structure and Funding</vt:lpstr>
      <vt:lpstr>Structure and Funding</vt:lpstr>
      <vt:lpstr>Structure and Funding</vt:lpstr>
      <vt:lpstr>Présentation PowerPoint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Hidalgo</dc:creator>
  <cp:lastModifiedBy>User</cp:lastModifiedBy>
  <cp:revision>228</cp:revision>
  <dcterms:created xsi:type="dcterms:W3CDTF">2011-11-07T16:11:32Z</dcterms:created>
  <dcterms:modified xsi:type="dcterms:W3CDTF">2013-05-28T04:30:12Z</dcterms:modified>
</cp:coreProperties>
</file>