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3.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4.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5.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2" r:id="rId1"/>
    <p:sldMasterId id="2147484145" r:id="rId2"/>
    <p:sldMasterId id="2147483755" r:id="rId3"/>
    <p:sldMasterId id="2147483851" r:id="rId4"/>
    <p:sldMasterId id="2147483945" r:id="rId5"/>
    <p:sldMasterId id="2147484039" r:id="rId6"/>
  </p:sldMasterIdLst>
  <p:notesMasterIdLst>
    <p:notesMasterId r:id="rId30"/>
  </p:notesMasterIdLst>
  <p:handoutMasterIdLst>
    <p:handoutMasterId r:id="rId31"/>
  </p:handoutMasterIdLst>
  <p:sldIdLst>
    <p:sldId id="270" r:id="rId7"/>
    <p:sldId id="325" r:id="rId8"/>
    <p:sldId id="326" r:id="rId9"/>
    <p:sldId id="302" r:id="rId10"/>
    <p:sldId id="364" r:id="rId11"/>
    <p:sldId id="334" r:id="rId12"/>
    <p:sldId id="342" r:id="rId13"/>
    <p:sldId id="335" r:id="rId14"/>
    <p:sldId id="371" r:id="rId15"/>
    <p:sldId id="378" r:id="rId16"/>
    <p:sldId id="369" r:id="rId17"/>
    <p:sldId id="372" r:id="rId18"/>
    <p:sldId id="377" r:id="rId19"/>
    <p:sldId id="375" r:id="rId20"/>
    <p:sldId id="327" r:id="rId21"/>
    <p:sldId id="333" r:id="rId22"/>
    <p:sldId id="332" r:id="rId23"/>
    <p:sldId id="367" r:id="rId24"/>
    <p:sldId id="368" r:id="rId25"/>
    <p:sldId id="376" r:id="rId26"/>
    <p:sldId id="379" r:id="rId27"/>
    <p:sldId id="380" r:id="rId28"/>
    <p:sldId id="295" r:id="rId29"/>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76">
          <p15:clr>
            <a:srgbClr val="A4A3A4"/>
          </p15:clr>
        </p15:guide>
        <p15:guide id="4" orient="horz" pos="1008">
          <p15:clr>
            <a:srgbClr val="A4A3A4"/>
          </p15:clr>
        </p15:guide>
        <p15:guide id="5" pos="816">
          <p15:clr>
            <a:srgbClr val="A4A3A4"/>
          </p15:clr>
        </p15:guide>
        <p15:guide id="6" pos="480">
          <p15:clr>
            <a:srgbClr val="A4A3A4"/>
          </p15:clr>
        </p15:guide>
        <p15:guide id="7" pos="3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AFD"/>
    <a:srgbClr val="D5F5FB"/>
    <a:srgbClr val="EDF6F9"/>
    <a:srgbClr val="7FB43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6965" autoAdjust="0"/>
  </p:normalViewPr>
  <p:slideViewPr>
    <p:cSldViewPr>
      <p:cViewPr varScale="1">
        <p:scale>
          <a:sx n="94" d="100"/>
          <a:sy n="94" d="100"/>
        </p:scale>
        <p:origin x="1338" y="84"/>
      </p:cViewPr>
      <p:guideLst>
        <p:guide orient="horz" pos="2160"/>
        <p:guide pos="2880"/>
        <p:guide orient="horz" pos="576"/>
        <p:guide orient="horz" pos="1008"/>
        <p:guide pos="816"/>
        <p:guide pos="480"/>
        <p:guide pos="326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75C83-FE24-4829-B7C6-F41DD52C8BD0}"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E377D3E7-82A6-4F0B-B17B-5D4B517A4A68}">
      <dgm:prSet phldrT="[Text]"/>
      <dgm:spPr>
        <a:solidFill>
          <a:schemeClr val="accent5"/>
        </a:solidFill>
        <a:ln>
          <a:solidFill>
            <a:schemeClr val="accent5"/>
          </a:solidFill>
        </a:ln>
      </dgm:spPr>
      <dgm:t>
        <a:bodyPr/>
        <a:lstStyle/>
        <a:p>
          <a:endParaRPr lang="en-US" dirty="0"/>
        </a:p>
      </dgm:t>
    </dgm:pt>
    <dgm:pt modelId="{2BC445A0-F34D-433C-BE4E-3A879784BBE9}" type="parTrans" cxnId="{276C2B01-F218-4DB2-B190-78DFAF8FAA79}">
      <dgm:prSet/>
      <dgm:spPr/>
      <dgm:t>
        <a:bodyPr/>
        <a:lstStyle/>
        <a:p>
          <a:endParaRPr lang="en-US"/>
        </a:p>
      </dgm:t>
    </dgm:pt>
    <dgm:pt modelId="{DB4CA37C-4090-4A62-8BA8-D2390F8AD912}" type="sibTrans" cxnId="{276C2B01-F218-4DB2-B190-78DFAF8FAA79}">
      <dgm:prSet/>
      <dgm:spPr/>
      <dgm:t>
        <a:bodyPr/>
        <a:lstStyle/>
        <a:p>
          <a:endParaRPr lang="en-US"/>
        </a:p>
      </dgm:t>
    </dgm:pt>
    <dgm:pt modelId="{AC4E2175-1FB6-42E1-8AE8-F95F7C3B3F7D}">
      <dgm:prSet phldrT="[Text]"/>
      <dgm:spPr>
        <a:solidFill>
          <a:schemeClr val="accent1"/>
        </a:solidFill>
        <a:ln>
          <a:solidFill>
            <a:schemeClr val="accent1"/>
          </a:solidFill>
        </a:ln>
      </dgm:spPr>
      <dgm:t>
        <a:bodyPr/>
        <a:lstStyle/>
        <a:p>
          <a:r>
            <a:rPr lang="en-US" dirty="0" smtClean="0"/>
            <a:t>         </a:t>
          </a:r>
          <a:endParaRPr lang="en-US" dirty="0"/>
        </a:p>
      </dgm:t>
    </dgm:pt>
    <dgm:pt modelId="{E74C0EE8-1347-4203-AFDC-4F4D4F446D21}" type="parTrans" cxnId="{4760B88F-406D-44C9-BAD3-B94682F4AA8B}">
      <dgm:prSet/>
      <dgm:spPr/>
      <dgm:t>
        <a:bodyPr/>
        <a:lstStyle/>
        <a:p>
          <a:endParaRPr lang="en-US"/>
        </a:p>
      </dgm:t>
    </dgm:pt>
    <dgm:pt modelId="{204FADE7-F4CB-4A88-9450-01F385FBB0BC}" type="sibTrans" cxnId="{4760B88F-406D-44C9-BAD3-B94682F4AA8B}">
      <dgm:prSet/>
      <dgm:spPr/>
      <dgm:t>
        <a:bodyPr/>
        <a:lstStyle/>
        <a:p>
          <a:endParaRPr lang="en-US"/>
        </a:p>
      </dgm:t>
    </dgm:pt>
    <dgm:pt modelId="{2463CA8F-482E-4494-A79A-E8735FBDACB2}">
      <dgm:prSet phldrT="[Text]"/>
      <dgm:spPr>
        <a:solidFill>
          <a:schemeClr val="accent6"/>
        </a:solidFill>
        <a:ln>
          <a:solidFill>
            <a:schemeClr val="accent6"/>
          </a:solidFill>
        </a:ln>
      </dgm:spPr>
      <dgm:t>
        <a:bodyPr/>
        <a:lstStyle/>
        <a:p>
          <a:r>
            <a:rPr lang="en-US" dirty="0" smtClean="0"/>
            <a:t>         </a:t>
          </a:r>
          <a:endParaRPr lang="en-US" dirty="0"/>
        </a:p>
      </dgm:t>
    </dgm:pt>
    <dgm:pt modelId="{DED9D952-22C8-4CBE-86B5-9A99E28048DA}" type="parTrans" cxnId="{755A4199-9A4B-4047-B674-6417D8F4D1BA}">
      <dgm:prSet/>
      <dgm:spPr/>
      <dgm:t>
        <a:bodyPr/>
        <a:lstStyle/>
        <a:p>
          <a:endParaRPr lang="en-US"/>
        </a:p>
      </dgm:t>
    </dgm:pt>
    <dgm:pt modelId="{ECE361D3-6883-4137-875D-B2AAC72C2E34}" type="sibTrans" cxnId="{755A4199-9A4B-4047-B674-6417D8F4D1BA}">
      <dgm:prSet/>
      <dgm:spPr/>
      <dgm:t>
        <a:bodyPr/>
        <a:lstStyle/>
        <a:p>
          <a:endParaRPr lang="en-US"/>
        </a:p>
      </dgm:t>
    </dgm:pt>
    <dgm:pt modelId="{2145B5CB-035C-40B1-AC34-2AD7F795868B}">
      <dgm:prSet phldrT="[Text]"/>
      <dgm:spPr>
        <a:solidFill>
          <a:schemeClr val="accent3"/>
        </a:solidFill>
        <a:ln>
          <a:solidFill>
            <a:schemeClr val="accent3"/>
          </a:solidFill>
        </a:ln>
      </dgm:spPr>
      <dgm:t>
        <a:bodyPr/>
        <a:lstStyle/>
        <a:p>
          <a:endParaRPr lang="en-US" dirty="0"/>
        </a:p>
      </dgm:t>
    </dgm:pt>
    <dgm:pt modelId="{E1801602-45D2-48E5-A43E-AA502F6FBB15}" type="parTrans" cxnId="{37AC5CE2-54C6-4599-9489-4135DCCAA7F3}">
      <dgm:prSet/>
      <dgm:spPr/>
      <dgm:t>
        <a:bodyPr/>
        <a:lstStyle/>
        <a:p>
          <a:endParaRPr lang="en-US"/>
        </a:p>
      </dgm:t>
    </dgm:pt>
    <dgm:pt modelId="{3E3F1C16-F912-4652-822C-8669E612C13E}" type="sibTrans" cxnId="{37AC5CE2-54C6-4599-9489-4135DCCAA7F3}">
      <dgm:prSet/>
      <dgm:spPr/>
      <dgm:t>
        <a:bodyPr/>
        <a:lstStyle/>
        <a:p>
          <a:endParaRPr lang="en-US"/>
        </a:p>
      </dgm:t>
    </dgm:pt>
    <dgm:pt modelId="{337512BD-140F-456C-AC71-A6C779A6D8BB}">
      <dgm:prSet/>
      <dgm:spPr>
        <a:solidFill>
          <a:schemeClr val="accent3">
            <a:lumMod val="20000"/>
            <a:lumOff val="80000"/>
          </a:schemeClr>
        </a:solidFill>
        <a:ln>
          <a:solidFill>
            <a:schemeClr val="accent3"/>
          </a:solidFill>
        </a:ln>
      </dgm:spPr>
      <dgm:t>
        <a:bodyPr/>
        <a:lstStyle/>
        <a:p>
          <a:r>
            <a:rPr lang="en-US" dirty="0" smtClean="0">
              <a:latin typeface="Arial" panose="020B0604020202020204" pitchFamily="34" charset="0"/>
              <a:cs typeface="Arial" panose="020B0604020202020204" pitchFamily="34" charset="0"/>
              <a:sym typeface="Wingdings" panose="05000000000000000000" pitchFamily="2" charset="2"/>
            </a:rPr>
            <a:t>Forest users &amp; producers within landscape-based approach; Benefit-sharing &amp; participation of women in local forest governance; tenure security; forest-based livelihoods </a:t>
          </a:r>
          <a:endParaRPr lang="en-US" dirty="0"/>
        </a:p>
      </dgm:t>
    </dgm:pt>
    <dgm:pt modelId="{E24E8449-D065-4249-AE80-DCF7754B2EE3}" type="parTrans" cxnId="{253F22E6-06B4-4D2D-A60B-F6828EEA7803}">
      <dgm:prSet/>
      <dgm:spPr/>
      <dgm:t>
        <a:bodyPr/>
        <a:lstStyle/>
        <a:p>
          <a:endParaRPr lang="en-US"/>
        </a:p>
      </dgm:t>
    </dgm:pt>
    <dgm:pt modelId="{D625F616-D021-4188-AFA8-79B72FCF688A}" type="sibTrans" cxnId="{253F22E6-06B4-4D2D-A60B-F6828EEA7803}">
      <dgm:prSet/>
      <dgm:spPr/>
      <dgm:t>
        <a:bodyPr/>
        <a:lstStyle/>
        <a:p>
          <a:endParaRPr lang="en-US"/>
        </a:p>
      </dgm:t>
    </dgm:pt>
    <dgm:pt modelId="{233DAC1B-77D6-40E8-99F7-8A3BB353581C}">
      <dgm:prSet phldrT="[Text]" custT="1"/>
      <dgm:spPr>
        <a:solidFill>
          <a:schemeClr val="accent5">
            <a:lumMod val="20000"/>
            <a:lumOff val="80000"/>
          </a:schemeClr>
        </a:solidFill>
        <a:ln>
          <a:solidFill>
            <a:schemeClr val="accent5"/>
          </a:solidFill>
        </a:ln>
      </dgm:spPr>
      <dgm:t>
        <a:bodyPr/>
        <a:lstStyle/>
        <a:p>
          <a:r>
            <a:rPr lang="en-US" sz="1700" dirty="0" smtClean="0">
              <a:latin typeface="Arial" panose="020B0604020202020204" pitchFamily="34" charset="0"/>
              <a:cs typeface="Arial" panose="020B0604020202020204" pitchFamily="34" charset="0"/>
              <a:sym typeface="Wingdings" panose="05000000000000000000" pitchFamily="2" charset="2"/>
            </a:rPr>
            <a:t>Large-scale projects in RE EE; Transport;  identifying distributional impacts, to move beyond safeguards approaches alone</a:t>
          </a:r>
          <a:endParaRPr lang="en-US" sz="1700" dirty="0"/>
        </a:p>
      </dgm:t>
    </dgm:pt>
    <dgm:pt modelId="{4FBB2593-641B-4A1B-86E1-55B2BF4CC28D}" type="parTrans" cxnId="{FD432E59-5A38-4DB9-A390-7C4110B4CEBB}">
      <dgm:prSet/>
      <dgm:spPr/>
      <dgm:t>
        <a:bodyPr/>
        <a:lstStyle/>
        <a:p>
          <a:endParaRPr lang="en-US"/>
        </a:p>
      </dgm:t>
    </dgm:pt>
    <dgm:pt modelId="{5B9BEA2D-E9EC-4329-A7CC-7B99F1D1C52F}" type="sibTrans" cxnId="{FD432E59-5A38-4DB9-A390-7C4110B4CEBB}">
      <dgm:prSet/>
      <dgm:spPr/>
      <dgm:t>
        <a:bodyPr/>
        <a:lstStyle/>
        <a:p>
          <a:endParaRPr lang="en-US"/>
        </a:p>
      </dgm:t>
    </dgm:pt>
    <dgm:pt modelId="{5E331639-8A83-4AF3-9864-7E163009E846}">
      <dgm:prSet phldrT="[Text]" custT="1"/>
      <dgm:spPr>
        <a:solidFill>
          <a:schemeClr val="accent1">
            <a:lumMod val="20000"/>
            <a:lumOff val="80000"/>
          </a:schemeClr>
        </a:solidFill>
        <a:ln>
          <a:solidFill>
            <a:schemeClr val="accent1"/>
          </a:solidFill>
        </a:ln>
      </dgm:spPr>
      <dgm:t>
        <a:bodyPr/>
        <a:lstStyle/>
        <a:p>
          <a:r>
            <a:rPr lang="en-US" sz="1700" dirty="0" smtClean="0">
              <a:latin typeface="Arial" panose="020B0604020202020204" pitchFamily="34" charset="0"/>
              <a:cs typeface="Arial" panose="020B0604020202020204" pitchFamily="34" charset="0"/>
              <a:sym typeface="Wingdings" panose="05000000000000000000" pitchFamily="2" charset="2"/>
            </a:rPr>
            <a:t>Significant focus on portfolio investments with local impact, incl.   off-grid investments &amp; RE sector small enterprises</a:t>
          </a:r>
          <a:endParaRPr lang="en-US" sz="1700" dirty="0"/>
        </a:p>
      </dgm:t>
    </dgm:pt>
    <dgm:pt modelId="{E40A9D22-220E-4CD5-80A5-925D89D46D22}" type="parTrans" cxnId="{2044A61D-C3E6-4CE6-B7E2-9847F5982F76}">
      <dgm:prSet/>
      <dgm:spPr/>
      <dgm:t>
        <a:bodyPr/>
        <a:lstStyle/>
        <a:p>
          <a:endParaRPr lang="en-US"/>
        </a:p>
      </dgm:t>
    </dgm:pt>
    <dgm:pt modelId="{4CBCC500-25B8-4F7A-97D0-B5B9935FD789}" type="sibTrans" cxnId="{2044A61D-C3E6-4CE6-B7E2-9847F5982F76}">
      <dgm:prSet/>
      <dgm:spPr/>
      <dgm:t>
        <a:bodyPr/>
        <a:lstStyle/>
        <a:p>
          <a:endParaRPr lang="en-US"/>
        </a:p>
      </dgm:t>
    </dgm:pt>
    <dgm:pt modelId="{D1DC29B1-B90F-4CF0-9F0E-637B838418C7}">
      <dgm:prSet phldrT="[Text]" custT="1"/>
      <dgm:spPr>
        <a:solidFill>
          <a:schemeClr val="accent6">
            <a:lumMod val="20000"/>
            <a:lumOff val="80000"/>
          </a:schemeClr>
        </a:solidFill>
        <a:ln>
          <a:solidFill>
            <a:schemeClr val="accent6"/>
          </a:solidFill>
        </a:ln>
      </dgm:spPr>
      <dgm:t>
        <a:bodyPr/>
        <a:lstStyle/>
        <a:p>
          <a:endParaRPr lang="en-US" sz="1700" b="0" dirty="0"/>
        </a:p>
      </dgm:t>
    </dgm:pt>
    <dgm:pt modelId="{F5CEE3E0-4257-434B-82E3-6FADAAA73973}" type="parTrans" cxnId="{7CF7F4C1-7B01-4EC0-8D50-3EFD12C61ED2}">
      <dgm:prSet/>
      <dgm:spPr/>
      <dgm:t>
        <a:bodyPr/>
        <a:lstStyle/>
        <a:p>
          <a:endParaRPr lang="en-US"/>
        </a:p>
      </dgm:t>
    </dgm:pt>
    <dgm:pt modelId="{DD43DF09-D3CE-4C9E-9FB3-A4632A60DDE7}" type="sibTrans" cxnId="{7CF7F4C1-7B01-4EC0-8D50-3EFD12C61ED2}">
      <dgm:prSet/>
      <dgm:spPr/>
      <dgm:t>
        <a:bodyPr/>
        <a:lstStyle/>
        <a:p>
          <a:endParaRPr lang="en-US"/>
        </a:p>
      </dgm:t>
    </dgm:pt>
    <dgm:pt modelId="{6B69FFAE-3580-4586-98DB-1FE969415206}">
      <dgm:prSet/>
      <dgm:spPr>
        <a:solidFill>
          <a:schemeClr val="accent3">
            <a:lumMod val="20000"/>
            <a:lumOff val="80000"/>
          </a:schemeClr>
        </a:solidFill>
        <a:ln>
          <a:solidFill>
            <a:schemeClr val="accent3"/>
          </a:solidFill>
        </a:ln>
      </dgm:spPr>
      <dgm:t>
        <a:bodyPr/>
        <a:lstStyle/>
        <a:p>
          <a:endParaRPr lang="en-US" dirty="0"/>
        </a:p>
      </dgm:t>
    </dgm:pt>
    <dgm:pt modelId="{4F1DD1E7-3C1E-451F-9756-0DCBF8C38A4B}" type="parTrans" cxnId="{E4F5DED4-FF4E-43B8-AED0-F3406A4E2775}">
      <dgm:prSet/>
      <dgm:spPr/>
      <dgm:t>
        <a:bodyPr/>
        <a:lstStyle/>
        <a:p>
          <a:endParaRPr lang="en-US"/>
        </a:p>
      </dgm:t>
    </dgm:pt>
    <dgm:pt modelId="{2F2F5B3B-F2A5-4D03-BA4E-EDA4CE31D5F0}" type="sibTrans" cxnId="{E4F5DED4-FF4E-43B8-AED0-F3406A4E2775}">
      <dgm:prSet/>
      <dgm:spPr/>
      <dgm:t>
        <a:bodyPr/>
        <a:lstStyle/>
        <a:p>
          <a:endParaRPr lang="en-US"/>
        </a:p>
      </dgm:t>
    </dgm:pt>
    <dgm:pt modelId="{2D371077-8A3C-4F54-90F2-36EEF5AA4759}">
      <dgm:prSet phldrT="[Text]" custT="1"/>
      <dgm:spPr>
        <a:solidFill>
          <a:schemeClr val="accent6">
            <a:lumMod val="20000"/>
            <a:lumOff val="80000"/>
          </a:schemeClr>
        </a:solidFill>
        <a:ln>
          <a:solidFill>
            <a:schemeClr val="accent6"/>
          </a:solidFill>
        </a:ln>
      </dgm:spPr>
      <dgm:t>
        <a:bodyPr/>
        <a:lstStyle/>
        <a:p>
          <a:r>
            <a:rPr lang="en-US" sz="1700" b="0" dirty="0" smtClean="0">
              <a:latin typeface="Arial" panose="020B0604020202020204" pitchFamily="34" charset="0"/>
              <a:cs typeface="Arial" panose="020B0604020202020204" pitchFamily="34" charset="0"/>
              <a:sym typeface="Wingdings" panose="05000000000000000000" pitchFamily="2" charset="2"/>
            </a:rPr>
            <a:t>Community-level impacts &amp; institutional development at all levels  central to PPCR program approach</a:t>
          </a:r>
          <a:endParaRPr lang="en-US" sz="1700" b="0" dirty="0"/>
        </a:p>
      </dgm:t>
    </dgm:pt>
    <dgm:pt modelId="{AF1D55D3-CCD8-432C-A945-19C641DC2034}" type="parTrans" cxnId="{1AF00E1E-6712-463A-85D7-CFC389DE9ADC}">
      <dgm:prSet/>
      <dgm:spPr/>
      <dgm:t>
        <a:bodyPr/>
        <a:lstStyle/>
        <a:p>
          <a:endParaRPr lang="en-US"/>
        </a:p>
      </dgm:t>
    </dgm:pt>
    <dgm:pt modelId="{E6D60DC2-B1F5-4110-9572-D8E2A6BB1D3C}" type="sibTrans" cxnId="{1AF00E1E-6712-463A-85D7-CFC389DE9ADC}">
      <dgm:prSet/>
      <dgm:spPr/>
      <dgm:t>
        <a:bodyPr/>
        <a:lstStyle/>
        <a:p>
          <a:endParaRPr lang="en-US"/>
        </a:p>
      </dgm:t>
    </dgm:pt>
    <dgm:pt modelId="{C80070DB-249E-4343-B290-006687DB3CBD}">
      <dgm:prSet phldrT="[Text]" custT="1"/>
      <dgm:spPr>
        <a:solidFill>
          <a:schemeClr val="accent1">
            <a:lumMod val="20000"/>
            <a:lumOff val="80000"/>
          </a:schemeClr>
        </a:solidFill>
        <a:ln>
          <a:solidFill>
            <a:schemeClr val="accent1"/>
          </a:solidFill>
        </a:ln>
      </dgm:spPr>
      <dgm:t>
        <a:bodyPr/>
        <a:lstStyle/>
        <a:p>
          <a:endParaRPr lang="en-US" sz="1700" dirty="0"/>
        </a:p>
      </dgm:t>
    </dgm:pt>
    <dgm:pt modelId="{55C8544A-5694-4BEB-93B8-13EAC88CA7CA}" type="parTrans" cxnId="{30946010-68EC-4551-821A-9F39E29E2288}">
      <dgm:prSet/>
      <dgm:spPr/>
      <dgm:t>
        <a:bodyPr/>
        <a:lstStyle/>
        <a:p>
          <a:endParaRPr lang="en-US"/>
        </a:p>
      </dgm:t>
    </dgm:pt>
    <dgm:pt modelId="{2BA826B6-1088-4BE4-92F4-F1E36093814F}" type="sibTrans" cxnId="{30946010-68EC-4551-821A-9F39E29E2288}">
      <dgm:prSet/>
      <dgm:spPr/>
      <dgm:t>
        <a:bodyPr/>
        <a:lstStyle/>
        <a:p>
          <a:endParaRPr lang="en-US"/>
        </a:p>
      </dgm:t>
    </dgm:pt>
    <dgm:pt modelId="{CB620789-9A04-4411-AEE5-E9B793900621}" type="pres">
      <dgm:prSet presAssocID="{32475C83-FE24-4829-B7C6-F41DD52C8BD0}" presName="Name0" presStyleCnt="0">
        <dgm:presLayoutVars>
          <dgm:dir/>
          <dgm:animLvl val="lvl"/>
          <dgm:resizeHandles val="exact"/>
        </dgm:presLayoutVars>
      </dgm:prSet>
      <dgm:spPr/>
      <dgm:t>
        <a:bodyPr/>
        <a:lstStyle/>
        <a:p>
          <a:endParaRPr lang="en-US"/>
        </a:p>
      </dgm:t>
    </dgm:pt>
    <dgm:pt modelId="{EAC2F099-32CA-437A-808E-9DB66D77D66B}" type="pres">
      <dgm:prSet presAssocID="{E377D3E7-82A6-4F0B-B17B-5D4B517A4A68}" presName="composite" presStyleCnt="0"/>
      <dgm:spPr/>
    </dgm:pt>
    <dgm:pt modelId="{AD232EB5-EBD2-420E-8232-04B2B0124828}" type="pres">
      <dgm:prSet presAssocID="{E377D3E7-82A6-4F0B-B17B-5D4B517A4A68}" presName="parTx" presStyleLbl="alignNode1" presStyleIdx="0" presStyleCnt="4">
        <dgm:presLayoutVars>
          <dgm:chMax val="0"/>
          <dgm:chPref val="0"/>
          <dgm:bulletEnabled val="1"/>
        </dgm:presLayoutVars>
      </dgm:prSet>
      <dgm:spPr/>
      <dgm:t>
        <a:bodyPr/>
        <a:lstStyle/>
        <a:p>
          <a:endParaRPr lang="en-US"/>
        </a:p>
      </dgm:t>
    </dgm:pt>
    <dgm:pt modelId="{E7CBB72C-278B-4881-9FDA-EA2B8D0B50BA}" type="pres">
      <dgm:prSet presAssocID="{E377D3E7-82A6-4F0B-B17B-5D4B517A4A68}" presName="desTx" presStyleLbl="alignAccFollowNode1" presStyleIdx="0" presStyleCnt="4" custScaleY="97453" custLinFactNeighborX="-2448" custLinFactNeighborY="-2426">
        <dgm:presLayoutVars>
          <dgm:bulletEnabled val="1"/>
        </dgm:presLayoutVars>
      </dgm:prSet>
      <dgm:spPr/>
      <dgm:t>
        <a:bodyPr/>
        <a:lstStyle/>
        <a:p>
          <a:endParaRPr lang="en-US"/>
        </a:p>
      </dgm:t>
    </dgm:pt>
    <dgm:pt modelId="{ADB2D483-59C9-4D3C-B876-181E66713D74}" type="pres">
      <dgm:prSet presAssocID="{DB4CA37C-4090-4A62-8BA8-D2390F8AD912}" presName="space" presStyleCnt="0"/>
      <dgm:spPr/>
    </dgm:pt>
    <dgm:pt modelId="{A34DF760-274B-4166-A13D-36CE55163F8A}" type="pres">
      <dgm:prSet presAssocID="{AC4E2175-1FB6-42E1-8AE8-F95F7C3B3F7D}" presName="composite" presStyleCnt="0"/>
      <dgm:spPr/>
    </dgm:pt>
    <dgm:pt modelId="{D99E53D3-310B-4B9D-8695-295427E1587B}" type="pres">
      <dgm:prSet presAssocID="{AC4E2175-1FB6-42E1-8AE8-F95F7C3B3F7D}" presName="parTx" presStyleLbl="alignNode1" presStyleIdx="1" presStyleCnt="4">
        <dgm:presLayoutVars>
          <dgm:chMax val="0"/>
          <dgm:chPref val="0"/>
          <dgm:bulletEnabled val="1"/>
        </dgm:presLayoutVars>
      </dgm:prSet>
      <dgm:spPr/>
      <dgm:t>
        <a:bodyPr/>
        <a:lstStyle/>
        <a:p>
          <a:endParaRPr lang="en-US"/>
        </a:p>
      </dgm:t>
    </dgm:pt>
    <dgm:pt modelId="{42634AF9-966D-4691-838F-EB221658866A}" type="pres">
      <dgm:prSet presAssocID="{AC4E2175-1FB6-42E1-8AE8-F95F7C3B3F7D}" presName="desTx" presStyleLbl="alignAccFollowNode1" presStyleIdx="1" presStyleCnt="4" custScaleY="102808" custLinFactNeighborX="615" custLinFactNeighborY="-3034">
        <dgm:presLayoutVars>
          <dgm:bulletEnabled val="1"/>
        </dgm:presLayoutVars>
      </dgm:prSet>
      <dgm:spPr/>
      <dgm:t>
        <a:bodyPr/>
        <a:lstStyle/>
        <a:p>
          <a:endParaRPr lang="en-US"/>
        </a:p>
      </dgm:t>
    </dgm:pt>
    <dgm:pt modelId="{BB4F94BE-918D-4A89-8DF2-E87F98062530}" type="pres">
      <dgm:prSet presAssocID="{204FADE7-F4CB-4A88-9450-01F385FBB0BC}" presName="space" presStyleCnt="0"/>
      <dgm:spPr/>
    </dgm:pt>
    <dgm:pt modelId="{1CEDF620-6CBF-4A27-9FD8-A305845ABB22}" type="pres">
      <dgm:prSet presAssocID="{2463CA8F-482E-4494-A79A-E8735FBDACB2}" presName="composite" presStyleCnt="0"/>
      <dgm:spPr/>
    </dgm:pt>
    <dgm:pt modelId="{47665A6D-5848-4BF8-9A39-96994FEF09EC}" type="pres">
      <dgm:prSet presAssocID="{2463CA8F-482E-4494-A79A-E8735FBDACB2}" presName="parTx" presStyleLbl="alignNode1" presStyleIdx="2" presStyleCnt="4">
        <dgm:presLayoutVars>
          <dgm:chMax val="0"/>
          <dgm:chPref val="0"/>
          <dgm:bulletEnabled val="1"/>
        </dgm:presLayoutVars>
      </dgm:prSet>
      <dgm:spPr/>
      <dgm:t>
        <a:bodyPr/>
        <a:lstStyle/>
        <a:p>
          <a:endParaRPr lang="en-US"/>
        </a:p>
      </dgm:t>
    </dgm:pt>
    <dgm:pt modelId="{1794B613-1CF4-401F-833B-5454C2CCCAE6}" type="pres">
      <dgm:prSet presAssocID="{2463CA8F-482E-4494-A79A-E8735FBDACB2}" presName="desTx" presStyleLbl="alignAccFollowNode1" presStyleIdx="2" presStyleCnt="4" custScaleY="107167" custLinFactNeighborX="-423" custLinFactNeighborY="-3004">
        <dgm:presLayoutVars>
          <dgm:bulletEnabled val="1"/>
        </dgm:presLayoutVars>
      </dgm:prSet>
      <dgm:spPr/>
      <dgm:t>
        <a:bodyPr/>
        <a:lstStyle/>
        <a:p>
          <a:endParaRPr lang="en-US"/>
        </a:p>
      </dgm:t>
    </dgm:pt>
    <dgm:pt modelId="{ED9B1622-9D90-4699-A9ED-7F261294A82D}" type="pres">
      <dgm:prSet presAssocID="{ECE361D3-6883-4137-875D-B2AAC72C2E34}" presName="space" presStyleCnt="0"/>
      <dgm:spPr/>
    </dgm:pt>
    <dgm:pt modelId="{DB68578A-E906-4ACD-B031-4D73AAE1D486}" type="pres">
      <dgm:prSet presAssocID="{2145B5CB-035C-40B1-AC34-2AD7F795868B}" presName="composite" presStyleCnt="0"/>
      <dgm:spPr/>
    </dgm:pt>
    <dgm:pt modelId="{16BA7200-9677-4DC6-B039-A6DA2D918ACC}" type="pres">
      <dgm:prSet presAssocID="{2145B5CB-035C-40B1-AC34-2AD7F795868B}" presName="parTx" presStyleLbl="alignNode1" presStyleIdx="3" presStyleCnt="4" custLinFactNeighborX="-370" custLinFactNeighborY="-21822">
        <dgm:presLayoutVars>
          <dgm:chMax val="0"/>
          <dgm:chPref val="0"/>
          <dgm:bulletEnabled val="1"/>
        </dgm:presLayoutVars>
      </dgm:prSet>
      <dgm:spPr/>
      <dgm:t>
        <a:bodyPr/>
        <a:lstStyle/>
        <a:p>
          <a:endParaRPr lang="en-US"/>
        </a:p>
      </dgm:t>
    </dgm:pt>
    <dgm:pt modelId="{4DECD48D-1166-470D-9C22-F153841B246F}" type="pres">
      <dgm:prSet presAssocID="{2145B5CB-035C-40B1-AC34-2AD7F795868B}" presName="desTx" presStyleLbl="alignAccFollowNode1" presStyleIdx="3" presStyleCnt="4" custScaleY="98005" custLinFactNeighborX="-370" custLinFactNeighborY="-3449">
        <dgm:presLayoutVars>
          <dgm:bulletEnabled val="1"/>
        </dgm:presLayoutVars>
      </dgm:prSet>
      <dgm:spPr/>
      <dgm:t>
        <a:bodyPr/>
        <a:lstStyle/>
        <a:p>
          <a:endParaRPr lang="en-US"/>
        </a:p>
      </dgm:t>
    </dgm:pt>
  </dgm:ptLst>
  <dgm:cxnLst>
    <dgm:cxn modelId="{8FFBAD0D-964C-4F27-A4C8-2EFA1356E83A}" type="presOf" srcId="{D1DC29B1-B90F-4CF0-9F0E-637B838418C7}" destId="{1794B613-1CF4-401F-833B-5454C2CCCAE6}" srcOrd="0" destOrd="0" presId="urn:microsoft.com/office/officeart/2005/8/layout/hList1"/>
    <dgm:cxn modelId="{5B32066F-889D-4815-B4AE-6A44BB315AF2}" type="presOf" srcId="{233DAC1B-77D6-40E8-99F7-8A3BB353581C}" destId="{E7CBB72C-278B-4881-9FDA-EA2B8D0B50BA}" srcOrd="0" destOrd="0" presId="urn:microsoft.com/office/officeart/2005/8/layout/hList1"/>
    <dgm:cxn modelId="{7CF7F4C1-7B01-4EC0-8D50-3EFD12C61ED2}" srcId="{2463CA8F-482E-4494-A79A-E8735FBDACB2}" destId="{D1DC29B1-B90F-4CF0-9F0E-637B838418C7}" srcOrd="0" destOrd="0" parTransId="{F5CEE3E0-4257-434B-82E3-6FADAAA73973}" sibTransId="{DD43DF09-D3CE-4C9E-9FB3-A4632A60DDE7}"/>
    <dgm:cxn modelId="{FD432E59-5A38-4DB9-A390-7C4110B4CEBB}" srcId="{E377D3E7-82A6-4F0B-B17B-5D4B517A4A68}" destId="{233DAC1B-77D6-40E8-99F7-8A3BB353581C}" srcOrd="0" destOrd="0" parTransId="{4FBB2593-641B-4A1B-86E1-55B2BF4CC28D}" sibTransId="{5B9BEA2D-E9EC-4329-A7CC-7B99F1D1C52F}"/>
    <dgm:cxn modelId="{A2947324-A0F8-44F1-900C-BE4ECEE2B214}" type="presOf" srcId="{2145B5CB-035C-40B1-AC34-2AD7F795868B}" destId="{16BA7200-9677-4DC6-B039-A6DA2D918ACC}" srcOrd="0" destOrd="0" presId="urn:microsoft.com/office/officeart/2005/8/layout/hList1"/>
    <dgm:cxn modelId="{8A98EE76-C10C-40E5-98A7-2435E54543B7}" type="presOf" srcId="{E377D3E7-82A6-4F0B-B17B-5D4B517A4A68}" destId="{AD232EB5-EBD2-420E-8232-04B2B0124828}" srcOrd="0" destOrd="0" presId="urn:microsoft.com/office/officeart/2005/8/layout/hList1"/>
    <dgm:cxn modelId="{755A4199-9A4B-4047-B674-6417D8F4D1BA}" srcId="{32475C83-FE24-4829-B7C6-F41DD52C8BD0}" destId="{2463CA8F-482E-4494-A79A-E8735FBDACB2}" srcOrd="2" destOrd="0" parTransId="{DED9D952-22C8-4CBE-86B5-9A99E28048DA}" sibTransId="{ECE361D3-6883-4137-875D-B2AAC72C2E34}"/>
    <dgm:cxn modelId="{D7429887-8E4D-4F0B-98DF-48E8C46E0DBE}" type="presOf" srcId="{32475C83-FE24-4829-B7C6-F41DD52C8BD0}" destId="{CB620789-9A04-4411-AEE5-E9B793900621}" srcOrd="0" destOrd="0" presId="urn:microsoft.com/office/officeart/2005/8/layout/hList1"/>
    <dgm:cxn modelId="{2044A61D-C3E6-4CE6-B7E2-9847F5982F76}" srcId="{AC4E2175-1FB6-42E1-8AE8-F95F7C3B3F7D}" destId="{5E331639-8A83-4AF3-9864-7E163009E846}" srcOrd="1" destOrd="0" parTransId="{E40A9D22-220E-4CD5-80A5-925D89D46D22}" sibTransId="{4CBCC500-25B8-4F7A-97D0-B5B9935FD789}"/>
    <dgm:cxn modelId="{EBF76F65-1A8B-4F2D-A5CE-DD2991825DE8}" type="presOf" srcId="{2463CA8F-482E-4494-A79A-E8735FBDACB2}" destId="{47665A6D-5848-4BF8-9A39-96994FEF09EC}" srcOrd="0" destOrd="0" presId="urn:microsoft.com/office/officeart/2005/8/layout/hList1"/>
    <dgm:cxn modelId="{4760B88F-406D-44C9-BAD3-B94682F4AA8B}" srcId="{32475C83-FE24-4829-B7C6-F41DD52C8BD0}" destId="{AC4E2175-1FB6-42E1-8AE8-F95F7C3B3F7D}" srcOrd="1" destOrd="0" parTransId="{E74C0EE8-1347-4203-AFDC-4F4D4F446D21}" sibTransId="{204FADE7-F4CB-4A88-9450-01F385FBB0BC}"/>
    <dgm:cxn modelId="{1AF00E1E-6712-463A-85D7-CFC389DE9ADC}" srcId="{2463CA8F-482E-4494-A79A-E8735FBDACB2}" destId="{2D371077-8A3C-4F54-90F2-36EEF5AA4759}" srcOrd="1" destOrd="0" parTransId="{AF1D55D3-CCD8-432C-A945-19C641DC2034}" sibTransId="{E6D60DC2-B1F5-4110-9572-D8E2A6BB1D3C}"/>
    <dgm:cxn modelId="{5CB211FE-3021-45FB-AF75-5A7957DD7478}" type="presOf" srcId="{2D371077-8A3C-4F54-90F2-36EEF5AA4759}" destId="{1794B613-1CF4-401F-833B-5454C2CCCAE6}" srcOrd="0" destOrd="1" presId="urn:microsoft.com/office/officeart/2005/8/layout/hList1"/>
    <dgm:cxn modelId="{91AE61FD-4842-4149-9BD2-48D8E2AF6594}" type="presOf" srcId="{C80070DB-249E-4343-B290-006687DB3CBD}" destId="{42634AF9-966D-4691-838F-EB221658866A}" srcOrd="0" destOrd="0" presId="urn:microsoft.com/office/officeart/2005/8/layout/hList1"/>
    <dgm:cxn modelId="{3EBC989F-E5A1-4EB5-8A23-44C10E911135}" type="presOf" srcId="{6B69FFAE-3580-4586-98DB-1FE969415206}" destId="{4DECD48D-1166-470D-9C22-F153841B246F}" srcOrd="0" destOrd="0" presId="urn:microsoft.com/office/officeart/2005/8/layout/hList1"/>
    <dgm:cxn modelId="{37AC5CE2-54C6-4599-9489-4135DCCAA7F3}" srcId="{32475C83-FE24-4829-B7C6-F41DD52C8BD0}" destId="{2145B5CB-035C-40B1-AC34-2AD7F795868B}" srcOrd="3" destOrd="0" parTransId="{E1801602-45D2-48E5-A43E-AA502F6FBB15}" sibTransId="{3E3F1C16-F912-4652-822C-8669E612C13E}"/>
    <dgm:cxn modelId="{253F22E6-06B4-4D2D-A60B-F6828EEA7803}" srcId="{2145B5CB-035C-40B1-AC34-2AD7F795868B}" destId="{337512BD-140F-456C-AC71-A6C779A6D8BB}" srcOrd="1" destOrd="0" parTransId="{E24E8449-D065-4249-AE80-DCF7754B2EE3}" sibTransId="{D625F616-D021-4188-AFA8-79B72FCF688A}"/>
    <dgm:cxn modelId="{559A5864-DA25-485C-8B5E-18897140F278}" type="presOf" srcId="{337512BD-140F-456C-AC71-A6C779A6D8BB}" destId="{4DECD48D-1166-470D-9C22-F153841B246F}" srcOrd="0" destOrd="1" presId="urn:microsoft.com/office/officeart/2005/8/layout/hList1"/>
    <dgm:cxn modelId="{30946010-68EC-4551-821A-9F39E29E2288}" srcId="{AC4E2175-1FB6-42E1-8AE8-F95F7C3B3F7D}" destId="{C80070DB-249E-4343-B290-006687DB3CBD}" srcOrd="0" destOrd="0" parTransId="{55C8544A-5694-4BEB-93B8-13EAC88CA7CA}" sibTransId="{2BA826B6-1088-4BE4-92F4-F1E36093814F}"/>
    <dgm:cxn modelId="{A6A659BB-12EC-4A38-8801-6E358D92C45C}" type="presOf" srcId="{AC4E2175-1FB6-42E1-8AE8-F95F7C3B3F7D}" destId="{D99E53D3-310B-4B9D-8695-295427E1587B}" srcOrd="0" destOrd="0" presId="urn:microsoft.com/office/officeart/2005/8/layout/hList1"/>
    <dgm:cxn modelId="{276C2B01-F218-4DB2-B190-78DFAF8FAA79}" srcId="{32475C83-FE24-4829-B7C6-F41DD52C8BD0}" destId="{E377D3E7-82A6-4F0B-B17B-5D4B517A4A68}" srcOrd="0" destOrd="0" parTransId="{2BC445A0-F34D-433C-BE4E-3A879784BBE9}" sibTransId="{DB4CA37C-4090-4A62-8BA8-D2390F8AD912}"/>
    <dgm:cxn modelId="{0D4578C0-069D-4A8A-9A03-EFE8EB41CCAF}" type="presOf" srcId="{5E331639-8A83-4AF3-9864-7E163009E846}" destId="{42634AF9-966D-4691-838F-EB221658866A}" srcOrd="0" destOrd="1" presId="urn:microsoft.com/office/officeart/2005/8/layout/hList1"/>
    <dgm:cxn modelId="{E4F5DED4-FF4E-43B8-AED0-F3406A4E2775}" srcId="{2145B5CB-035C-40B1-AC34-2AD7F795868B}" destId="{6B69FFAE-3580-4586-98DB-1FE969415206}" srcOrd="0" destOrd="0" parTransId="{4F1DD1E7-3C1E-451F-9756-0DCBF8C38A4B}" sibTransId="{2F2F5B3B-F2A5-4D03-BA4E-EDA4CE31D5F0}"/>
    <dgm:cxn modelId="{A2AD7D1D-56A4-417A-A055-8407DA6C761D}" type="presParOf" srcId="{CB620789-9A04-4411-AEE5-E9B793900621}" destId="{EAC2F099-32CA-437A-808E-9DB66D77D66B}" srcOrd="0" destOrd="0" presId="urn:microsoft.com/office/officeart/2005/8/layout/hList1"/>
    <dgm:cxn modelId="{BA3D11B6-062E-4160-B7BF-77DD2500231F}" type="presParOf" srcId="{EAC2F099-32CA-437A-808E-9DB66D77D66B}" destId="{AD232EB5-EBD2-420E-8232-04B2B0124828}" srcOrd="0" destOrd="0" presId="urn:microsoft.com/office/officeart/2005/8/layout/hList1"/>
    <dgm:cxn modelId="{CABBC74D-2222-4D87-8988-4FA0490BEEF5}" type="presParOf" srcId="{EAC2F099-32CA-437A-808E-9DB66D77D66B}" destId="{E7CBB72C-278B-4881-9FDA-EA2B8D0B50BA}" srcOrd="1" destOrd="0" presId="urn:microsoft.com/office/officeart/2005/8/layout/hList1"/>
    <dgm:cxn modelId="{679CA5C1-8AEA-4633-A8D5-879459A8C20F}" type="presParOf" srcId="{CB620789-9A04-4411-AEE5-E9B793900621}" destId="{ADB2D483-59C9-4D3C-B876-181E66713D74}" srcOrd="1" destOrd="0" presId="urn:microsoft.com/office/officeart/2005/8/layout/hList1"/>
    <dgm:cxn modelId="{9A0F6D53-2652-4450-B152-88AEBA2C97A4}" type="presParOf" srcId="{CB620789-9A04-4411-AEE5-E9B793900621}" destId="{A34DF760-274B-4166-A13D-36CE55163F8A}" srcOrd="2" destOrd="0" presId="urn:microsoft.com/office/officeart/2005/8/layout/hList1"/>
    <dgm:cxn modelId="{143129F9-239B-482B-8E45-D0BC0F6E0856}" type="presParOf" srcId="{A34DF760-274B-4166-A13D-36CE55163F8A}" destId="{D99E53D3-310B-4B9D-8695-295427E1587B}" srcOrd="0" destOrd="0" presId="urn:microsoft.com/office/officeart/2005/8/layout/hList1"/>
    <dgm:cxn modelId="{7163EBCA-6CB4-4E7C-8D67-58271D451241}" type="presParOf" srcId="{A34DF760-274B-4166-A13D-36CE55163F8A}" destId="{42634AF9-966D-4691-838F-EB221658866A}" srcOrd="1" destOrd="0" presId="urn:microsoft.com/office/officeart/2005/8/layout/hList1"/>
    <dgm:cxn modelId="{402F4447-73A2-43A9-8960-607F2E4CF093}" type="presParOf" srcId="{CB620789-9A04-4411-AEE5-E9B793900621}" destId="{BB4F94BE-918D-4A89-8DF2-E87F98062530}" srcOrd="3" destOrd="0" presId="urn:microsoft.com/office/officeart/2005/8/layout/hList1"/>
    <dgm:cxn modelId="{74B9A279-1F67-4764-B405-2EB04E17A24F}" type="presParOf" srcId="{CB620789-9A04-4411-AEE5-E9B793900621}" destId="{1CEDF620-6CBF-4A27-9FD8-A305845ABB22}" srcOrd="4" destOrd="0" presId="urn:microsoft.com/office/officeart/2005/8/layout/hList1"/>
    <dgm:cxn modelId="{366EA305-6F3B-4415-AE2B-FD2DC4F5EBEB}" type="presParOf" srcId="{1CEDF620-6CBF-4A27-9FD8-A305845ABB22}" destId="{47665A6D-5848-4BF8-9A39-96994FEF09EC}" srcOrd="0" destOrd="0" presId="urn:microsoft.com/office/officeart/2005/8/layout/hList1"/>
    <dgm:cxn modelId="{80300B78-7015-4739-88FF-516BB7631E79}" type="presParOf" srcId="{1CEDF620-6CBF-4A27-9FD8-A305845ABB22}" destId="{1794B613-1CF4-401F-833B-5454C2CCCAE6}" srcOrd="1" destOrd="0" presId="urn:microsoft.com/office/officeart/2005/8/layout/hList1"/>
    <dgm:cxn modelId="{EE5A753D-06BE-4970-B78A-70A901885819}" type="presParOf" srcId="{CB620789-9A04-4411-AEE5-E9B793900621}" destId="{ED9B1622-9D90-4699-A9ED-7F261294A82D}" srcOrd="5" destOrd="0" presId="urn:microsoft.com/office/officeart/2005/8/layout/hList1"/>
    <dgm:cxn modelId="{753AA418-0150-45B7-AFA7-B21D2A18F5DB}" type="presParOf" srcId="{CB620789-9A04-4411-AEE5-E9B793900621}" destId="{DB68578A-E906-4ACD-B031-4D73AAE1D486}" srcOrd="6" destOrd="0" presId="urn:microsoft.com/office/officeart/2005/8/layout/hList1"/>
    <dgm:cxn modelId="{42BA43EF-C11C-4CB6-9288-B8B594541E80}" type="presParOf" srcId="{DB68578A-E906-4ACD-B031-4D73AAE1D486}" destId="{16BA7200-9677-4DC6-B039-A6DA2D918ACC}" srcOrd="0" destOrd="0" presId="urn:microsoft.com/office/officeart/2005/8/layout/hList1"/>
    <dgm:cxn modelId="{7594AFF2-6DD2-4FE7-AD25-BA9D67776A0A}" type="presParOf" srcId="{DB68578A-E906-4ACD-B031-4D73AAE1D486}" destId="{4DECD48D-1166-470D-9C22-F153841B246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32EB5-EBD2-420E-8232-04B2B0124828}">
      <dsp:nvSpPr>
        <dsp:cNvPr id="0" name=""/>
        <dsp:cNvSpPr/>
      </dsp:nvSpPr>
      <dsp:spPr>
        <a:xfrm>
          <a:off x="3151" y="283343"/>
          <a:ext cx="1894954" cy="460800"/>
        </a:xfrm>
        <a:prstGeom prst="rect">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endParaRPr lang="en-US" sz="1600" kern="1200" dirty="0"/>
        </a:p>
      </dsp:txBody>
      <dsp:txXfrm>
        <a:off x="3151" y="283343"/>
        <a:ext cx="1894954" cy="460800"/>
      </dsp:txXfrm>
    </dsp:sp>
    <dsp:sp modelId="{E7CBB72C-278B-4881-9FDA-EA2B8D0B50BA}">
      <dsp:nvSpPr>
        <dsp:cNvPr id="0" name=""/>
        <dsp:cNvSpPr/>
      </dsp:nvSpPr>
      <dsp:spPr>
        <a:xfrm>
          <a:off x="0" y="708696"/>
          <a:ext cx="1894954" cy="2997343"/>
        </a:xfrm>
        <a:prstGeom prst="rect">
          <a:avLst/>
        </a:prstGeom>
        <a:solidFill>
          <a:schemeClr val="accent5">
            <a:lumMod val="20000"/>
            <a:lumOff val="8000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panose="020B0604020202020204" pitchFamily="34" charset="0"/>
              <a:cs typeface="Arial" panose="020B0604020202020204" pitchFamily="34" charset="0"/>
              <a:sym typeface="Wingdings" panose="05000000000000000000" pitchFamily="2" charset="2"/>
            </a:rPr>
            <a:t>Large-scale projects in RE EE; Transport;  identifying distributional impacts, to move beyond safeguards approaches alone</a:t>
          </a:r>
          <a:endParaRPr lang="en-US" sz="1700" kern="1200" dirty="0"/>
        </a:p>
      </dsp:txBody>
      <dsp:txXfrm>
        <a:off x="0" y="708696"/>
        <a:ext cx="1894954" cy="2997343"/>
      </dsp:txXfrm>
    </dsp:sp>
    <dsp:sp modelId="{D99E53D3-310B-4B9D-8695-295427E1587B}">
      <dsp:nvSpPr>
        <dsp:cNvPr id="0" name=""/>
        <dsp:cNvSpPr/>
      </dsp:nvSpPr>
      <dsp:spPr>
        <a:xfrm>
          <a:off x="2163399" y="242167"/>
          <a:ext cx="1894954" cy="46080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         </a:t>
          </a:r>
          <a:endParaRPr lang="en-US" sz="1600" kern="1200" dirty="0"/>
        </a:p>
      </dsp:txBody>
      <dsp:txXfrm>
        <a:off x="2163399" y="242167"/>
        <a:ext cx="1894954" cy="460800"/>
      </dsp:txXfrm>
    </dsp:sp>
    <dsp:sp modelId="{42634AF9-966D-4691-838F-EB221658866A}">
      <dsp:nvSpPr>
        <dsp:cNvPr id="0" name=""/>
        <dsp:cNvSpPr/>
      </dsp:nvSpPr>
      <dsp:spPr>
        <a:xfrm>
          <a:off x="2175053" y="566469"/>
          <a:ext cx="1894954" cy="3162046"/>
        </a:xfrm>
        <a:prstGeom prst="rect">
          <a:avLst/>
        </a:prstGeom>
        <a:solidFill>
          <a:schemeClr val="accent1">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smtClean="0">
              <a:latin typeface="Arial" panose="020B0604020202020204" pitchFamily="34" charset="0"/>
              <a:cs typeface="Arial" panose="020B0604020202020204" pitchFamily="34" charset="0"/>
              <a:sym typeface="Wingdings" panose="05000000000000000000" pitchFamily="2" charset="2"/>
            </a:rPr>
            <a:t>Significant focus on portfolio investments with local impact, incl.   off-grid investments &amp; RE sector small enterprises</a:t>
          </a:r>
          <a:endParaRPr lang="en-US" sz="1700" kern="1200" dirty="0"/>
        </a:p>
      </dsp:txBody>
      <dsp:txXfrm>
        <a:off x="2175053" y="566469"/>
        <a:ext cx="1894954" cy="3162046"/>
      </dsp:txXfrm>
    </dsp:sp>
    <dsp:sp modelId="{47665A6D-5848-4BF8-9A39-96994FEF09EC}">
      <dsp:nvSpPr>
        <dsp:cNvPr id="0" name=""/>
        <dsp:cNvSpPr/>
      </dsp:nvSpPr>
      <dsp:spPr>
        <a:xfrm>
          <a:off x="4323646" y="208650"/>
          <a:ext cx="1894954" cy="460800"/>
        </a:xfrm>
        <a:prstGeom prst="rect">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         </a:t>
          </a:r>
          <a:endParaRPr lang="en-US" sz="1600" kern="1200" dirty="0"/>
        </a:p>
      </dsp:txBody>
      <dsp:txXfrm>
        <a:off x="4323646" y="208650"/>
        <a:ext cx="1894954" cy="460800"/>
      </dsp:txXfrm>
    </dsp:sp>
    <dsp:sp modelId="{1794B613-1CF4-401F-833B-5454C2CCCAE6}">
      <dsp:nvSpPr>
        <dsp:cNvPr id="0" name=""/>
        <dsp:cNvSpPr/>
      </dsp:nvSpPr>
      <dsp:spPr>
        <a:xfrm>
          <a:off x="4315631" y="466840"/>
          <a:ext cx="1894954" cy="3296115"/>
        </a:xfrm>
        <a:prstGeom prst="rect">
          <a:avLst/>
        </a:prstGeom>
        <a:solidFill>
          <a:schemeClr val="accent6">
            <a:lumMod val="20000"/>
            <a:lumOff val="8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n-US" sz="1700" b="0" kern="1200" dirty="0"/>
        </a:p>
        <a:p>
          <a:pPr marL="171450" lvl="1" indent="-171450" algn="l" defTabSz="755650">
            <a:lnSpc>
              <a:spcPct val="90000"/>
            </a:lnSpc>
            <a:spcBef>
              <a:spcPct val="0"/>
            </a:spcBef>
            <a:spcAft>
              <a:spcPct val="15000"/>
            </a:spcAft>
            <a:buChar char="••"/>
          </a:pPr>
          <a:r>
            <a:rPr lang="en-US" sz="1700" b="0" kern="1200" dirty="0" smtClean="0">
              <a:latin typeface="Arial" panose="020B0604020202020204" pitchFamily="34" charset="0"/>
              <a:cs typeface="Arial" panose="020B0604020202020204" pitchFamily="34" charset="0"/>
              <a:sym typeface="Wingdings" panose="05000000000000000000" pitchFamily="2" charset="2"/>
            </a:rPr>
            <a:t>Community-level impacts &amp; institutional development at all levels  central to PPCR program approach</a:t>
          </a:r>
          <a:endParaRPr lang="en-US" sz="1700" b="0" kern="1200" dirty="0"/>
        </a:p>
      </dsp:txBody>
      <dsp:txXfrm>
        <a:off x="4315631" y="466840"/>
        <a:ext cx="1894954" cy="3296115"/>
      </dsp:txXfrm>
    </dsp:sp>
    <dsp:sp modelId="{16BA7200-9677-4DC6-B039-A6DA2D918ACC}">
      <dsp:nvSpPr>
        <dsp:cNvPr id="0" name=""/>
        <dsp:cNvSpPr/>
      </dsp:nvSpPr>
      <dsp:spPr>
        <a:xfrm>
          <a:off x="6476883" y="178543"/>
          <a:ext cx="1894954" cy="46080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endParaRPr lang="en-US" sz="1600" kern="1200" dirty="0"/>
        </a:p>
      </dsp:txBody>
      <dsp:txXfrm>
        <a:off x="6476883" y="178543"/>
        <a:ext cx="1894954" cy="460800"/>
      </dsp:txXfrm>
    </dsp:sp>
    <dsp:sp modelId="{4DECD48D-1166-470D-9C22-F153841B246F}">
      <dsp:nvSpPr>
        <dsp:cNvPr id="0" name=""/>
        <dsp:cNvSpPr/>
      </dsp:nvSpPr>
      <dsp:spPr>
        <a:xfrm>
          <a:off x="6476883" y="664498"/>
          <a:ext cx="1894954" cy="3014321"/>
        </a:xfrm>
        <a:prstGeom prst="rect">
          <a:avLst/>
        </a:prstGeom>
        <a:solidFill>
          <a:schemeClr val="accent3">
            <a:lumMod val="20000"/>
            <a:lumOff val="80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sym typeface="Wingdings" panose="05000000000000000000" pitchFamily="2" charset="2"/>
            </a:rPr>
            <a:t>Forest users &amp; producers within landscape-based approach; Benefit-sharing &amp; participation of women in local forest governance; tenure security; forest-based livelihoods </a:t>
          </a:r>
          <a:endParaRPr lang="en-US" sz="1600" kern="1200" dirty="0"/>
        </a:p>
      </dsp:txBody>
      <dsp:txXfrm>
        <a:off x="6476883" y="664498"/>
        <a:ext cx="1894954" cy="301432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5402" cy="459074"/>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953259" y="0"/>
            <a:ext cx="3025402" cy="459074"/>
          </a:xfrm>
          <a:prstGeom prst="rect">
            <a:avLst/>
          </a:prstGeom>
        </p:spPr>
        <p:txBody>
          <a:bodyPr vert="horz" lIns="89730" tIns="44865" rIns="89730" bIns="44865" rtlCol="0"/>
          <a:lstStyle>
            <a:lvl1pPr algn="r">
              <a:defRPr sz="1200"/>
            </a:lvl1pPr>
          </a:lstStyle>
          <a:p>
            <a:fld id="{6C5BEDD0-68FE-42C4-B415-E7D304F6153A}" type="datetimeFigureOut">
              <a:rPr lang="en-US" smtClean="0"/>
              <a:t>10/12/2015</a:t>
            </a:fld>
            <a:endParaRPr lang="en-US"/>
          </a:p>
        </p:txBody>
      </p:sp>
      <p:sp>
        <p:nvSpPr>
          <p:cNvPr id="4" name="Footer Placeholder 3"/>
          <p:cNvSpPr>
            <a:spLocks noGrp="1"/>
          </p:cNvSpPr>
          <p:nvPr>
            <p:ph type="ftr" sz="quarter" idx="2"/>
          </p:nvPr>
        </p:nvSpPr>
        <p:spPr>
          <a:xfrm>
            <a:off x="1" y="8684927"/>
            <a:ext cx="3025402" cy="459074"/>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953259" y="8684927"/>
            <a:ext cx="3025402" cy="459074"/>
          </a:xfrm>
          <a:prstGeom prst="rect">
            <a:avLst/>
          </a:prstGeom>
        </p:spPr>
        <p:txBody>
          <a:bodyPr vert="horz" lIns="89730" tIns="44865" rIns="89730" bIns="44865" rtlCol="0" anchor="b"/>
          <a:lstStyle>
            <a:lvl1pPr algn="r">
              <a:defRPr sz="1200"/>
            </a:lvl1pPr>
          </a:lstStyle>
          <a:p>
            <a:fld id="{A053D36C-D8A2-4A12-ACFE-EBB1D3DD4477}" type="slidenum">
              <a:rPr lang="en-US" smtClean="0"/>
              <a:t>‹#›</a:t>
            </a:fld>
            <a:endParaRPr lang="en-US"/>
          </a:p>
        </p:txBody>
      </p:sp>
    </p:spTree>
    <p:extLst>
      <p:ext uri="{BB962C8B-B14F-4D97-AF65-F5344CB8AC3E}">
        <p14:creationId xmlns:p14="http://schemas.microsoft.com/office/powerpoint/2010/main" val="1381751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953853" y="0"/>
            <a:ext cx="3024770" cy="457200"/>
          </a:xfrm>
          <a:prstGeom prst="rect">
            <a:avLst/>
          </a:prstGeom>
        </p:spPr>
        <p:txBody>
          <a:bodyPr vert="horz" lIns="91435" tIns="45718" rIns="91435" bIns="45718" rtlCol="0"/>
          <a:lstStyle>
            <a:lvl1pPr algn="r">
              <a:defRPr sz="1200"/>
            </a:lvl1pPr>
          </a:lstStyle>
          <a:p>
            <a:fld id="{9518505B-0F55-47C3-ACA0-A0B2AEF07DF5}" type="datetimeFigureOut">
              <a:rPr lang="en-US" smtClean="0"/>
              <a:t>10/12/2015</a:t>
            </a:fld>
            <a:endParaRPr lang="en-US" dirty="0"/>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35" tIns="45718" rIns="91435" bIns="45718" rtlCol="0" anchor="b"/>
          <a:lstStyle>
            <a:lvl1pPr algn="r">
              <a:defRPr sz="1200"/>
            </a:lvl1pPr>
          </a:lstStyle>
          <a:p>
            <a:fld id="{D500FD5F-D3D1-423A-B5BA-044F8445CBFC}" type="slidenum">
              <a:rPr lang="en-US" smtClean="0"/>
              <a:t>‹#›</a:t>
            </a:fld>
            <a:endParaRPr lang="en-US" dirty="0"/>
          </a:p>
        </p:txBody>
      </p:sp>
    </p:spTree>
    <p:extLst>
      <p:ext uri="{BB962C8B-B14F-4D97-AF65-F5344CB8AC3E}">
        <p14:creationId xmlns:p14="http://schemas.microsoft.com/office/powerpoint/2010/main" val="63419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1</a:t>
            </a:fld>
            <a:endParaRPr lang="en-US" dirty="0"/>
          </a:p>
        </p:txBody>
      </p:sp>
    </p:spTree>
    <p:extLst>
      <p:ext uri="{BB962C8B-B14F-4D97-AF65-F5344CB8AC3E}">
        <p14:creationId xmlns:p14="http://schemas.microsoft.com/office/powerpoint/2010/main" val="1544356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The CIF has four-tiered approach to CSO engagement at the country level</a:t>
            </a:r>
          </a:p>
          <a:p>
            <a:endParaRPr lang="en-US" dirty="0" smtClean="0"/>
          </a:p>
          <a:p>
            <a:r>
              <a:rPr lang="en-US" dirty="0" smtClean="0"/>
              <a:t>Point 2: this includes</a:t>
            </a:r>
            <a:r>
              <a:rPr lang="en-US" baseline="0" dirty="0" smtClean="0"/>
              <a:t> monitoring and reporting. </a:t>
            </a:r>
          </a:p>
          <a:p>
            <a:r>
              <a:rPr lang="en-US" baseline="0" dirty="0" smtClean="0"/>
              <a:t>Image is of national stakeholder consultation in Tajikistan to complete PPCR monitoring and reporting for 2014. Participants are working together to fill out scorecards on progress. Scorecards are a CIF innovation in M&amp;R for climate finance built on the foundation of the programmatic approach.</a:t>
            </a:r>
          </a:p>
          <a:p>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10</a:t>
            </a:fld>
            <a:endParaRPr lang="en-US" dirty="0"/>
          </a:p>
        </p:txBody>
      </p:sp>
    </p:spTree>
    <p:extLst>
      <p:ext uri="{BB962C8B-B14F-4D97-AF65-F5344CB8AC3E}">
        <p14:creationId xmlns:p14="http://schemas.microsoft.com/office/powerpoint/2010/main" val="1907137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Wingdings" panose="05000000000000000000" pitchFamily="2" charset="2"/>
              <a:buChar char="q"/>
            </a:pPr>
            <a:r>
              <a:rPr lang="en-US" sz="1200" dirty="0" smtClean="0">
                <a:latin typeface="Arial" panose="020B0604020202020204" pitchFamily="34" charset="0"/>
                <a:cs typeface="Arial" panose="020B0604020202020204" pitchFamily="34" charset="0"/>
              </a:rPr>
              <a:t>Examining benefits, risks and opportunities for women and poor communities from investments in large and small-scale RE; across diff. techs/ intervention types. </a:t>
            </a:r>
          </a:p>
          <a:p>
            <a:pPr marL="285750" lvl="0" indent="-285750">
              <a:buFont typeface="Wingdings" panose="05000000000000000000" pitchFamily="2" charset="2"/>
              <a:buChar char="q"/>
            </a:pPr>
            <a:r>
              <a:rPr lang="en-US" sz="1200" dirty="0" smtClean="0">
                <a:latin typeface="Arial" panose="020B0604020202020204" pitchFamily="34" charset="0"/>
                <a:cs typeface="Arial" panose="020B0604020202020204" pitchFamily="34" charset="0"/>
              </a:rPr>
              <a:t>Best practice models, esp. on targeting, distribution and affordability; land acquisition/ resettlement; job creation and training; and potential performance-based incentives for firms</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11</a:t>
            </a:fld>
            <a:endParaRPr lang="en-US" dirty="0"/>
          </a:p>
        </p:txBody>
      </p:sp>
    </p:spTree>
    <p:extLst>
      <p:ext uri="{BB962C8B-B14F-4D97-AF65-F5344CB8AC3E}">
        <p14:creationId xmlns:p14="http://schemas.microsoft.com/office/powerpoint/2010/main" val="385496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US" sz="1200" kern="1200" dirty="0" smtClean="0">
                <a:solidFill>
                  <a:schemeClr val="tx1"/>
                </a:solidFill>
                <a:effectLst/>
                <a:latin typeface="+mn-lt"/>
                <a:ea typeface="+mn-ea"/>
                <a:cs typeface="+mn-cs"/>
              </a:rPr>
              <a:t>The four CIF programs (i.e., CTF, PPCR, FIP and SREP) have not been uniformly designed with regard to social and gender inclusion. This is in part due to sectoral considerations, but largely due to the evolution of the Climate Investment Funds themselves since their establishment (CIF Gender Review 2013). Thus at the level of specific design principles of certain CIF programs, there is policy language that speaks directly to issues of gender and social inclusion. </a:t>
            </a:r>
          </a:p>
          <a:p>
            <a:pPr marL="171450" lvl="0" indent="-171450">
              <a:buFont typeface="Wingdings" panose="05000000000000000000" pitchFamily="2" charset="2"/>
              <a:buChar char="q"/>
            </a:pP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q"/>
            </a:pPr>
            <a:r>
              <a:rPr lang="en-US" sz="1200" kern="1200" dirty="0" smtClean="0">
                <a:solidFill>
                  <a:schemeClr val="tx1"/>
                </a:solidFill>
                <a:effectLst/>
                <a:latin typeface="+mn-lt"/>
                <a:ea typeface="+mn-ea"/>
                <a:cs typeface="+mn-cs"/>
              </a:rPr>
              <a:t>For example, SREP design principles state that the program should “</a:t>
            </a:r>
            <a:r>
              <a:rPr lang="en-US" sz="1200" i="1" kern="1200" dirty="0" smtClean="0">
                <a:solidFill>
                  <a:schemeClr val="tx1"/>
                </a:solidFill>
                <a:effectLst/>
                <a:latin typeface="+mn-lt"/>
                <a:ea typeface="+mn-ea"/>
                <a:cs typeface="+mn-cs"/>
              </a:rPr>
              <a:t>seek wider economic, social and environmental co-benefits, [including] enterprise creation, and increased social capital, particularly greater involvement and empowerment of women and other vulnerable groups</a:t>
            </a:r>
            <a:r>
              <a:rPr lang="en-US" sz="1200" kern="1200" dirty="0" smtClean="0">
                <a:solidFill>
                  <a:schemeClr val="tx1"/>
                </a:solidFill>
                <a:effectLst/>
                <a:latin typeface="+mn-lt"/>
                <a:ea typeface="+mn-ea"/>
                <a:cs typeface="+mn-cs"/>
              </a:rPr>
              <a:t>” (cited in CIF 2010: 29). The SREP design principles go on to mandate: (a) full and effective participation through existing mechanisms for collaboration and consultation; and (b) that projects should demonstrate economic, social and environmental benefits.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FIP design documents, including for the Dedicated Grant Mechanism, also provide for women’s participation in consultations, a dedicated ‘Social Development and Gender Specialist’ within the expert group, and for identification of co-benefits of proposed projects for women beneficiaries in results frameworks. PPCR programs, as national planning and coordination umbrella frameworks for adaptation investments, promote linkages to women’s ministries, consultation with women’s organizations, and use of gender-disaggregated indicators. PPCR joint mission guidelines and FIP investment criteria also require consultation with women during joint missions. CTF design documents, however, focus more on the energy systems themselves, and overall contributions from CTF investments to GHG emissions reduction goals, in contrast to reporting on the social and/or gender impacts of the technology. </a:t>
            </a:r>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12</a:t>
            </a:fld>
            <a:endParaRPr lang="en-US" dirty="0"/>
          </a:p>
        </p:txBody>
      </p:sp>
    </p:spTree>
    <p:extLst>
      <p:ext uri="{BB962C8B-B14F-4D97-AF65-F5344CB8AC3E}">
        <p14:creationId xmlns:p14="http://schemas.microsoft.com/office/powerpoint/2010/main" val="174650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SMALL N – Projects </a:t>
            </a:r>
          </a:p>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Overall, specific gender efforts to date have been more prevalent among the SREP and PPCR programs, than in FIP and CTF.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Note, however, that in looking specifically at the category of women-targeted activities, PPCR IPs and projects edge out SREP, suggesting a good deal of gender content among PPCR programming.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Since inception, SREP IPs and projects led in gender-responsiveness as measured by the three key gender indicators.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FIP was the next highest performer after SREP and PPCR: CTF was a distant fourth (in all sub-categories but gender analysis in projects… where it trailed other programs by less of a margin.</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In sum, gender performance across the CIF is improving with time, and is most responsive to CIF program requirements, such as investment criteria and gender-disaggregated Core Indicator mandates, where these exist. </a:t>
            </a:r>
            <a:endParaRPr lang="en-US" sz="1200" kern="1200" dirty="0" smtClean="0">
              <a:solidFill>
                <a:schemeClr val="tx1"/>
              </a:solidFill>
              <a:effectLst/>
              <a:latin typeface="+mn-lt"/>
              <a:ea typeface="+mn-ea"/>
              <a:cs typeface="+mn-cs"/>
            </a:endParaRPr>
          </a:p>
          <a:p>
            <a:endParaRPr lang="en-US" dirty="0" smtClean="0"/>
          </a:p>
          <a:p>
            <a:r>
              <a:rPr lang="en-US" dirty="0" smtClean="0"/>
              <a:t>OTHER</a:t>
            </a:r>
            <a:r>
              <a:rPr lang="en-US" baseline="0" dirty="0" smtClean="0"/>
              <a:t> FACTORS: COUNTRY STRATEGIES/ POLICY; MDB’S OWN REQUIREMENTS</a:t>
            </a:r>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13</a:t>
            </a:fld>
            <a:endParaRPr lang="en-US" dirty="0"/>
          </a:p>
        </p:txBody>
      </p:sp>
    </p:spTree>
    <p:extLst>
      <p:ext uri="{BB962C8B-B14F-4D97-AF65-F5344CB8AC3E}">
        <p14:creationId xmlns:p14="http://schemas.microsoft.com/office/powerpoint/2010/main" val="1605960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SMALL N – Projects </a:t>
            </a:r>
          </a:p>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Overall, specific gender efforts to date have been more prevalent among the SREP and PPCR programs, than in FIP and CTF.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Note, however, that in looking specifically at the category of women-targeted activities, PPCR IPs and projects edge out SREP, suggesting a good deal of gender content among PPCR programming.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Since inception, SREP IPs and projects led in gender-responsiveness as measured by the three key gender indicators.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FIP was the next highest performer after SREP and PPCR: CTF was a distant fourth (in all sub-categories but gender analysis in projects… where it trailed other programs by less of a margin.</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q"/>
            </a:pPr>
            <a:r>
              <a:rPr lang="en-GB" sz="1200" kern="1200" dirty="0" smtClean="0">
                <a:solidFill>
                  <a:schemeClr val="tx1"/>
                </a:solidFill>
                <a:effectLst/>
                <a:latin typeface="+mn-lt"/>
                <a:ea typeface="+mn-ea"/>
                <a:cs typeface="+mn-cs"/>
              </a:rPr>
              <a:t>In sum, gender performance across the CIF is improving with time, and is most responsive to CIF program requirements, such as investment criteria and gender-disaggregated Core Indicator mandates, where these exist. </a:t>
            </a:r>
            <a:endParaRPr lang="en-US" sz="1200" kern="1200" dirty="0" smtClean="0">
              <a:solidFill>
                <a:schemeClr val="tx1"/>
              </a:solidFill>
              <a:effectLst/>
              <a:latin typeface="+mn-lt"/>
              <a:ea typeface="+mn-ea"/>
              <a:cs typeface="+mn-cs"/>
            </a:endParaRPr>
          </a:p>
          <a:p>
            <a:endParaRPr lang="en-US" dirty="0" smtClean="0"/>
          </a:p>
          <a:p>
            <a:r>
              <a:rPr lang="en-US" dirty="0" smtClean="0"/>
              <a:t>OTHER</a:t>
            </a:r>
            <a:r>
              <a:rPr lang="en-US" baseline="0" dirty="0" smtClean="0"/>
              <a:t> FACTORS: COUNTRY STRATEGIES/ POLICY; MDB’S OWN REQUIREMENTS</a:t>
            </a:r>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14</a:t>
            </a:fld>
            <a:endParaRPr lang="en-US" dirty="0"/>
          </a:p>
        </p:txBody>
      </p:sp>
    </p:spTree>
    <p:extLst>
      <p:ext uri="{BB962C8B-B14F-4D97-AF65-F5344CB8AC3E}">
        <p14:creationId xmlns:p14="http://schemas.microsoft.com/office/powerpoint/2010/main" val="35247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b="1" i="1" dirty="0" smtClean="0">
                <a:solidFill>
                  <a:schemeClr val="accent1">
                    <a:lumMod val="75000"/>
                  </a:schemeClr>
                </a:solidFill>
              </a:rPr>
              <a:t>Requires examination of: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b="1" i="1" dirty="0" smtClean="0">
                <a:solidFill>
                  <a:schemeClr val="accent1">
                    <a:lumMod val="75000"/>
                  </a:schemeClr>
                </a:solidFill>
              </a:rPr>
              <a:t>-</a:t>
            </a:r>
            <a:r>
              <a:rPr lang="en-US" altLang="en-US" sz="1000" dirty="0" smtClean="0">
                <a:solidFill>
                  <a:schemeClr val="accent1">
                    <a:lumMod val="75000"/>
                  </a:schemeClr>
                </a:solidFill>
              </a:rPr>
              <a:t>Stated goals and objectives (</a:t>
            </a:r>
            <a:r>
              <a:rPr lang="en-US" altLang="en-US" sz="1000" i="1" dirty="0" smtClean="0">
                <a:solidFill>
                  <a:schemeClr val="accent1">
                    <a:lumMod val="75000"/>
                  </a:schemeClr>
                </a:solidFill>
              </a:rPr>
              <a:t>logic of impacts; how beneficiaries are envisioned);</a:t>
            </a:r>
            <a:r>
              <a:rPr lang="en-US" altLang="en-US" sz="1000" dirty="0" smtClean="0">
                <a:solidFill>
                  <a:schemeClr val="accent1">
                    <a:lumMod val="75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dirty="0" smtClean="0">
                <a:solidFill>
                  <a:schemeClr val="accent1">
                    <a:lumMod val="75000"/>
                  </a:schemeClr>
                </a:solidFill>
              </a:rPr>
              <a:t>-Project technology choices;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smtClean="0">
                <a:solidFill>
                  <a:schemeClr val="accent1">
                    <a:lumMod val="75000"/>
                  </a:schemeClr>
                </a:solidFill>
              </a:rPr>
              <a:t>Employment impacts;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smtClean="0">
                <a:solidFill>
                  <a:schemeClr val="accent1">
                    <a:lumMod val="75000"/>
                  </a:schemeClr>
                </a:solidFill>
              </a:rPr>
              <a:t>Access to services </a:t>
            </a:r>
            <a:r>
              <a:rPr lang="en-US" altLang="en-US" sz="1000" i="1" dirty="0" smtClean="0">
                <a:solidFill>
                  <a:schemeClr val="accent1">
                    <a:lumMod val="75000"/>
                  </a:schemeClr>
                </a:solidFill>
              </a:rPr>
              <a:t>(and steps taken to reduce barriers; extension/ </a:t>
            </a:r>
            <a:r>
              <a:rPr lang="en-US" altLang="en-US" sz="1000" i="1" dirty="0" err="1" smtClean="0">
                <a:solidFill>
                  <a:schemeClr val="accent1">
                    <a:lumMod val="75000"/>
                  </a:schemeClr>
                </a:solidFill>
              </a:rPr>
              <a:t>hydromet</a:t>
            </a:r>
            <a:r>
              <a:rPr lang="en-US" altLang="en-US" sz="1000" i="1" dirty="0" smtClean="0">
                <a:solidFill>
                  <a:schemeClr val="accent1">
                    <a:lumMod val="75000"/>
                  </a:schemeClr>
                </a:solidFill>
              </a:rPr>
              <a:t> to reach all users of agric. and weather info);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smtClean="0">
                <a:solidFill>
                  <a:schemeClr val="accent1">
                    <a:lumMod val="75000"/>
                  </a:schemeClr>
                </a:solidFill>
              </a:rPr>
              <a:t>Project governance and monitoring</a:t>
            </a:r>
            <a:r>
              <a:rPr lang="en-US" altLang="en-US" sz="1000" i="1" dirty="0" smtClean="0">
                <a:solidFill>
                  <a:schemeClr val="accent1">
                    <a:lumMod val="75000"/>
                  </a:schemeClr>
                </a:solidFill>
              </a:rPr>
              <a:t> (stakeholder engagement);</a:t>
            </a:r>
            <a:r>
              <a:rPr lang="en-US" altLang="en-US" sz="1000" dirty="0" smtClean="0">
                <a:solidFill>
                  <a:schemeClr val="accent1">
                    <a:lumMod val="75000"/>
                  </a:schemeClr>
                </a:solidFill>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smtClean="0">
                <a:solidFill>
                  <a:schemeClr val="accent1">
                    <a:lumMod val="75000"/>
                  </a:schemeClr>
                </a:solidFill>
              </a:rPr>
              <a:t>Safeguards implementation, incl. livelihoods and resettlement. </a:t>
            </a:r>
          </a:p>
          <a:p>
            <a:r>
              <a:rPr lang="en-US" sz="1000" b="1" dirty="0" smtClean="0"/>
              <a:t> </a:t>
            </a:r>
            <a:endParaRPr lang="en-US" sz="1000" dirty="0"/>
          </a:p>
        </p:txBody>
      </p:sp>
      <p:sp>
        <p:nvSpPr>
          <p:cNvPr id="4" name="Slide Number Placeholder 3"/>
          <p:cNvSpPr>
            <a:spLocks noGrp="1"/>
          </p:cNvSpPr>
          <p:nvPr>
            <p:ph type="sldNum" sz="quarter" idx="10"/>
          </p:nvPr>
        </p:nvSpPr>
        <p:spPr/>
        <p:txBody>
          <a:bodyPr/>
          <a:lstStyle/>
          <a:p>
            <a:fld id="{D500FD5F-D3D1-423A-B5BA-044F8445CBFC}" type="slidenum">
              <a:rPr lang="en-US" smtClean="0"/>
              <a:t>15</a:t>
            </a:fld>
            <a:endParaRPr lang="en-US" dirty="0"/>
          </a:p>
        </p:txBody>
      </p:sp>
    </p:spTree>
    <p:extLst>
      <p:ext uri="{BB962C8B-B14F-4D97-AF65-F5344CB8AC3E}">
        <p14:creationId xmlns:p14="http://schemas.microsoft.com/office/powerpoint/2010/main" val="324597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IBRD:</a:t>
            </a:r>
            <a:r>
              <a:rPr lang="en-US" dirty="0"/>
              <a:t> </a:t>
            </a:r>
            <a:r>
              <a:rPr lang="en-US" i="1" dirty="0"/>
              <a:t>Strengthening Climate Resilience in Zambia and the </a:t>
            </a:r>
            <a:r>
              <a:rPr lang="en-US" i="1" dirty="0" err="1"/>
              <a:t>Barotse</a:t>
            </a:r>
            <a:r>
              <a:rPr lang="en-US" i="1" dirty="0"/>
              <a:t> Sub-Basin (Zambia) : </a:t>
            </a:r>
            <a:r>
              <a:rPr lang="en-US" dirty="0"/>
              <a:t>Zambia's climate is highly variable, with frequent droughts, seasonal and flash floods, extreme temperatures and dry spells. Floods and droughts have increased in frequency over the past three decades, costing the nation an estimated 0.4% in annual economic growth. This project is supporting strengthening of Zambia's institutional framework for climate resilience and improving of the adaptive capacity of vulnerable communities in the </a:t>
            </a:r>
            <a:r>
              <a:rPr lang="en-US" dirty="0" err="1"/>
              <a:t>Barotse</a:t>
            </a:r>
            <a:r>
              <a:rPr lang="en-US" dirty="0"/>
              <a:t> sub-basin. Three components: (a) Strategic National Program Support, aiming to strengthen the national institutional and financial framework for climate resilience; (b) Support to Participatory Adaptation, through strengthening of the adaptive capacity of vulnerable rural communities in the </a:t>
            </a:r>
            <a:r>
              <a:rPr lang="en-US" dirty="0" err="1"/>
              <a:t>Barotse</a:t>
            </a:r>
            <a:r>
              <a:rPr lang="en-US" dirty="0"/>
              <a:t> sub-basin; (c) Pilot Participatory Adaptation, through the funding of actual participatory adaptation investments in the </a:t>
            </a:r>
            <a:r>
              <a:rPr lang="en-US" dirty="0" err="1"/>
              <a:t>Barotse</a:t>
            </a:r>
            <a:r>
              <a:rPr lang="en-US" dirty="0"/>
              <a:t> sub-basin, including community adaptation sub-grants.</a:t>
            </a:r>
          </a:p>
          <a:p>
            <a:r>
              <a:rPr lang="en-US" dirty="0"/>
              <a:t> </a:t>
            </a:r>
          </a:p>
          <a:p>
            <a:r>
              <a:rPr lang="en-US" dirty="0"/>
              <a:t>Direct project beneficiaries under Participatory Adaptation is approximately 130,000 (about 25,800 households) in 24 targeted wards (sub-districts) and 8</a:t>
            </a:r>
            <a:r>
              <a:rPr lang="en-US" b="1" dirty="0"/>
              <a:t> </a:t>
            </a:r>
            <a:r>
              <a:rPr lang="en-US" dirty="0"/>
              <a:t>target districts. At the community level, the project will target an estimated 32 percent of female-headed households. The project will also reserve at least 30 percent of individual champion grants for women. </a:t>
            </a:r>
          </a:p>
          <a:p>
            <a:r>
              <a:rPr lang="en-US" i="1" dirty="0"/>
              <a:t> </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16</a:t>
            </a:fld>
            <a:endParaRPr lang="en-US" dirty="0"/>
          </a:p>
        </p:txBody>
      </p:sp>
    </p:spTree>
    <p:extLst>
      <p:ext uri="{BB962C8B-B14F-4D97-AF65-F5344CB8AC3E}">
        <p14:creationId xmlns:p14="http://schemas.microsoft.com/office/powerpoint/2010/main" val="339908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0FD5F-D3D1-423A-B5BA-044F8445CBFC}" type="slidenum">
              <a:rPr lang="en-US" smtClean="0"/>
              <a:t>17</a:t>
            </a:fld>
            <a:endParaRPr lang="en-US" dirty="0"/>
          </a:p>
        </p:txBody>
      </p:sp>
    </p:spTree>
    <p:extLst>
      <p:ext uri="{BB962C8B-B14F-4D97-AF65-F5344CB8AC3E}">
        <p14:creationId xmlns:p14="http://schemas.microsoft.com/office/powerpoint/2010/main" val="2879720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0FD5F-D3D1-423A-B5BA-044F8445CBFC}" type="slidenum">
              <a:rPr lang="en-US" smtClean="0"/>
              <a:t>18</a:t>
            </a:fld>
            <a:endParaRPr lang="en-US" dirty="0"/>
          </a:p>
        </p:txBody>
      </p:sp>
    </p:spTree>
    <p:extLst>
      <p:ext uri="{BB962C8B-B14F-4D97-AF65-F5344CB8AC3E}">
        <p14:creationId xmlns:p14="http://schemas.microsoft.com/office/powerpoint/2010/main" val="3951064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0FD5F-D3D1-423A-B5BA-044F8445CBFC}" type="slidenum">
              <a:rPr lang="en-US" smtClean="0"/>
              <a:t>19</a:t>
            </a:fld>
            <a:endParaRPr lang="en-US" dirty="0"/>
          </a:p>
        </p:txBody>
      </p:sp>
    </p:spTree>
    <p:extLst>
      <p:ext uri="{BB962C8B-B14F-4D97-AF65-F5344CB8AC3E}">
        <p14:creationId xmlns:p14="http://schemas.microsoft.com/office/powerpoint/2010/main" val="287406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0FD5F-D3D1-423A-B5BA-044F8445CBFC}" type="slidenum">
              <a:rPr lang="en-US" smtClean="0"/>
              <a:t>2</a:t>
            </a:fld>
            <a:endParaRPr lang="en-US" dirty="0"/>
          </a:p>
        </p:txBody>
      </p:sp>
    </p:spTree>
    <p:extLst>
      <p:ext uri="{BB962C8B-B14F-4D97-AF65-F5344CB8AC3E}">
        <p14:creationId xmlns:p14="http://schemas.microsoft.com/office/powerpoint/2010/main" val="3061933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0FD5F-D3D1-423A-B5BA-044F8445CBFC}" type="slidenum">
              <a:rPr lang="en-US" smtClean="0"/>
              <a:t>20</a:t>
            </a:fld>
            <a:endParaRPr lang="en-US" dirty="0"/>
          </a:p>
        </p:txBody>
      </p:sp>
    </p:spTree>
    <p:extLst>
      <p:ext uri="{BB962C8B-B14F-4D97-AF65-F5344CB8AC3E}">
        <p14:creationId xmlns:p14="http://schemas.microsoft.com/office/powerpoint/2010/main" val="3111452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0FD5F-D3D1-423A-B5BA-044F8445CBFC}" type="slidenum">
              <a:rPr lang="en-US" smtClean="0"/>
              <a:t>21</a:t>
            </a:fld>
            <a:endParaRPr lang="en-US" dirty="0"/>
          </a:p>
        </p:txBody>
      </p:sp>
    </p:spTree>
    <p:extLst>
      <p:ext uri="{BB962C8B-B14F-4D97-AF65-F5344CB8AC3E}">
        <p14:creationId xmlns:p14="http://schemas.microsoft.com/office/powerpoint/2010/main" val="3265710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0FD5F-D3D1-423A-B5BA-044F8445CBFC}" type="slidenum">
              <a:rPr lang="en-US" smtClean="0"/>
              <a:t>22</a:t>
            </a:fld>
            <a:endParaRPr lang="en-US" dirty="0"/>
          </a:p>
        </p:txBody>
      </p:sp>
    </p:spTree>
    <p:extLst>
      <p:ext uri="{BB962C8B-B14F-4D97-AF65-F5344CB8AC3E}">
        <p14:creationId xmlns:p14="http://schemas.microsoft.com/office/powerpoint/2010/main" val="3530417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23</a:t>
            </a:fld>
            <a:endParaRPr lang="en-US" dirty="0"/>
          </a:p>
        </p:txBody>
      </p:sp>
    </p:spTree>
    <p:extLst>
      <p:ext uri="{BB962C8B-B14F-4D97-AF65-F5344CB8AC3E}">
        <p14:creationId xmlns:p14="http://schemas.microsoft.com/office/powerpoint/2010/main" val="125654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 typeface="Wingdings" panose="05000000000000000000" pitchFamily="2" charset="2"/>
              <a:buChar char="q"/>
            </a:pPr>
            <a:r>
              <a:rPr lang="en-US" sz="1200" b="1" dirty="0" smtClean="0">
                <a:solidFill>
                  <a:schemeClr val="tx1"/>
                </a:solidFill>
                <a:latin typeface="Arial" panose="020B0604020202020204" pitchFamily="34" charset="0"/>
                <a:cs typeface="Arial" panose="020B0604020202020204" pitchFamily="34" charset="0"/>
              </a:rPr>
              <a:t>Established in 2008 </a:t>
            </a:r>
            <a:r>
              <a:rPr lang="en-US" sz="1200" dirty="0" smtClean="0">
                <a:solidFill>
                  <a:schemeClr val="tx1"/>
                </a:solidFill>
                <a:latin typeface="Arial" panose="020B0604020202020204" pitchFamily="34" charset="0"/>
                <a:cs typeface="Arial" panose="020B0604020202020204" pitchFamily="34" charset="0"/>
              </a:rPr>
              <a:t>to test, learn about and deploy climate finance at scale to advance clean technology and renewable energy; sustainable management of forests; and climate-resilient development.  </a:t>
            </a:r>
          </a:p>
          <a:p>
            <a:pPr>
              <a:lnSpc>
                <a:spcPct val="120000"/>
              </a:lnSpc>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Largest active multilateral climate finance vehicle worldwide: </a:t>
            </a:r>
            <a:r>
              <a:rPr lang="en-US" sz="1200" b="1" dirty="0" smtClean="0">
                <a:solidFill>
                  <a:schemeClr val="tx1"/>
                </a:solidFill>
                <a:latin typeface="Arial" panose="020B0604020202020204" pitchFamily="34" charset="0"/>
                <a:cs typeface="Arial" panose="020B0604020202020204" pitchFamily="34" charset="0"/>
              </a:rPr>
              <a:t>US$8.1 billion </a:t>
            </a:r>
            <a:r>
              <a:rPr lang="en-US" sz="1200" dirty="0" smtClean="0">
                <a:solidFill>
                  <a:schemeClr val="tx1"/>
                </a:solidFill>
                <a:latin typeface="Arial" panose="020B0604020202020204" pitchFamily="34" charset="0"/>
                <a:cs typeface="Arial" panose="020B0604020202020204" pitchFamily="34" charset="0"/>
              </a:rPr>
              <a:t>pledged from 14 donor countries, with estimated co-financing of US$57 billion (from MDBs and private sector) </a:t>
            </a:r>
          </a:p>
          <a:p>
            <a:pPr>
              <a:lnSpc>
                <a:spcPct val="120000"/>
              </a:lnSpc>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Funds earmarked to implement nearly 300 projects and programs in </a:t>
            </a:r>
            <a:r>
              <a:rPr lang="en-US" sz="1200" b="1" dirty="0" smtClean="0">
                <a:solidFill>
                  <a:schemeClr val="tx1"/>
                </a:solidFill>
                <a:latin typeface="Arial" panose="020B0604020202020204" pitchFamily="34" charset="0"/>
                <a:cs typeface="Arial" panose="020B0604020202020204" pitchFamily="34" charset="0"/>
              </a:rPr>
              <a:t>72 developing and middle-income countries</a:t>
            </a:r>
            <a:r>
              <a:rPr lang="en-US" sz="1200" dirty="0" smtClean="0">
                <a:solidFill>
                  <a:schemeClr val="tx1"/>
                </a:solidFill>
                <a:latin typeface="Arial" panose="020B0604020202020204" pitchFamily="34" charset="0"/>
                <a:cs typeface="Arial" panose="020B0604020202020204" pitchFamily="34" charset="0"/>
              </a:rPr>
              <a:t>. </a:t>
            </a:r>
          </a:p>
          <a:p>
            <a:pPr>
              <a:lnSpc>
                <a:spcPct val="120000"/>
              </a:lnSpc>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Operates as </a:t>
            </a:r>
            <a:r>
              <a:rPr lang="en-US" sz="1200" b="1" dirty="0" smtClean="0">
                <a:solidFill>
                  <a:schemeClr val="tx1"/>
                </a:solidFill>
                <a:latin typeface="Arial" panose="020B0604020202020204" pitchFamily="34" charset="0"/>
                <a:cs typeface="Arial" panose="020B0604020202020204" pitchFamily="34" charset="0"/>
              </a:rPr>
              <a:t>partnership </a:t>
            </a:r>
            <a:r>
              <a:rPr lang="en-US" sz="1200" dirty="0" smtClean="0">
                <a:solidFill>
                  <a:schemeClr val="tx1"/>
                </a:solidFill>
                <a:latin typeface="Arial" panose="020B0604020202020204" pitchFamily="34" charset="0"/>
                <a:cs typeface="Arial" panose="020B0604020202020204" pitchFamily="34" charset="0"/>
              </a:rPr>
              <a:t>of contributor and recipient countries; observers from civil society, indigenous peoples and private sector, and other development partners</a:t>
            </a:r>
          </a:p>
          <a:p>
            <a:pPr>
              <a:lnSpc>
                <a:spcPct val="120000"/>
              </a:lnSpc>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Implemented through 5 </a:t>
            </a:r>
            <a:r>
              <a:rPr lang="en-US" sz="1200" b="1" dirty="0" smtClean="0">
                <a:solidFill>
                  <a:schemeClr val="tx1"/>
                </a:solidFill>
                <a:latin typeface="Arial" panose="020B0604020202020204" pitchFamily="34" charset="0"/>
                <a:cs typeface="Arial" panose="020B0604020202020204" pitchFamily="34" charset="0"/>
              </a:rPr>
              <a:t>multilateral development banks </a:t>
            </a:r>
            <a:r>
              <a:rPr lang="en-US" sz="1200" dirty="0" smtClean="0">
                <a:solidFill>
                  <a:schemeClr val="tx1"/>
                </a:solidFill>
                <a:latin typeface="Arial" panose="020B0604020202020204" pitchFamily="34" charset="0"/>
                <a:cs typeface="Arial" panose="020B0604020202020204" pitchFamily="34" charset="0"/>
              </a:rPr>
              <a:t>(i.e., </a:t>
            </a:r>
            <a:r>
              <a:rPr lang="en-US" sz="1200" dirty="0" err="1" smtClean="0">
                <a:solidFill>
                  <a:schemeClr val="tx1"/>
                </a:solidFill>
                <a:latin typeface="Arial" panose="020B0604020202020204" pitchFamily="34" charset="0"/>
                <a:cs typeface="Arial" panose="020B0604020202020204" pitchFamily="34" charset="0"/>
              </a:rPr>
              <a:t>AfDB</a:t>
            </a:r>
            <a:r>
              <a:rPr lang="en-US" sz="1200" dirty="0" smtClean="0">
                <a:solidFill>
                  <a:schemeClr val="tx1"/>
                </a:solidFill>
                <a:latin typeface="Arial" panose="020B0604020202020204" pitchFamily="34" charset="0"/>
                <a:cs typeface="Arial" panose="020B0604020202020204" pitchFamily="34" charset="0"/>
              </a:rPr>
              <a:t>; ADB; EBRD; IDB; and WBG, incl. IFC). </a:t>
            </a:r>
          </a:p>
          <a:p>
            <a:pPr>
              <a:lnSpc>
                <a:spcPct val="120000"/>
              </a:lnSpc>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CIF’s </a:t>
            </a:r>
            <a:r>
              <a:rPr lang="en-US" sz="1200" b="1" dirty="0" smtClean="0">
                <a:solidFill>
                  <a:schemeClr val="tx1"/>
                </a:solidFill>
                <a:latin typeface="Arial" panose="020B0604020202020204" pitchFamily="34" charset="0"/>
                <a:cs typeface="Arial" panose="020B0604020202020204" pitchFamily="34" charset="0"/>
              </a:rPr>
              <a:t>scale and flexible approach </a:t>
            </a:r>
            <a:r>
              <a:rPr lang="en-US" sz="1200" dirty="0" smtClean="0">
                <a:solidFill>
                  <a:schemeClr val="tx1"/>
                </a:solidFill>
                <a:latin typeface="Arial" panose="020B0604020202020204" pitchFamily="34" charset="0"/>
                <a:cs typeface="Arial" panose="020B0604020202020204" pitchFamily="34" charset="0"/>
              </a:rPr>
              <a:t>helps countries mitigate and adapt to climate change in an integrated fashion; it also reduces investment risk by bridging information and other gaps at country level to help crowd-in private investment.   </a:t>
            </a:r>
          </a:p>
          <a:p>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3</a:t>
            </a:fld>
            <a:endParaRPr lang="en-US" dirty="0"/>
          </a:p>
        </p:txBody>
      </p:sp>
    </p:spTree>
    <p:extLst>
      <p:ext uri="{BB962C8B-B14F-4D97-AF65-F5344CB8AC3E}">
        <p14:creationId xmlns:p14="http://schemas.microsoft.com/office/powerpoint/2010/main" val="123645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0FD5F-D3D1-423A-B5BA-044F8445CBFC}" type="slidenum">
              <a:rPr lang="en-US" smtClean="0"/>
              <a:t>4</a:t>
            </a:fld>
            <a:endParaRPr lang="en-US" dirty="0"/>
          </a:p>
        </p:txBody>
      </p:sp>
    </p:spTree>
    <p:extLst>
      <p:ext uri="{BB962C8B-B14F-4D97-AF65-F5344CB8AC3E}">
        <p14:creationId xmlns:p14="http://schemas.microsoft.com/office/powerpoint/2010/main" val="221522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145"/>
              </a:spcAft>
            </a:pPr>
            <a:r>
              <a:rPr lang="en-US" sz="1200" dirty="0" smtClean="0">
                <a:latin typeface="ConduitITCStd"/>
                <a:ea typeface="Times New Roman" panose="02020603050405020304" pitchFamily="18" charset="0"/>
              </a:rPr>
              <a:t>Some characteristics of the programmatic approach:</a:t>
            </a:r>
          </a:p>
          <a:p>
            <a:pPr marR="0" lvl="0">
              <a:spcBef>
                <a:spcPts val="0"/>
              </a:spcBef>
              <a:spcAft>
                <a:spcPts val="145"/>
              </a:spcAft>
            </a:pPr>
            <a:endParaRPr lang="en-US" sz="1200" dirty="0" smtClean="0">
              <a:latin typeface="ConduitITCStd"/>
              <a:ea typeface="Times New Roman" panose="02020603050405020304" pitchFamily="18" charset="0"/>
            </a:endParaRPr>
          </a:p>
          <a:p>
            <a:pPr marL="285750" marR="0" lvl="0" indent="-285750">
              <a:spcBef>
                <a:spcPts val="0"/>
              </a:spcBef>
              <a:spcAft>
                <a:spcPts val="145"/>
              </a:spcAft>
              <a:buFont typeface="Wingdings" panose="05000000000000000000" pitchFamily="2" charset="2"/>
              <a:buChar char="Ø"/>
            </a:pPr>
            <a:r>
              <a:rPr lang="en-US" sz="1200" dirty="0" smtClean="0">
                <a:latin typeface="ConduitITCStd"/>
                <a:ea typeface="Times New Roman" panose="02020603050405020304" pitchFamily="18" charset="0"/>
              </a:rPr>
              <a:t>Enhanced MDB collaboration at the country level (</a:t>
            </a:r>
            <a:r>
              <a:rPr lang="en-US" sz="1200" baseline="0" dirty="0" smtClean="0">
                <a:latin typeface="ConduitITCStd"/>
                <a:ea typeface="Times New Roman" panose="02020603050405020304" pitchFamily="18" charset="0"/>
              </a:rPr>
              <a:t>MDB mechanism chosen as they operate at scale and have convening power, along with robust safeguard, procurement and related systems)</a:t>
            </a:r>
            <a:endParaRPr lang="en-US" sz="1200" dirty="0" smtClean="0">
              <a:latin typeface="ConduitITCStd"/>
              <a:ea typeface="Times New Roman" panose="02020603050405020304" pitchFamily="18" charset="0"/>
            </a:endParaRPr>
          </a:p>
          <a:p>
            <a:pPr marL="285750" marR="0" lvl="0" indent="-285750">
              <a:spcBef>
                <a:spcPts val="0"/>
              </a:spcBef>
              <a:spcAft>
                <a:spcPts val="145"/>
              </a:spcAft>
              <a:buFont typeface="Wingdings" panose="05000000000000000000" pitchFamily="2" charset="2"/>
              <a:buChar char="Ø"/>
            </a:pPr>
            <a:r>
              <a:rPr lang="en-US" sz="1200" dirty="0" smtClean="0">
                <a:latin typeface="ConduitITCStd"/>
                <a:ea typeface="Times New Roman" panose="02020603050405020304" pitchFamily="18" charset="0"/>
              </a:rPr>
              <a:t>Country-ownership for the CIF programming process and its results</a:t>
            </a:r>
          </a:p>
          <a:p>
            <a:pPr marL="285750" marR="0" lvl="0" indent="-285750">
              <a:spcBef>
                <a:spcPts val="0"/>
              </a:spcBef>
              <a:spcAft>
                <a:spcPts val="145"/>
              </a:spcAft>
              <a:buFont typeface="Wingdings" panose="05000000000000000000" pitchFamily="2" charset="2"/>
              <a:buChar char="Ø"/>
            </a:pPr>
            <a:r>
              <a:rPr lang="en-US" sz="1200" dirty="0" smtClean="0">
                <a:latin typeface="ConduitITCStd"/>
                <a:ea typeface="Times New Roman" panose="02020603050405020304" pitchFamily="18" charset="0"/>
              </a:rPr>
              <a:t>Programmatic approach is introduced at the pilot country level through the joined planning process supported by the MDB partnership, and maintained throughout implementation of CIF operations  </a:t>
            </a:r>
            <a:endParaRPr lang="en-US" sz="1200" dirty="0" smtClean="0">
              <a:effectLst/>
              <a:latin typeface="ConduitITCStd"/>
              <a:ea typeface="Times New Roman" panose="02020603050405020304" pitchFamily="18" charset="0"/>
            </a:endParaRPr>
          </a:p>
          <a:p>
            <a:pPr marL="285750" marR="0" lvl="0" indent="-285750">
              <a:spcBef>
                <a:spcPts val="0"/>
              </a:spcBef>
              <a:spcAft>
                <a:spcPts val="145"/>
              </a:spcAft>
              <a:buFont typeface="Wingdings" panose="05000000000000000000" pitchFamily="2" charset="2"/>
              <a:buChar char="Ø"/>
            </a:pPr>
            <a:r>
              <a:rPr lang="en-US" sz="1200" dirty="0" smtClean="0">
                <a:latin typeface="ConduitITCStd"/>
                <a:ea typeface="Times New Roman" panose="02020603050405020304" pitchFamily="18" charset="0"/>
              </a:rPr>
              <a:t>Key actors: country government, with MDBs </a:t>
            </a:r>
          </a:p>
          <a:p>
            <a:endParaRPr lang="en-US" dirty="0" smtClean="0"/>
          </a:p>
          <a:p>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ble to move </a:t>
            </a:r>
            <a:r>
              <a:rPr lang="en-US" sz="1200" kern="1200" dirty="0" smtClean="0">
                <a:solidFill>
                  <a:schemeClr val="tx1"/>
                </a:solidFill>
                <a:effectLst/>
                <a:latin typeface="+mn-lt"/>
                <a:ea typeface="+mn-ea"/>
                <a:cs typeface="+mn-cs"/>
              </a:rPr>
              <a:t>beyond  project-by-project activities that have limited potential to effect national or sector-wide transformations, a programmatic approach entails a long-term, strategic arrangement of linked investment projects and activities aimed at achieving large-scale, systematic impacts and taking advantage of synergies and co-financing opportunities.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E.g., in</a:t>
            </a:r>
            <a:r>
              <a:rPr lang="en-US" sz="1200" kern="1200" baseline="0" dirty="0" smtClean="0">
                <a:solidFill>
                  <a:schemeClr val="tx1"/>
                </a:solidFill>
                <a:effectLst/>
                <a:latin typeface="+mn-lt"/>
                <a:ea typeface="+mn-ea"/>
                <a:cs typeface="+mn-cs"/>
              </a:rPr>
              <a:t> FIP, </a:t>
            </a:r>
            <a:r>
              <a:rPr lang="en-US" sz="1200" kern="1200" dirty="0" smtClean="0">
                <a:solidFill>
                  <a:schemeClr val="tx1"/>
                </a:solidFill>
                <a:effectLst/>
                <a:latin typeface="+mn-lt"/>
                <a:ea typeface="+mn-ea"/>
                <a:cs typeface="+mn-cs"/>
              </a:rPr>
              <a:t>looking across forest landscapes in an integrated, cross-sectoral manner and engaging with a broad</a:t>
            </a:r>
            <a:r>
              <a:rPr lang="en-US" sz="1200" kern="1200" baseline="0" dirty="0" smtClean="0">
                <a:solidFill>
                  <a:schemeClr val="tx1"/>
                </a:solidFill>
                <a:effectLst/>
                <a:latin typeface="+mn-lt"/>
                <a:ea typeface="+mn-ea"/>
                <a:cs typeface="+mn-cs"/>
              </a:rPr>
              <a:t> base of </a:t>
            </a:r>
            <a:r>
              <a:rPr lang="en-US" sz="1200" kern="1200" dirty="0" smtClean="0">
                <a:solidFill>
                  <a:schemeClr val="tx1"/>
                </a:solidFill>
                <a:effectLst/>
                <a:latin typeface="+mn-lt"/>
                <a:ea typeface="+mn-ea"/>
                <a:cs typeface="+mn-cs"/>
              </a:rPr>
              <a:t>stakeholders (with often</a:t>
            </a:r>
            <a:r>
              <a:rPr lang="en-US" sz="1200" kern="1200" baseline="0" dirty="0" smtClean="0">
                <a:solidFill>
                  <a:schemeClr val="tx1"/>
                </a:solidFill>
                <a:effectLst/>
                <a:latin typeface="+mn-lt"/>
                <a:ea typeface="+mn-ea"/>
                <a:cs typeface="+mn-cs"/>
              </a:rPr>
              <a:t> conflicting views)</a:t>
            </a:r>
            <a:r>
              <a:rPr lang="en-US" sz="1200" kern="1200" dirty="0" smtClean="0">
                <a:solidFill>
                  <a:schemeClr val="tx1"/>
                </a:solidFill>
                <a:effectLst/>
                <a:latin typeface="+mn-lt"/>
                <a:ea typeface="+mn-ea"/>
                <a:cs typeface="+mn-cs"/>
              </a:rPr>
              <a:t>, the FIP is empowering countries to address the drivers of deforestation and forest degradation both inside and outside of the forest sector to achieve a triple win of poverty reduction, mitigation, and resilience.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03A9A5-BA06-4F9F-BB3D-647EF68C4849}" type="slidenum">
              <a:rPr lang="en-US" smtClean="0"/>
              <a:pPr/>
              <a:t>5</a:t>
            </a:fld>
            <a:endParaRPr lang="en-US"/>
          </a:p>
        </p:txBody>
      </p:sp>
    </p:spTree>
    <p:extLst>
      <p:ext uri="{BB962C8B-B14F-4D97-AF65-F5344CB8AC3E}">
        <p14:creationId xmlns:p14="http://schemas.microsoft.com/office/powerpoint/2010/main" val="267437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0FD5F-D3D1-423A-B5BA-044F8445CBFC}" type="slidenum">
              <a:rPr lang="en-US" smtClean="0"/>
              <a:t>6</a:t>
            </a:fld>
            <a:endParaRPr lang="en-US" dirty="0"/>
          </a:p>
        </p:txBody>
      </p:sp>
    </p:spTree>
    <p:extLst>
      <p:ext uri="{BB962C8B-B14F-4D97-AF65-F5344CB8AC3E}">
        <p14:creationId xmlns:p14="http://schemas.microsoft.com/office/powerpoint/2010/main" val="512586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baseline="0" dirty="0"/>
          </a:p>
        </p:txBody>
      </p:sp>
      <p:sp>
        <p:nvSpPr>
          <p:cNvPr id="4" name="Slide Number Placeholder 3"/>
          <p:cNvSpPr>
            <a:spLocks noGrp="1"/>
          </p:cNvSpPr>
          <p:nvPr>
            <p:ph type="sldNum" sz="quarter" idx="10"/>
          </p:nvPr>
        </p:nvSpPr>
        <p:spPr/>
        <p:txBody>
          <a:bodyPr/>
          <a:lstStyle/>
          <a:p>
            <a:fld id="{7B03A9A5-BA06-4F9F-BB3D-647EF68C4849}" type="slidenum">
              <a:rPr lang="en-US" smtClean="0"/>
              <a:t>7</a:t>
            </a:fld>
            <a:endParaRPr lang="en-US"/>
          </a:p>
        </p:txBody>
      </p:sp>
    </p:spTree>
    <p:extLst>
      <p:ext uri="{BB962C8B-B14F-4D97-AF65-F5344CB8AC3E}">
        <p14:creationId xmlns:p14="http://schemas.microsoft.com/office/powerpoint/2010/main" val="308394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0FD5F-D3D1-423A-B5BA-044F8445CBFC}" type="slidenum">
              <a:rPr lang="en-US" smtClean="0"/>
              <a:t>8</a:t>
            </a:fld>
            <a:endParaRPr lang="en-US" dirty="0"/>
          </a:p>
        </p:txBody>
      </p:sp>
    </p:spTree>
    <p:extLst>
      <p:ext uri="{BB962C8B-B14F-4D97-AF65-F5344CB8AC3E}">
        <p14:creationId xmlns:p14="http://schemas.microsoft.com/office/powerpoint/2010/main" val="403394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0FD5F-D3D1-423A-B5BA-044F8445CBFC}" type="slidenum">
              <a:rPr lang="en-US" smtClean="0"/>
              <a:t>9</a:t>
            </a:fld>
            <a:endParaRPr lang="en-US" dirty="0"/>
          </a:p>
        </p:txBody>
      </p:sp>
    </p:spTree>
    <p:extLst>
      <p:ext uri="{BB962C8B-B14F-4D97-AF65-F5344CB8AC3E}">
        <p14:creationId xmlns:p14="http://schemas.microsoft.com/office/powerpoint/2010/main" val="110716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20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mp;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95176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F5080-AB6D-405E-9F5B-550C93F8EAA7}" type="datetimeFigureOut">
              <a:rPr lang="en-US" smtClean="0"/>
              <a:t>10/12/2015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7612FA-A219-4231-A02D-8F370FB19E1D}" type="slidenum">
              <a:rPr lang="en-US" smtClean="0"/>
              <a:t>‹#›</a:t>
            </a:fld>
            <a:endParaRPr lang="en-US" dirty="0"/>
          </a:p>
        </p:txBody>
      </p:sp>
    </p:spTree>
    <p:extLst>
      <p:ext uri="{BB962C8B-B14F-4D97-AF65-F5344CB8AC3E}">
        <p14:creationId xmlns:p14="http://schemas.microsoft.com/office/powerpoint/2010/main" val="21894085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F5080-AB6D-405E-9F5B-550C93F8EAA7}" type="datetimeFigureOut">
              <a:rPr lang="en-US" smtClean="0"/>
              <a:t>10/12/2015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7612FA-A219-4231-A02D-8F370FB19E1D}" type="slidenum">
              <a:rPr lang="en-US" smtClean="0"/>
              <a:t>‹#›</a:t>
            </a:fld>
            <a:endParaRPr lang="en-US" dirty="0"/>
          </a:p>
        </p:txBody>
      </p:sp>
    </p:spTree>
    <p:extLst>
      <p:ext uri="{BB962C8B-B14F-4D97-AF65-F5344CB8AC3E}">
        <p14:creationId xmlns:p14="http://schemas.microsoft.com/office/powerpoint/2010/main" val="41426111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F5080-AB6D-405E-9F5B-550C93F8EAA7}" type="datetimeFigureOut">
              <a:rPr lang="en-US" smtClean="0"/>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7612FA-A219-4231-A02D-8F370FB19E1D}" type="slidenum">
              <a:rPr lang="en-US" smtClean="0"/>
              <a:t>‹#›</a:t>
            </a:fld>
            <a:endParaRPr lang="en-US" dirty="0"/>
          </a:p>
        </p:txBody>
      </p:sp>
    </p:spTree>
    <p:extLst>
      <p:ext uri="{BB962C8B-B14F-4D97-AF65-F5344CB8AC3E}">
        <p14:creationId xmlns:p14="http://schemas.microsoft.com/office/powerpoint/2010/main" val="13018785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F5080-AB6D-405E-9F5B-550C93F8EAA7}" type="datetimeFigureOut">
              <a:rPr lang="en-US" smtClean="0"/>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7612FA-A219-4231-A02D-8F370FB19E1D}" type="slidenum">
              <a:rPr lang="en-US" smtClean="0"/>
              <a:t>‹#›</a:t>
            </a:fld>
            <a:endParaRPr lang="en-US" dirty="0"/>
          </a:p>
        </p:txBody>
      </p:sp>
    </p:spTree>
    <p:extLst>
      <p:ext uri="{BB962C8B-B14F-4D97-AF65-F5344CB8AC3E}">
        <p14:creationId xmlns:p14="http://schemas.microsoft.com/office/powerpoint/2010/main" val="13529254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F5080-AB6D-405E-9F5B-550C93F8EAA7}" type="datetimeFigureOut">
              <a:rPr lang="en-US" smtClean="0"/>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612FA-A219-4231-A02D-8F370FB19E1D}" type="slidenum">
              <a:rPr lang="en-US" smtClean="0"/>
              <a:t>‹#›</a:t>
            </a:fld>
            <a:endParaRPr lang="en-US" dirty="0"/>
          </a:p>
        </p:txBody>
      </p:sp>
    </p:spTree>
    <p:extLst>
      <p:ext uri="{BB962C8B-B14F-4D97-AF65-F5344CB8AC3E}">
        <p14:creationId xmlns:p14="http://schemas.microsoft.com/office/powerpoint/2010/main" val="34463859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F5080-AB6D-405E-9F5B-550C93F8EAA7}" type="datetimeFigureOut">
              <a:rPr lang="en-US" smtClean="0"/>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612FA-A219-4231-A02D-8F370FB19E1D}" type="slidenum">
              <a:rPr lang="en-US" smtClean="0"/>
              <a:t>‹#›</a:t>
            </a:fld>
            <a:endParaRPr lang="en-US" dirty="0"/>
          </a:p>
        </p:txBody>
      </p:sp>
    </p:spTree>
    <p:extLst>
      <p:ext uri="{BB962C8B-B14F-4D97-AF65-F5344CB8AC3E}">
        <p14:creationId xmlns:p14="http://schemas.microsoft.com/office/powerpoint/2010/main" val="18249328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805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4" name="Group 3"/>
          <p:cNvGrpSpPr/>
          <p:nvPr userDrawn="1"/>
        </p:nvGrpSpPr>
        <p:grpSpPr>
          <a:xfrm>
            <a:off x="1143000" y="0"/>
            <a:ext cx="7848600" cy="1295400"/>
            <a:chOff x="1143000" y="0"/>
            <a:chExt cx="7848600" cy="1295400"/>
          </a:xfrm>
          <a:solidFill>
            <a:srgbClr val="70AE2E"/>
          </a:solidFill>
        </p:grpSpPr>
        <p:sp>
          <p:nvSpPr>
            <p:cNvPr id="5" name="Rectangle 4"/>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ight Triangle 6"/>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123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sp>
        <p:nvSpPr>
          <p:cNvPr id="8" name="Title 1"/>
          <p:cNvSpPr>
            <a:spLocks noGrp="1"/>
          </p:cNvSpPr>
          <p:nvPr>
            <p:ph type="ctrTitle"/>
          </p:nvPr>
        </p:nvSpPr>
        <p:spPr>
          <a:xfrm>
            <a:off x="1981200" y="3048001"/>
            <a:ext cx="5791200" cy="1924050"/>
          </a:xfrm>
        </p:spPr>
        <p:txBody>
          <a:bodyPr>
            <a:normAutofit/>
          </a:bodyPr>
          <a:lstStyle>
            <a:lvl1pPr algn="l">
              <a:defRPr sz="4400" b="1">
                <a:solidFill>
                  <a:schemeClr val="tx1">
                    <a:lumMod val="50000"/>
                    <a:lumOff val="50000"/>
                  </a:schemeClr>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981200" y="5257800"/>
            <a:ext cx="5791200" cy="1066800"/>
          </a:xfrm>
        </p:spPr>
        <p:txBody>
          <a:bodyPr>
            <a:normAutofit/>
          </a:bodyPr>
          <a:lstStyle>
            <a:lvl1pPr marL="0" indent="0" algn="l">
              <a:buNone/>
              <a:defRPr sz="1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cif-logo-fu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40" y="838200"/>
            <a:ext cx="3794760" cy="2005584"/>
          </a:xfrm>
          <a:prstGeom prst="rect">
            <a:avLst/>
          </a:prstGeom>
        </p:spPr>
      </p:pic>
    </p:spTree>
    <p:extLst>
      <p:ext uri="{BB962C8B-B14F-4D97-AF65-F5344CB8AC3E}">
        <p14:creationId xmlns:p14="http://schemas.microsoft.com/office/powerpoint/2010/main" val="157145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TF_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2" name="Picture 1"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5" name="Rectangle 4"/>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7" name="Rectangle 6"/>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8168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Bullets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6" name="Group 15"/>
          <p:cNvGrpSpPr/>
          <p:nvPr userDrawn="1"/>
        </p:nvGrpSpPr>
        <p:grpSpPr>
          <a:xfrm>
            <a:off x="0" y="-1114"/>
            <a:ext cx="9144000" cy="1175438"/>
            <a:chOff x="0" y="-1114"/>
            <a:chExt cx="9144000" cy="1175438"/>
          </a:xfrm>
        </p:grpSpPr>
        <p:pic>
          <p:nvPicPr>
            <p:cNvPr id="17" name="Picture 1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8" name="Group 17"/>
            <p:cNvGrpSpPr/>
            <p:nvPr userDrawn="1"/>
          </p:nvGrpSpPr>
          <p:grpSpPr>
            <a:xfrm>
              <a:off x="1219200" y="0"/>
              <a:ext cx="7924800" cy="1174324"/>
              <a:chOff x="1219200" y="0"/>
              <a:chExt cx="7924800" cy="1174324"/>
            </a:xfrm>
          </p:grpSpPr>
          <p:sp>
            <p:nvSpPr>
              <p:cNvPr id="19" name="Rectangle 1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13799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title &amp; Content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3" name="Group 12"/>
          <p:cNvGrpSpPr/>
          <p:nvPr userDrawn="1"/>
        </p:nvGrpSpPr>
        <p:grpSpPr>
          <a:xfrm>
            <a:off x="0" y="-1114"/>
            <a:ext cx="9144000" cy="1175438"/>
            <a:chOff x="0" y="-1114"/>
            <a:chExt cx="9144000" cy="1175438"/>
          </a:xfrm>
        </p:grpSpPr>
        <p:pic>
          <p:nvPicPr>
            <p:cNvPr id="14" name="Picture 13"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5" name="Group 14"/>
            <p:cNvGrpSpPr/>
            <p:nvPr userDrawn="1"/>
          </p:nvGrpSpPr>
          <p:grpSpPr>
            <a:xfrm>
              <a:off x="1219200" y="0"/>
              <a:ext cx="7924800" cy="1174324"/>
              <a:chOff x="1219200" y="0"/>
              <a:chExt cx="7924800" cy="1174324"/>
            </a:xfrm>
          </p:grpSpPr>
          <p:sp>
            <p:nvSpPr>
              <p:cNvPr id="18" name="Rectangle 17"/>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25803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ubtitle &amp; Content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90341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mp; Content -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0" name="Rectangle 9"/>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2" name="Picture 11"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86235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mp; Content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03814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ubtitle &amp;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84062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ubtitle &amp;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22638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mp; Bullets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6" name="Group 15"/>
          <p:cNvGrpSpPr/>
          <p:nvPr userDrawn="1"/>
        </p:nvGrpSpPr>
        <p:grpSpPr>
          <a:xfrm>
            <a:off x="0" y="-1114"/>
            <a:ext cx="9144000" cy="1175438"/>
            <a:chOff x="0" y="-1114"/>
            <a:chExt cx="9144000" cy="1175438"/>
          </a:xfrm>
        </p:grpSpPr>
        <p:pic>
          <p:nvPicPr>
            <p:cNvPr id="17" name="Picture 1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8" name="Group 17"/>
            <p:cNvGrpSpPr/>
            <p:nvPr userDrawn="1"/>
          </p:nvGrpSpPr>
          <p:grpSpPr>
            <a:xfrm>
              <a:off x="1219200" y="0"/>
              <a:ext cx="7924800" cy="1174324"/>
              <a:chOff x="1219200" y="0"/>
              <a:chExt cx="7924800" cy="1174324"/>
            </a:xfrm>
          </p:grpSpPr>
          <p:sp>
            <p:nvSpPr>
              <p:cNvPr id="19" name="Rectangle 1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76319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mp; Bullets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85891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olumn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8" name="Picture 17"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10891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Column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9392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Bullets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12229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ubtitles &amp; 2 Column Bullets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3051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ubtitles &amp; 2 Column Bullets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55524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ubtitles &amp; 2 Column Content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26389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ubtitles &amp; 2 Column Content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66913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mparison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73251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mparis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68371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with Caption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89970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icture with Capti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357412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9" name="Picture 18"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40474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18219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8" name="Picture 17"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05520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PPCR_BG-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62217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PPCR_BG-logo">
    <p:spTree>
      <p:nvGrpSpPr>
        <p:cNvPr id="1" name=""/>
        <p:cNvGrpSpPr/>
        <p:nvPr/>
      </p:nvGrpSpPr>
      <p:grpSpPr>
        <a:xfrm>
          <a:off x="0" y="0"/>
          <a:ext cx="0" cy="0"/>
          <a:chOff x="0" y="0"/>
          <a:chExt cx="0" cy="0"/>
        </a:xfrm>
      </p:grpSpPr>
      <p:grpSp>
        <p:nvGrpSpPr>
          <p:cNvPr id="3" name="Group 2"/>
          <p:cNvGrpSpPr/>
          <p:nvPr userDrawn="1"/>
        </p:nvGrpSpPr>
        <p:grpSpPr>
          <a:xfrm>
            <a:off x="0" y="-1114"/>
            <a:ext cx="9144000" cy="6859114"/>
            <a:chOff x="0" y="1141886"/>
            <a:chExt cx="9144000" cy="6859114"/>
          </a:xfrm>
        </p:grpSpPr>
        <p:sp>
          <p:nvSpPr>
            <p:cNvPr id="4" name="Rectangle 3"/>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7" name="Group 6"/>
            <p:cNvGrpSpPr/>
            <p:nvPr userDrawn="1"/>
          </p:nvGrpSpPr>
          <p:grpSpPr>
            <a:xfrm>
              <a:off x="1219200" y="1143000"/>
              <a:ext cx="7924800" cy="1174324"/>
              <a:chOff x="1219200" y="0"/>
              <a:chExt cx="7924800" cy="1174324"/>
            </a:xfrm>
            <a:solidFill>
              <a:srgbClr val="F0961E"/>
            </a:solidFill>
          </p:grpSpPr>
          <p:sp>
            <p:nvSpPr>
              <p:cNvPr id="8" name="Rectangle 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9" name="Rectangle 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98032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34990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03428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13454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370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20935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72159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68832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75967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314275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11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67668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99779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18440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27240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81120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70233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9041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80723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84533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s &amp; 2 Column Bullets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7" name="Rectangle 16"/>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261610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82841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59942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FIP_BG">
    <p:spTree>
      <p:nvGrpSpPr>
        <p:cNvPr id="1" name=""/>
        <p:cNvGrpSpPr/>
        <p:nvPr/>
      </p:nvGrpSpPr>
      <p:grpSpPr>
        <a:xfrm>
          <a:off x="0" y="0"/>
          <a:ext cx="0" cy="0"/>
          <a:chOff x="0" y="0"/>
          <a:chExt cx="0" cy="0"/>
        </a:xfrm>
      </p:grpSpPr>
      <p:grpSp>
        <p:nvGrpSpPr>
          <p:cNvPr id="11" name="Group 10"/>
          <p:cNvGrpSpPr/>
          <p:nvPr userDrawn="1"/>
        </p:nvGrpSpPr>
        <p:grpSpPr>
          <a:xfrm>
            <a:off x="0" y="0"/>
            <a:ext cx="9144000" cy="6859114"/>
            <a:chOff x="0" y="1295400"/>
            <a:chExt cx="9144000" cy="6859114"/>
          </a:xfrm>
        </p:grpSpPr>
        <p:sp>
          <p:nvSpPr>
            <p:cNvPr id="12" name="Rectangle 11"/>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4" name="Group 13"/>
            <p:cNvGrpSpPr/>
            <p:nvPr userDrawn="1"/>
          </p:nvGrpSpPr>
          <p:grpSpPr>
            <a:xfrm>
              <a:off x="1219200" y="1296514"/>
              <a:ext cx="7924800" cy="1174324"/>
              <a:chOff x="1219200" y="0"/>
              <a:chExt cx="7924800" cy="1174324"/>
            </a:xfrm>
            <a:solidFill>
              <a:srgbClr val="2F6D20"/>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Tree>
    <p:extLst>
      <p:ext uri="{BB962C8B-B14F-4D97-AF65-F5344CB8AC3E}">
        <p14:creationId xmlns:p14="http://schemas.microsoft.com/office/powerpoint/2010/main" val="351228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FIP_BG-logo">
    <p:spTree>
      <p:nvGrpSpPr>
        <p:cNvPr id="1" name=""/>
        <p:cNvGrpSpPr/>
        <p:nvPr/>
      </p:nvGrpSpPr>
      <p:grpSpPr>
        <a:xfrm>
          <a:off x="0" y="0"/>
          <a:ext cx="0" cy="0"/>
          <a:chOff x="0" y="0"/>
          <a:chExt cx="0" cy="0"/>
        </a:xfrm>
      </p:grpSpPr>
      <p:grpSp>
        <p:nvGrpSpPr>
          <p:cNvPr id="5" name="Group 4"/>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Tree>
    <p:extLst>
      <p:ext uri="{BB962C8B-B14F-4D97-AF65-F5344CB8AC3E}">
        <p14:creationId xmlns:p14="http://schemas.microsoft.com/office/powerpoint/2010/main" val="99602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723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2921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Title &amp; Content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618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Title &amp; Content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289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1880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819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itles &amp; 2 Column Bullets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425600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Title &amp; Bullets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6312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Title &amp; Bullets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0475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2 Column Bullets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7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2 Column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6255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679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8563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791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960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Comparison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189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Comparison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0084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s &amp; 2 Column Content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7" name="Rectangle 16"/>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357107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303106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218342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28716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242686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SREP_BG">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Tree>
    <p:extLst>
      <p:ext uri="{BB962C8B-B14F-4D97-AF65-F5344CB8AC3E}">
        <p14:creationId xmlns:p14="http://schemas.microsoft.com/office/powerpoint/2010/main" val="3676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SREP_BG-Logo">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Tree>
    <p:extLst>
      <p:ext uri="{BB962C8B-B14F-4D97-AF65-F5344CB8AC3E}">
        <p14:creationId xmlns:p14="http://schemas.microsoft.com/office/powerpoint/2010/main" val="38240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4818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_Title, Sub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4968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55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4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s &amp; 2 Column Content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7241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024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6212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1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9718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244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9202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640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5615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2885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1257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387296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9316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957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301918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58969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198276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413448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IF logo blnk">
    <p:spTree>
      <p:nvGrpSpPr>
        <p:cNvPr id="1" name=""/>
        <p:cNvGrpSpPr/>
        <p:nvPr/>
      </p:nvGrpSpPr>
      <p:grpSpPr>
        <a:xfrm>
          <a:off x="0" y="0"/>
          <a:ext cx="0" cy="0"/>
          <a:chOff x="0" y="0"/>
          <a:chExt cx="0" cy="0"/>
        </a:xfrm>
      </p:grpSpPr>
      <p:grpSp>
        <p:nvGrpSpPr>
          <p:cNvPr id="3" name="Group 2"/>
          <p:cNvGrpSpPr/>
          <p:nvPr userDrawn="1"/>
        </p:nvGrpSpPr>
        <p:grpSpPr>
          <a:xfrm>
            <a:off x="1143000" y="0"/>
            <a:ext cx="7848600" cy="1295400"/>
            <a:chOff x="1143000" y="0"/>
            <a:chExt cx="7848600" cy="1295400"/>
          </a:xfrm>
          <a:solidFill>
            <a:srgbClr val="70AE2E"/>
          </a:solidFill>
        </p:grpSpPr>
        <p:sp>
          <p:nvSpPr>
            <p:cNvPr id="4" name="Rectangle 3"/>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Triangle 4"/>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Tree>
    <p:extLst>
      <p:ext uri="{BB962C8B-B14F-4D97-AF65-F5344CB8AC3E}">
        <p14:creationId xmlns:p14="http://schemas.microsoft.com/office/powerpoint/2010/main" val="10477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CIF logo bl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3" name="Picture 2" descr="cif-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
        <p:nvSpPr>
          <p:cNvPr id="4" name="Rectangle 3"/>
          <p:cNvSpPr/>
          <p:nvPr userDrawn="1"/>
        </p:nvSpPr>
        <p:spPr>
          <a:xfrm>
            <a:off x="1219200" y="0"/>
            <a:ext cx="7924800" cy="1066800"/>
          </a:xfrm>
          <a:prstGeom prst="rect">
            <a:avLst/>
          </a:prstGeom>
          <a:solidFill>
            <a:srgbClr val="70AE2E"/>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6" name="Rectangle 5"/>
          <p:cNvSpPr/>
          <p:nvPr userDrawn="1"/>
        </p:nvSpPr>
        <p:spPr>
          <a:xfrm rot="18900000">
            <a:off x="1353071" y="895870"/>
            <a:ext cx="278454" cy="278454"/>
          </a:xfrm>
          <a:prstGeom prst="rect">
            <a:avLst/>
          </a:prstGeom>
          <a:solidFill>
            <a:srgbClr val="70AE2E"/>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pic>
        <p:nvPicPr>
          <p:cNvPr id="7" name="Picture 6"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8510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CIF logo bl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3" name="Picture 2" descr="cif-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281810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8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4" name="Group 3"/>
          <p:cNvGrpSpPr/>
          <p:nvPr userDrawn="1"/>
        </p:nvGrpSpPr>
        <p:grpSpPr>
          <a:xfrm>
            <a:off x="1143000" y="0"/>
            <a:ext cx="7848600" cy="1295400"/>
            <a:chOff x="1143000" y="0"/>
            <a:chExt cx="7848600" cy="1295400"/>
          </a:xfrm>
          <a:solidFill>
            <a:srgbClr val="70AE2E"/>
          </a:solidFill>
        </p:grpSpPr>
        <p:sp>
          <p:nvSpPr>
            <p:cNvPr id="5" name="Rectangle 4"/>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ight Triangle 6"/>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657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140724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4" name="Group 3"/>
          <p:cNvGrpSpPr/>
          <p:nvPr userDrawn="1"/>
        </p:nvGrpSpPr>
        <p:grpSpPr>
          <a:xfrm>
            <a:off x="1143000" y="0"/>
            <a:ext cx="7848600" cy="1295400"/>
            <a:chOff x="1143000" y="0"/>
            <a:chExt cx="7848600" cy="1295400"/>
          </a:xfrm>
          <a:solidFill>
            <a:srgbClr val="70AE2E"/>
          </a:solidFill>
        </p:grpSpPr>
        <p:sp>
          <p:nvSpPr>
            <p:cNvPr id="5" name="Rectangle 4"/>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ight Triangle 6"/>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246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sp>
        <p:nvSpPr>
          <p:cNvPr id="8" name="Title 1"/>
          <p:cNvSpPr>
            <a:spLocks noGrp="1"/>
          </p:cNvSpPr>
          <p:nvPr>
            <p:ph type="ctrTitle"/>
          </p:nvPr>
        </p:nvSpPr>
        <p:spPr>
          <a:xfrm>
            <a:off x="1981200" y="3048001"/>
            <a:ext cx="5791200" cy="1924050"/>
          </a:xfrm>
        </p:spPr>
        <p:txBody>
          <a:bodyPr>
            <a:normAutofit/>
          </a:bodyPr>
          <a:lstStyle>
            <a:lvl1pPr algn="l">
              <a:defRPr sz="4400" b="1">
                <a:solidFill>
                  <a:schemeClr val="tx1">
                    <a:lumMod val="50000"/>
                    <a:lumOff val="50000"/>
                  </a:schemeClr>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981200" y="5257800"/>
            <a:ext cx="5791200" cy="1066800"/>
          </a:xfrm>
        </p:spPr>
        <p:txBody>
          <a:bodyPr>
            <a:normAutofit/>
          </a:bodyPr>
          <a:lstStyle>
            <a:lvl1pPr marL="0" indent="0" algn="l">
              <a:buNone/>
              <a:defRPr sz="1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cif-logo-fu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40" y="838200"/>
            <a:ext cx="3794760" cy="2005584"/>
          </a:xfrm>
          <a:prstGeom prst="rect">
            <a:avLst/>
          </a:prstGeom>
        </p:spPr>
      </p:pic>
    </p:spTree>
    <p:extLst>
      <p:ext uri="{BB962C8B-B14F-4D97-AF65-F5344CB8AC3E}">
        <p14:creationId xmlns:p14="http://schemas.microsoft.com/office/powerpoint/2010/main" val="132558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CTF_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2" name="Picture 1"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5" name="Rectangle 4"/>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7" name="Rectangle 6"/>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41363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ubtitle &amp; Content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3" name="Group 12"/>
          <p:cNvGrpSpPr/>
          <p:nvPr userDrawn="1"/>
        </p:nvGrpSpPr>
        <p:grpSpPr>
          <a:xfrm>
            <a:off x="0" y="-1114"/>
            <a:ext cx="9144000" cy="1175438"/>
            <a:chOff x="0" y="-1114"/>
            <a:chExt cx="9144000" cy="1175438"/>
          </a:xfrm>
        </p:grpSpPr>
        <p:pic>
          <p:nvPicPr>
            <p:cNvPr id="14" name="Picture 13"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5" name="Group 14"/>
            <p:cNvGrpSpPr/>
            <p:nvPr userDrawn="1"/>
          </p:nvGrpSpPr>
          <p:grpSpPr>
            <a:xfrm>
              <a:off x="1219200" y="0"/>
              <a:ext cx="7924800" cy="1174324"/>
              <a:chOff x="1219200" y="0"/>
              <a:chExt cx="7924800" cy="1174324"/>
            </a:xfrm>
          </p:grpSpPr>
          <p:sp>
            <p:nvSpPr>
              <p:cNvPr id="18" name="Rectangle 17"/>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2783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Subtitle &amp; Content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5882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mp; Content -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0" name="Rectangle 9"/>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2" name="Picture 11"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48380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mp; Content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1581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Subtitle &amp;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28942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Subtitle &amp;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4329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amp; Bullets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6" name="Group 15"/>
          <p:cNvGrpSpPr/>
          <p:nvPr userDrawn="1"/>
        </p:nvGrpSpPr>
        <p:grpSpPr>
          <a:xfrm>
            <a:off x="0" y="-1114"/>
            <a:ext cx="9144000" cy="1175438"/>
            <a:chOff x="0" y="-1114"/>
            <a:chExt cx="9144000" cy="1175438"/>
          </a:xfrm>
        </p:grpSpPr>
        <p:pic>
          <p:nvPicPr>
            <p:cNvPr id="17" name="Picture 1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8" name="Group 17"/>
            <p:cNvGrpSpPr/>
            <p:nvPr userDrawn="1"/>
          </p:nvGrpSpPr>
          <p:grpSpPr>
            <a:xfrm>
              <a:off x="1219200" y="0"/>
              <a:ext cx="7924800" cy="1174324"/>
              <a:chOff x="1219200" y="0"/>
              <a:chExt cx="7924800" cy="1174324"/>
            </a:xfrm>
          </p:grpSpPr>
          <p:sp>
            <p:nvSpPr>
              <p:cNvPr id="19" name="Rectangle 1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35936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6" name="Rectangle 15"/>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34433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amp; Bullets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37609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 Column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8" name="Picture 17"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81622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 Column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05410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ubtitles &amp; 2 Column Bullets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63099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ubtitles &amp; 2 Column Bullets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7338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ubtitles &amp; 2 Column Content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25882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ubtitles &amp; 2 Column Content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06994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mparison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3620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omparis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7110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icture with Caption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36538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110707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Picture with Capti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50168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9" name="Picture 18"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69523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3885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PPCR_BG-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1728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PPCR_BG-logo">
    <p:spTree>
      <p:nvGrpSpPr>
        <p:cNvPr id="1" name=""/>
        <p:cNvGrpSpPr/>
        <p:nvPr/>
      </p:nvGrpSpPr>
      <p:grpSpPr>
        <a:xfrm>
          <a:off x="0" y="0"/>
          <a:ext cx="0" cy="0"/>
          <a:chOff x="0" y="0"/>
          <a:chExt cx="0" cy="0"/>
        </a:xfrm>
      </p:grpSpPr>
      <p:grpSp>
        <p:nvGrpSpPr>
          <p:cNvPr id="3" name="Group 2"/>
          <p:cNvGrpSpPr/>
          <p:nvPr userDrawn="1"/>
        </p:nvGrpSpPr>
        <p:grpSpPr>
          <a:xfrm>
            <a:off x="0" y="-1114"/>
            <a:ext cx="9144000" cy="6859114"/>
            <a:chOff x="0" y="1141886"/>
            <a:chExt cx="9144000" cy="6859114"/>
          </a:xfrm>
        </p:grpSpPr>
        <p:sp>
          <p:nvSpPr>
            <p:cNvPr id="4" name="Rectangle 3"/>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7" name="Group 6"/>
            <p:cNvGrpSpPr/>
            <p:nvPr userDrawn="1"/>
          </p:nvGrpSpPr>
          <p:grpSpPr>
            <a:xfrm>
              <a:off x="1219200" y="1143000"/>
              <a:ext cx="7924800" cy="1174324"/>
              <a:chOff x="1219200" y="0"/>
              <a:chExt cx="7924800" cy="1174324"/>
            </a:xfrm>
            <a:solidFill>
              <a:srgbClr val="F0961E"/>
            </a:solidFill>
          </p:grpSpPr>
          <p:sp>
            <p:nvSpPr>
              <p:cNvPr id="8" name="Rectangle 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9" name="Rectangle 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59081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03365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88679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3437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7015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39029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9" name="Picture 18"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201467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56462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92317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74176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227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6763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765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4789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16913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55994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73482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418802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23538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208508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366167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108028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02012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FIP_BG">
    <p:spTree>
      <p:nvGrpSpPr>
        <p:cNvPr id="1" name=""/>
        <p:cNvGrpSpPr/>
        <p:nvPr/>
      </p:nvGrpSpPr>
      <p:grpSpPr>
        <a:xfrm>
          <a:off x="0" y="0"/>
          <a:ext cx="0" cy="0"/>
          <a:chOff x="0" y="0"/>
          <a:chExt cx="0" cy="0"/>
        </a:xfrm>
      </p:grpSpPr>
      <p:grpSp>
        <p:nvGrpSpPr>
          <p:cNvPr id="11" name="Group 10"/>
          <p:cNvGrpSpPr/>
          <p:nvPr userDrawn="1"/>
        </p:nvGrpSpPr>
        <p:grpSpPr>
          <a:xfrm>
            <a:off x="0" y="0"/>
            <a:ext cx="9144000" cy="6859114"/>
            <a:chOff x="0" y="1295400"/>
            <a:chExt cx="9144000" cy="6859114"/>
          </a:xfrm>
        </p:grpSpPr>
        <p:sp>
          <p:nvSpPr>
            <p:cNvPr id="12" name="Rectangle 11"/>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4" name="Group 13"/>
            <p:cNvGrpSpPr/>
            <p:nvPr userDrawn="1"/>
          </p:nvGrpSpPr>
          <p:grpSpPr>
            <a:xfrm>
              <a:off x="1219200" y="1296514"/>
              <a:ext cx="7924800" cy="1174324"/>
              <a:chOff x="1219200" y="0"/>
              <a:chExt cx="7924800" cy="1174324"/>
            </a:xfrm>
            <a:solidFill>
              <a:srgbClr val="2F6D20"/>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Tree>
    <p:extLst>
      <p:ext uri="{BB962C8B-B14F-4D97-AF65-F5344CB8AC3E}">
        <p14:creationId xmlns:p14="http://schemas.microsoft.com/office/powerpoint/2010/main" val="195946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_FIP_BG-logo">
    <p:spTree>
      <p:nvGrpSpPr>
        <p:cNvPr id="1" name=""/>
        <p:cNvGrpSpPr/>
        <p:nvPr/>
      </p:nvGrpSpPr>
      <p:grpSpPr>
        <a:xfrm>
          <a:off x="0" y="0"/>
          <a:ext cx="0" cy="0"/>
          <a:chOff x="0" y="0"/>
          <a:chExt cx="0" cy="0"/>
        </a:xfrm>
      </p:grpSpPr>
      <p:grpSp>
        <p:nvGrpSpPr>
          <p:cNvPr id="5" name="Group 4"/>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Tree>
    <p:extLst>
      <p:ext uri="{BB962C8B-B14F-4D97-AF65-F5344CB8AC3E}">
        <p14:creationId xmlns:p14="http://schemas.microsoft.com/office/powerpoint/2010/main" val="296559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279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6110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Title &amp; Content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6693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PCR_BG-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9" name="Rectangle 8"/>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421462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_Title &amp; Content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1049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84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65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_Title &amp; Bullets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827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_Title &amp; Bullets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426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_2 Column Bullets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626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2 Column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4846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8964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2384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9962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PCR_BG-logo">
    <p:spTree>
      <p:nvGrpSpPr>
        <p:cNvPr id="1" name=""/>
        <p:cNvGrpSpPr/>
        <p:nvPr/>
      </p:nvGrpSpPr>
      <p:grpSpPr>
        <a:xfrm>
          <a:off x="0" y="0"/>
          <a:ext cx="0" cy="0"/>
          <a:chOff x="0" y="0"/>
          <a:chExt cx="0" cy="0"/>
        </a:xfrm>
      </p:grpSpPr>
      <p:grpSp>
        <p:nvGrpSpPr>
          <p:cNvPr id="3" name="Group 2"/>
          <p:cNvGrpSpPr/>
          <p:nvPr userDrawn="1"/>
        </p:nvGrpSpPr>
        <p:grpSpPr>
          <a:xfrm>
            <a:off x="0" y="-1114"/>
            <a:ext cx="9144000" cy="6859114"/>
            <a:chOff x="0" y="1141886"/>
            <a:chExt cx="9144000" cy="6859114"/>
          </a:xfrm>
        </p:grpSpPr>
        <p:sp>
          <p:nvSpPr>
            <p:cNvPr id="4" name="Rectangle 3"/>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7" name="Group 6"/>
            <p:cNvGrpSpPr/>
            <p:nvPr userDrawn="1"/>
          </p:nvGrpSpPr>
          <p:grpSpPr>
            <a:xfrm>
              <a:off x="1219200" y="1143000"/>
              <a:ext cx="7924800" cy="1174324"/>
              <a:chOff x="1219200" y="0"/>
              <a:chExt cx="7924800" cy="1174324"/>
            </a:xfrm>
            <a:solidFill>
              <a:srgbClr val="F0961E"/>
            </a:solidFill>
          </p:grpSpPr>
          <p:sp>
            <p:nvSpPr>
              <p:cNvPr id="8" name="Rectangle 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9" name="Rectangle 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1" name="Rectangle 10"/>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426917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96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_Comparison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303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_Comparison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75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378348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175846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170684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60100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SREP_BG">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Tree>
    <p:extLst>
      <p:ext uri="{BB962C8B-B14F-4D97-AF65-F5344CB8AC3E}">
        <p14:creationId xmlns:p14="http://schemas.microsoft.com/office/powerpoint/2010/main" val="136848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_SREP_BG-Logo">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Tree>
    <p:extLst>
      <p:ext uri="{BB962C8B-B14F-4D97-AF65-F5344CB8AC3E}">
        <p14:creationId xmlns:p14="http://schemas.microsoft.com/office/powerpoint/2010/main" val="113396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3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8675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154651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3_Title, Sub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071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3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574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2180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083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3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520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2444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3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5265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3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0158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4420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990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37432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5534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012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009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3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8040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3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109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3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148721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3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368634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98009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23151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IF logo blnk">
    <p:spTree>
      <p:nvGrpSpPr>
        <p:cNvPr id="1" name=""/>
        <p:cNvGrpSpPr/>
        <p:nvPr/>
      </p:nvGrpSpPr>
      <p:grpSpPr>
        <a:xfrm>
          <a:off x="0" y="0"/>
          <a:ext cx="0" cy="0"/>
          <a:chOff x="0" y="0"/>
          <a:chExt cx="0" cy="0"/>
        </a:xfrm>
      </p:grpSpPr>
      <p:grpSp>
        <p:nvGrpSpPr>
          <p:cNvPr id="3" name="Group 2"/>
          <p:cNvGrpSpPr/>
          <p:nvPr userDrawn="1"/>
        </p:nvGrpSpPr>
        <p:grpSpPr>
          <a:xfrm>
            <a:off x="1143000" y="0"/>
            <a:ext cx="7848600" cy="1295400"/>
            <a:chOff x="1143000" y="0"/>
            <a:chExt cx="7848600" cy="1295400"/>
          </a:xfrm>
          <a:solidFill>
            <a:srgbClr val="70AE2E"/>
          </a:solidFill>
        </p:grpSpPr>
        <p:sp>
          <p:nvSpPr>
            <p:cNvPr id="4" name="Rectangle 3"/>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Triangle 4"/>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Tree>
    <p:extLst>
      <p:ext uri="{BB962C8B-B14F-4D97-AF65-F5344CB8AC3E}">
        <p14:creationId xmlns:p14="http://schemas.microsoft.com/office/powerpoint/2010/main" val="11882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6" name="Rectangle 15"/>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5852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CIF logo bl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3" name="Picture 2" descr="cif-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
        <p:nvSpPr>
          <p:cNvPr id="4" name="Rectangle 3"/>
          <p:cNvSpPr/>
          <p:nvPr userDrawn="1"/>
        </p:nvSpPr>
        <p:spPr>
          <a:xfrm>
            <a:off x="1219200" y="0"/>
            <a:ext cx="7924800" cy="1066800"/>
          </a:xfrm>
          <a:prstGeom prst="rect">
            <a:avLst/>
          </a:prstGeom>
          <a:solidFill>
            <a:srgbClr val="70AE2E"/>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6" name="Rectangle 5"/>
          <p:cNvSpPr/>
          <p:nvPr userDrawn="1"/>
        </p:nvSpPr>
        <p:spPr>
          <a:xfrm rot="18900000">
            <a:off x="1353071" y="895870"/>
            <a:ext cx="278454" cy="278454"/>
          </a:xfrm>
          <a:prstGeom prst="rect">
            <a:avLst/>
          </a:prstGeom>
          <a:solidFill>
            <a:srgbClr val="70AE2E"/>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pic>
        <p:nvPicPr>
          <p:cNvPr id="7" name="Picture 6"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4050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2_CIF logo bl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3" name="Picture 2" descr="cif-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391899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954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4" name="Group 3"/>
          <p:cNvGrpSpPr/>
          <p:nvPr userDrawn="1"/>
        </p:nvGrpSpPr>
        <p:grpSpPr>
          <a:xfrm>
            <a:off x="1143000" y="0"/>
            <a:ext cx="7848600" cy="1295400"/>
            <a:chOff x="1143000" y="0"/>
            <a:chExt cx="7848600" cy="1295400"/>
          </a:xfrm>
          <a:solidFill>
            <a:srgbClr val="70AE2E"/>
          </a:solidFill>
        </p:grpSpPr>
        <p:sp>
          <p:nvSpPr>
            <p:cNvPr id="5" name="Rectangle 4"/>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ight Triangle 6"/>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986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sp>
        <p:nvSpPr>
          <p:cNvPr id="8" name="Title 1"/>
          <p:cNvSpPr>
            <a:spLocks noGrp="1"/>
          </p:cNvSpPr>
          <p:nvPr>
            <p:ph type="ctrTitle"/>
          </p:nvPr>
        </p:nvSpPr>
        <p:spPr>
          <a:xfrm>
            <a:off x="1981200" y="3048001"/>
            <a:ext cx="5791200" cy="1924050"/>
          </a:xfrm>
        </p:spPr>
        <p:txBody>
          <a:bodyPr>
            <a:normAutofit/>
          </a:bodyPr>
          <a:lstStyle>
            <a:lvl1pPr algn="l">
              <a:defRPr sz="4400" b="1">
                <a:solidFill>
                  <a:schemeClr val="tx1">
                    <a:lumMod val="50000"/>
                    <a:lumOff val="50000"/>
                  </a:schemeClr>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981200" y="5257800"/>
            <a:ext cx="5791200" cy="1066800"/>
          </a:xfrm>
        </p:spPr>
        <p:txBody>
          <a:bodyPr>
            <a:normAutofit/>
          </a:bodyPr>
          <a:lstStyle>
            <a:lvl1pPr marL="0" indent="0" algn="l">
              <a:buNone/>
              <a:defRPr sz="1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cif-logo-fu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40" y="838200"/>
            <a:ext cx="3794760" cy="2005584"/>
          </a:xfrm>
          <a:prstGeom prst="rect">
            <a:avLst/>
          </a:prstGeom>
        </p:spPr>
      </p:pic>
    </p:spTree>
    <p:extLst>
      <p:ext uri="{BB962C8B-B14F-4D97-AF65-F5344CB8AC3E}">
        <p14:creationId xmlns:p14="http://schemas.microsoft.com/office/powerpoint/2010/main" val="150577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CTF_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2" name="Picture 1"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5" name="Rectangle 4"/>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7" name="Rectangle 6"/>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65822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Subtitle &amp; Content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3" name="Group 12"/>
          <p:cNvGrpSpPr/>
          <p:nvPr userDrawn="1"/>
        </p:nvGrpSpPr>
        <p:grpSpPr>
          <a:xfrm>
            <a:off x="0" y="-1114"/>
            <a:ext cx="9144000" cy="1175438"/>
            <a:chOff x="0" y="-1114"/>
            <a:chExt cx="9144000" cy="1175438"/>
          </a:xfrm>
        </p:grpSpPr>
        <p:pic>
          <p:nvPicPr>
            <p:cNvPr id="14" name="Picture 13"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5" name="Group 14"/>
            <p:cNvGrpSpPr/>
            <p:nvPr userDrawn="1"/>
          </p:nvGrpSpPr>
          <p:grpSpPr>
            <a:xfrm>
              <a:off x="1219200" y="0"/>
              <a:ext cx="7924800" cy="1174324"/>
              <a:chOff x="1219200" y="0"/>
              <a:chExt cx="7924800" cy="1174324"/>
            </a:xfrm>
          </p:grpSpPr>
          <p:sp>
            <p:nvSpPr>
              <p:cNvPr id="18" name="Rectangle 17"/>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87616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Subtitle &amp; Content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23926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mp; Content -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0" name="Rectangle 9"/>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2" name="Picture 11"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69653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mp; Content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73077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sp>
        <p:nvSpPr>
          <p:cNvPr id="8" name="Title 1"/>
          <p:cNvSpPr>
            <a:spLocks noGrp="1"/>
          </p:cNvSpPr>
          <p:nvPr>
            <p:ph type="ctrTitle"/>
          </p:nvPr>
        </p:nvSpPr>
        <p:spPr>
          <a:xfrm>
            <a:off x="1981200" y="3048001"/>
            <a:ext cx="5791200" cy="1924050"/>
          </a:xfrm>
        </p:spPr>
        <p:txBody>
          <a:bodyPr>
            <a:normAutofit/>
          </a:bodyPr>
          <a:lstStyle>
            <a:lvl1pPr algn="l">
              <a:defRPr sz="4400" b="1">
                <a:solidFill>
                  <a:schemeClr val="tx1">
                    <a:lumMod val="50000"/>
                    <a:lumOff val="50000"/>
                  </a:schemeClr>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981200" y="5257800"/>
            <a:ext cx="5791200" cy="1066800"/>
          </a:xfrm>
        </p:spPr>
        <p:txBody>
          <a:bodyPr>
            <a:normAutofit/>
          </a:bodyPr>
          <a:lstStyle>
            <a:lvl1pPr marL="0" indent="0" algn="l">
              <a:buNone/>
              <a:defRPr sz="1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cif-logo-fu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40" y="838200"/>
            <a:ext cx="3794760" cy="2005584"/>
          </a:xfrm>
          <a:prstGeom prst="rect">
            <a:avLst/>
          </a:prstGeom>
        </p:spPr>
      </p:pic>
    </p:spTree>
    <p:extLst>
      <p:ext uri="{BB962C8B-B14F-4D97-AF65-F5344CB8AC3E}">
        <p14:creationId xmlns:p14="http://schemas.microsoft.com/office/powerpoint/2010/main" val="360238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2" name="Rectangle 11"/>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99179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Subtitle &amp;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88440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Subtitle &amp;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40230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amp; Bullets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6" name="Group 15"/>
          <p:cNvGrpSpPr/>
          <p:nvPr userDrawn="1"/>
        </p:nvGrpSpPr>
        <p:grpSpPr>
          <a:xfrm>
            <a:off x="0" y="-1114"/>
            <a:ext cx="9144000" cy="1175438"/>
            <a:chOff x="0" y="-1114"/>
            <a:chExt cx="9144000" cy="1175438"/>
          </a:xfrm>
        </p:grpSpPr>
        <p:pic>
          <p:nvPicPr>
            <p:cNvPr id="17" name="Picture 1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8" name="Group 17"/>
            <p:cNvGrpSpPr/>
            <p:nvPr userDrawn="1"/>
          </p:nvGrpSpPr>
          <p:grpSpPr>
            <a:xfrm>
              <a:off x="1219200" y="0"/>
              <a:ext cx="7924800" cy="1174324"/>
              <a:chOff x="1219200" y="0"/>
              <a:chExt cx="7924800" cy="1174324"/>
            </a:xfrm>
          </p:grpSpPr>
          <p:sp>
            <p:nvSpPr>
              <p:cNvPr id="19" name="Rectangle 1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18608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amp; Bullets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34644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2 Column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8" name="Picture 17"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96799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2 Column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14912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Subtitles &amp; 2 Column Bullets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15591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Subtitles &amp; 2 Column Bullets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16909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Subtitles &amp; 2 Column Content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86551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ubtitles &amp; 2 Column Content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89068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54011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Comparison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25301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omparis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24927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Picture with Caption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427743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Picture with Capti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19651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9" name="Picture 18"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80950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25237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PPCR_BG-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7282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2_PPCR_BG-logo">
    <p:spTree>
      <p:nvGrpSpPr>
        <p:cNvPr id="1" name=""/>
        <p:cNvGrpSpPr/>
        <p:nvPr/>
      </p:nvGrpSpPr>
      <p:grpSpPr>
        <a:xfrm>
          <a:off x="0" y="0"/>
          <a:ext cx="0" cy="0"/>
          <a:chOff x="0" y="0"/>
          <a:chExt cx="0" cy="0"/>
        </a:xfrm>
      </p:grpSpPr>
      <p:grpSp>
        <p:nvGrpSpPr>
          <p:cNvPr id="3" name="Group 2"/>
          <p:cNvGrpSpPr/>
          <p:nvPr userDrawn="1"/>
        </p:nvGrpSpPr>
        <p:grpSpPr>
          <a:xfrm>
            <a:off x="0" y="-1114"/>
            <a:ext cx="9144000" cy="6859114"/>
            <a:chOff x="0" y="1141886"/>
            <a:chExt cx="9144000" cy="6859114"/>
          </a:xfrm>
        </p:grpSpPr>
        <p:sp>
          <p:nvSpPr>
            <p:cNvPr id="4" name="Rectangle 3"/>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7" name="Group 6"/>
            <p:cNvGrpSpPr/>
            <p:nvPr userDrawn="1"/>
          </p:nvGrpSpPr>
          <p:grpSpPr>
            <a:xfrm>
              <a:off x="1219200" y="1143000"/>
              <a:ext cx="7924800" cy="1174324"/>
              <a:chOff x="1219200" y="0"/>
              <a:chExt cx="7924800" cy="1174324"/>
            </a:xfrm>
            <a:solidFill>
              <a:srgbClr val="F0961E"/>
            </a:solidFill>
          </p:grpSpPr>
          <p:sp>
            <p:nvSpPr>
              <p:cNvPr id="8" name="Rectangle 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9" name="Rectangle 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35711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71099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74708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17757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14790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1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211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15807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83116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75480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56955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7604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90139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53889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75647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6" name="Rectangle 15"/>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12460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33634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47126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24752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78257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1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229920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137216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264237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1135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_FIP_BG">
    <p:spTree>
      <p:nvGrpSpPr>
        <p:cNvPr id="1" name=""/>
        <p:cNvGrpSpPr/>
        <p:nvPr/>
      </p:nvGrpSpPr>
      <p:grpSpPr>
        <a:xfrm>
          <a:off x="0" y="0"/>
          <a:ext cx="0" cy="0"/>
          <a:chOff x="0" y="0"/>
          <a:chExt cx="0" cy="0"/>
        </a:xfrm>
      </p:grpSpPr>
      <p:grpSp>
        <p:nvGrpSpPr>
          <p:cNvPr id="11" name="Group 10"/>
          <p:cNvGrpSpPr/>
          <p:nvPr userDrawn="1"/>
        </p:nvGrpSpPr>
        <p:grpSpPr>
          <a:xfrm>
            <a:off x="0" y="0"/>
            <a:ext cx="9144000" cy="6859114"/>
            <a:chOff x="0" y="1295400"/>
            <a:chExt cx="9144000" cy="6859114"/>
          </a:xfrm>
        </p:grpSpPr>
        <p:sp>
          <p:nvSpPr>
            <p:cNvPr id="12" name="Rectangle 11"/>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4" name="Group 13"/>
            <p:cNvGrpSpPr/>
            <p:nvPr userDrawn="1"/>
          </p:nvGrpSpPr>
          <p:grpSpPr>
            <a:xfrm>
              <a:off x="1219200" y="1296514"/>
              <a:ext cx="7924800" cy="1174324"/>
              <a:chOff x="1219200" y="0"/>
              <a:chExt cx="7924800" cy="1174324"/>
            </a:xfrm>
            <a:solidFill>
              <a:srgbClr val="2F6D20"/>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Tree>
    <p:extLst>
      <p:ext uri="{BB962C8B-B14F-4D97-AF65-F5344CB8AC3E}">
        <p14:creationId xmlns:p14="http://schemas.microsoft.com/office/powerpoint/2010/main" val="394578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2_FIP_BG-logo">
    <p:spTree>
      <p:nvGrpSpPr>
        <p:cNvPr id="1" name=""/>
        <p:cNvGrpSpPr/>
        <p:nvPr/>
      </p:nvGrpSpPr>
      <p:grpSpPr>
        <a:xfrm>
          <a:off x="0" y="0"/>
          <a:ext cx="0" cy="0"/>
          <a:chOff x="0" y="0"/>
          <a:chExt cx="0" cy="0"/>
        </a:xfrm>
      </p:grpSpPr>
      <p:grpSp>
        <p:nvGrpSpPr>
          <p:cNvPr id="5" name="Group 4"/>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Tree>
    <p:extLst>
      <p:ext uri="{BB962C8B-B14F-4D97-AF65-F5344CB8AC3E}">
        <p14:creationId xmlns:p14="http://schemas.microsoft.com/office/powerpoint/2010/main" val="222196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3" name="Rectangle 12"/>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4641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2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0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2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623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2_Title &amp; Content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1375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2_Title &amp; Content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90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2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7689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2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003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2_Title &amp; Bullets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5703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2_Title &amp; Bullets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156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2_2 Column Bullets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3807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2_2 Column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1430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7"/>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192468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1015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7160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817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493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2_Comparison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515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2_Comparison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190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2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392420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2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190741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271336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66711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40803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SREP_BG">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Tree>
    <p:extLst>
      <p:ext uri="{BB962C8B-B14F-4D97-AF65-F5344CB8AC3E}">
        <p14:creationId xmlns:p14="http://schemas.microsoft.com/office/powerpoint/2010/main" val="91928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_SREP_BG-Logo">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Tree>
    <p:extLst>
      <p:ext uri="{BB962C8B-B14F-4D97-AF65-F5344CB8AC3E}">
        <p14:creationId xmlns:p14="http://schemas.microsoft.com/office/powerpoint/2010/main" val="335985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3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240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3_Title, Sub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3248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3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88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3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300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3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5561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3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241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3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440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6840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8" name="Rectangle 17"/>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80182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3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581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3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44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437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09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252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709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3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4923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3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800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3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312315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3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38960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6" name="Rectangle 15"/>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246299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154168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dirty="0" smtClean="0">
                <a:solidFill>
                  <a:prstClr val="white"/>
                </a:solidFill>
              </a:rPr>
              <a:t>CLICK TO EDIT MASTER TITLE STYLE</a:t>
            </a:r>
            <a:endParaRPr lang="en-US" dirty="0">
              <a:solidFill>
                <a:prstClr val="white"/>
              </a:solidFill>
            </a:endParaRPr>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249967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CIF logo blnk">
    <p:spTree>
      <p:nvGrpSpPr>
        <p:cNvPr id="1" name=""/>
        <p:cNvGrpSpPr/>
        <p:nvPr/>
      </p:nvGrpSpPr>
      <p:grpSpPr>
        <a:xfrm>
          <a:off x="0" y="0"/>
          <a:ext cx="0" cy="0"/>
          <a:chOff x="0" y="0"/>
          <a:chExt cx="0" cy="0"/>
        </a:xfrm>
      </p:grpSpPr>
      <p:grpSp>
        <p:nvGrpSpPr>
          <p:cNvPr id="3" name="Group 2"/>
          <p:cNvGrpSpPr/>
          <p:nvPr userDrawn="1"/>
        </p:nvGrpSpPr>
        <p:grpSpPr>
          <a:xfrm>
            <a:off x="1143000" y="0"/>
            <a:ext cx="7848600" cy="1295400"/>
            <a:chOff x="1143000" y="0"/>
            <a:chExt cx="7848600" cy="1295400"/>
          </a:xfrm>
          <a:solidFill>
            <a:srgbClr val="70AE2E"/>
          </a:solidFill>
        </p:grpSpPr>
        <p:sp>
          <p:nvSpPr>
            <p:cNvPr id="4" name="Rectangle 3"/>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Triangle 4"/>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Tree>
    <p:extLst>
      <p:ext uri="{BB962C8B-B14F-4D97-AF65-F5344CB8AC3E}">
        <p14:creationId xmlns:p14="http://schemas.microsoft.com/office/powerpoint/2010/main" val="197249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1_CIF logo bl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3" name="Picture 2" descr="cif-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
        <p:nvSpPr>
          <p:cNvPr id="4" name="Rectangle 3"/>
          <p:cNvSpPr/>
          <p:nvPr userDrawn="1"/>
        </p:nvSpPr>
        <p:spPr>
          <a:xfrm>
            <a:off x="1219200" y="0"/>
            <a:ext cx="7924800" cy="1066800"/>
          </a:xfrm>
          <a:prstGeom prst="rect">
            <a:avLst/>
          </a:prstGeom>
          <a:solidFill>
            <a:srgbClr val="70AE2E"/>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6" name="Rectangle 5"/>
          <p:cNvSpPr/>
          <p:nvPr userDrawn="1"/>
        </p:nvSpPr>
        <p:spPr>
          <a:xfrm rot="18900000">
            <a:off x="1353071" y="895870"/>
            <a:ext cx="278454" cy="278454"/>
          </a:xfrm>
          <a:prstGeom prst="rect">
            <a:avLst/>
          </a:prstGeom>
          <a:solidFill>
            <a:srgbClr val="70AE2E"/>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pic>
        <p:nvPicPr>
          <p:cNvPr id="7" name="Picture 6"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61810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2_CIF logo bl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3" name="Picture 2" descr="cif-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420153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67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4" name="Group 3"/>
          <p:cNvGrpSpPr/>
          <p:nvPr userDrawn="1"/>
        </p:nvGrpSpPr>
        <p:grpSpPr>
          <a:xfrm>
            <a:off x="1143000" y="0"/>
            <a:ext cx="7848600" cy="1295400"/>
            <a:chOff x="1143000" y="0"/>
            <a:chExt cx="7848600" cy="1295400"/>
          </a:xfrm>
          <a:solidFill>
            <a:srgbClr val="70AE2E"/>
          </a:solidFill>
        </p:grpSpPr>
        <p:sp>
          <p:nvSpPr>
            <p:cNvPr id="5" name="Rectangle 4"/>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ight Triangle 6"/>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387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sp>
        <p:nvSpPr>
          <p:cNvPr id="8" name="Title 1"/>
          <p:cNvSpPr>
            <a:spLocks noGrp="1"/>
          </p:cNvSpPr>
          <p:nvPr>
            <p:ph type="ctrTitle"/>
          </p:nvPr>
        </p:nvSpPr>
        <p:spPr>
          <a:xfrm>
            <a:off x="1981200" y="3048001"/>
            <a:ext cx="5791200" cy="1924050"/>
          </a:xfrm>
        </p:spPr>
        <p:txBody>
          <a:bodyPr>
            <a:normAutofit/>
          </a:bodyPr>
          <a:lstStyle>
            <a:lvl1pPr algn="l">
              <a:defRPr sz="4400" b="1">
                <a:solidFill>
                  <a:schemeClr val="tx1">
                    <a:lumMod val="50000"/>
                    <a:lumOff val="50000"/>
                  </a:schemeClr>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981200" y="5257800"/>
            <a:ext cx="5791200" cy="1066800"/>
          </a:xfrm>
        </p:spPr>
        <p:txBody>
          <a:bodyPr>
            <a:normAutofit/>
          </a:bodyPr>
          <a:lstStyle>
            <a:lvl1pPr marL="0" indent="0" algn="l">
              <a:buNone/>
              <a:defRPr sz="1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cif-logo-fu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40" y="838200"/>
            <a:ext cx="3794760" cy="2005584"/>
          </a:xfrm>
          <a:prstGeom prst="rect">
            <a:avLst/>
          </a:prstGeom>
        </p:spPr>
      </p:pic>
    </p:spTree>
    <p:extLst>
      <p:ext uri="{BB962C8B-B14F-4D97-AF65-F5344CB8AC3E}">
        <p14:creationId xmlns:p14="http://schemas.microsoft.com/office/powerpoint/2010/main" val="162112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_CTF_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2" name="Picture 1"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5" name="Rectangle 4"/>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7" name="Rectangle 6"/>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2" name="Rectangle 11"/>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26920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itle, Subtitle &amp; Content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3" name="Group 12"/>
          <p:cNvGrpSpPr/>
          <p:nvPr userDrawn="1"/>
        </p:nvGrpSpPr>
        <p:grpSpPr>
          <a:xfrm>
            <a:off x="0" y="-1114"/>
            <a:ext cx="9144000" cy="1175438"/>
            <a:chOff x="0" y="-1114"/>
            <a:chExt cx="9144000" cy="1175438"/>
          </a:xfrm>
        </p:grpSpPr>
        <p:pic>
          <p:nvPicPr>
            <p:cNvPr id="14" name="Picture 13"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5" name="Group 14"/>
            <p:cNvGrpSpPr/>
            <p:nvPr userDrawn="1"/>
          </p:nvGrpSpPr>
          <p:grpSpPr>
            <a:xfrm>
              <a:off x="1219200" y="0"/>
              <a:ext cx="7924800" cy="1174324"/>
              <a:chOff x="1219200" y="0"/>
              <a:chExt cx="7924800" cy="1174324"/>
            </a:xfrm>
          </p:grpSpPr>
          <p:sp>
            <p:nvSpPr>
              <p:cNvPr id="18" name="Rectangle 17"/>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7" name="Rectangle 16"/>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399995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8" name="Rectangle 17"/>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50491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itle, Subtitle &amp; Content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102906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itle &amp; Content -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0" name="Rectangle 9"/>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pic>
        <p:nvPicPr>
          <p:cNvPr id="12" name="Picture 11"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35092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le &amp; Content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2" name="Rectangle 11"/>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98542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Subtitle &amp;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35384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Subtitle &amp;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135290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amp; Bullets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6" name="Group 15"/>
          <p:cNvGrpSpPr/>
          <p:nvPr userDrawn="1"/>
        </p:nvGrpSpPr>
        <p:grpSpPr>
          <a:xfrm>
            <a:off x="0" y="-1114"/>
            <a:ext cx="9144000" cy="1175438"/>
            <a:chOff x="0" y="-1114"/>
            <a:chExt cx="9144000" cy="1175438"/>
          </a:xfrm>
        </p:grpSpPr>
        <p:pic>
          <p:nvPicPr>
            <p:cNvPr id="17" name="Picture 1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8" name="Group 17"/>
            <p:cNvGrpSpPr/>
            <p:nvPr userDrawn="1"/>
          </p:nvGrpSpPr>
          <p:grpSpPr>
            <a:xfrm>
              <a:off x="1219200" y="0"/>
              <a:ext cx="7924800" cy="1174324"/>
              <a:chOff x="1219200" y="0"/>
              <a:chExt cx="7924800" cy="1174324"/>
            </a:xfrm>
          </p:grpSpPr>
          <p:sp>
            <p:nvSpPr>
              <p:cNvPr id="19" name="Rectangle 1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74914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itle &amp; Bullets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92111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2 Column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8" name="Picture 17"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81594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2 Column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197930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Subtitles &amp; 2 Column Bullets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7" name="Rectangle 16"/>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30026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TF_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2" name="Picture 1"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5" name="Rectangle 4"/>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7" name="Rectangle 6"/>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2" name="Rectangle 11"/>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58943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02264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Subtitles &amp; 2 Column Bullets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51816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Subtitles &amp; 2 Column Content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7" name="Rectangle 16"/>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397860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ubtitles &amp; 2 Column Content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33878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Comparison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243553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Comparis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424720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Picture with Caption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6" name="Rectangle 15"/>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104489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Picture with Capti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50815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9" name="Picture 18"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175557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219398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PPCR_BG-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7" name="Title Placeholder 1"/>
          <p:cNvSpPr>
            <a:spLocks noGrp="1"/>
          </p:cNvSpPr>
          <p:nvPr>
            <p:ph type="title"/>
          </p:nvPr>
        </p:nvSpPr>
        <p:spPr>
          <a:xfrm>
            <a:off x="1295400" y="274638"/>
            <a:ext cx="73914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11111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7" name="Rectangle 16"/>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115703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2_PPCR_BG-logo">
    <p:spTree>
      <p:nvGrpSpPr>
        <p:cNvPr id="1" name=""/>
        <p:cNvGrpSpPr/>
        <p:nvPr/>
      </p:nvGrpSpPr>
      <p:grpSpPr>
        <a:xfrm>
          <a:off x="0" y="0"/>
          <a:ext cx="0" cy="0"/>
          <a:chOff x="0" y="0"/>
          <a:chExt cx="0" cy="0"/>
        </a:xfrm>
      </p:grpSpPr>
      <p:grpSp>
        <p:nvGrpSpPr>
          <p:cNvPr id="3" name="Group 2"/>
          <p:cNvGrpSpPr/>
          <p:nvPr userDrawn="1"/>
        </p:nvGrpSpPr>
        <p:grpSpPr>
          <a:xfrm>
            <a:off x="0" y="-1114"/>
            <a:ext cx="9144000" cy="6859114"/>
            <a:chOff x="0" y="1141886"/>
            <a:chExt cx="9144000" cy="6859114"/>
          </a:xfrm>
        </p:grpSpPr>
        <p:sp>
          <p:nvSpPr>
            <p:cNvPr id="4" name="Rectangle 3"/>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7" name="Group 6"/>
            <p:cNvGrpSpPr/>
            <p:nvPr userDrawn="1"/>
          </p:nvGrpSpPr>
          <p:grpSpPr>
            <a:xfrm>
              <a:off x="1219200" y="1143000"/>
              <a:ext cx="7924800" cy="1174324"/>
              <a:chOff x="1219200" y="0"/>
              <a:chExt cx="7924800" cy="1174324"/>
            </a:xfrm>
            <a:solidFill>
              <a:srgbClr val="F0961E"/>
            </a:solidFill>
          </p:grpSpPr>
          <p:sp>
            <p:nvSpPr>
              <p:cNvPr id="8" name="Rectangle 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9" name="Rectangle 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2" name="Title Placeholder 1"/>
          <p:cNvSpPr>
            <a:spLocks noGrp="1"/>
          </p:cNvSpPr>
          <p:nvPr>
            <p:ph type="title"/>
          </p:nvPr>
        </p:nvSpPr>
        <p:spPr>
          <a:xfrm>
            <a:off x="1295400" y="274638"/>
            <a:ext cx="73914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8124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1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7" name="Title Placeholder 1"/>
          <p:cNvSpPr>
            <a:spLocks noGrp="1"/>
          </p:cNvSpPr>
          <p:nvPr>
            <p:ph type="title"/>
          </p:nvPr>
        </p:nvSpPr>
        <p:spPr>
          <a:xfrm>
            <a:off x="1295400" y="274638"/>
            <a:ext cx="73914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01666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81783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1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6" name="Rectangle 15"/>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290592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1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2" name="Rectangle 11"/>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2924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1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120086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1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79320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6" name="Rectangle 15"/>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105863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3" name="Rectangle 12"/>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27386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1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7"/>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39709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180697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1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75337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8" name="Rectangle 17"/>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103402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6" name="Rectangle 15"/>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2484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8" name="Rectangle 17"/>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89518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41593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7" name="Rectangle 16"/>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22961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211387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1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243698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1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6" name="Rectangle 15"/>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53595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9" name="Rectangle 18"/>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282609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9" name="Rectangle 18"/>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203547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86570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_FIP_BG-logo">
    <p:spTree>
      <p:nvGrpSpPr>
        <p:cNvPr id="1" name=""/>
        <p:cNvGrpSpPr/>
        <p:nvPr/>
      </p:nvGrpSpPr>
      <p:grpSpPr>
        <a:xfrm>
          <a:off x="0" y="0"/>
          <a:ext cx="0" cy="0"/>
          <a:chOff x="0" y="0"/>
          <a:chExt cx="0" cy="0"/>
        </a:xfrm>
      </p:grpSpPr>
      <p:grpSp>
        <p:nvGrpSpPr>
          <p:cNvPr id="5" name="Group 4"/>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13" name="Rectangle 12"/>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99103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2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5" name="Rectangle 14"/>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7455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2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409814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2_Title &amp; Content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3" name="Rectangle 12"/>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421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2_Title &amp; Content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148501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2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45006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2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169294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2_Title &amp; Bullets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390505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2_Title &amp; Bullets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84210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6" name="Rectangle 15"/>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88678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2_2 Column Bullets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196017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2_2 Column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24857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10164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46898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16" name="Rectangle 15"/>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7764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16" name="Rectangle 15"/>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368481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2_Comparison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186279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2_Comparison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309798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2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63180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2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8" name="Rectangle 17"/>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51473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9" name="Rectangle 18"/>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7671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54814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5" name="Rectangle 14"/>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31755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_SREP_BG">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9" name="Rectangle 8"/>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184434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2_SREP_BG-Logo">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9" name="Rectangle 8"/>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97914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3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5" name="Rectangle 14"/>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7118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3_Title, Sub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268029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3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3" name="Rectangle 12"/>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179517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3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3" name="Rectangle 12"/>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180886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3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78682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3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7449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47800" y="235803"/>
            <a:ext cx="5765496" cy="707886"/>
          </a:xfrm>
          <a:prstGeom prst="rect">
            <a:avLst/>
          </a:prstGeom>
        </p:spPr>
        <p:txBody>
          <a:bodyPr wrap="none">
            <a:spAutoFit/>
          </a:bodyPr>
          <a:lstStyle/>
          <a:p>
            <a:r>
              <a:rPr lang="en-US" sz="2000" b="1" dirty="0">
                <a:solidFill>
                  <a:prstClr val="white"/>
                </a:solidFill>
                <a:latin typeface="Arial"/>
                <a:cs typeface="Arial"/>
              </a:rPr>
              <a:t>PILOT PROGRAM FOR CLIMATE RESILIENCE</a:t>
            </a:r>
          </a:p>
          <a:p>
            <a:r>
              <a:rPr lang="en-US" sz="2000" b="1" dirty="0">
                <a:solidFill>
                  <a:prstClr val="white"/>
                </a:solidFill>
                <a:latin typeface="Arial"/>
                <a:cs typeface="Arial"/>
              </a:rPr>
              <a:t>(PPCR)</a:t>
            </a:r>
          </a:p>
        </p:txBody>
      </p:sp>
    </p:spTree>
    <p:extLst>
      <p:ext uri="{BB962C8B-B14F-4D97-AF65-F5344CB8AC3E}">
        <p14:creationId xmlns:p14="http://schemas.microsoft.com/office/powerpoint/2010/main" val="354611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3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4806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3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9770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3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14227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3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22069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207595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58082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16" name="Rectangle 15"/>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09952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16" name="Rectangle 15"/>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49373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216188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22047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FIP_BG-logo">
    <p:spTree>
      <p:nvGrpSpPr>
        <p:cNvPr id="1" name=""/>
        <p:cNvGrpSpPr/>
        <p:nvPr/>
      </p:nvGrpSpPr>
      <p:grpSpPr>
        <a:xfrm>
          <a:off x="0" y="0"/>
          <a:ext cx="0" cy="0"/>
          <a:chOff x="0" y="0"/>
          <a:chExt cx="0" cy="0"/>
        </a:xfrm>
      </p:grpSpPr>
      <p:grpSp>
        <p:nvGrpSpPr>
          <p:cNvPr id="5" name="Group 4"/>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13" name="Rectangle 12"/>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74205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299946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3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8" name="Rectangle 17"/>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430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258645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5" name="Rectangle 14"/>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216046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CIF logo blnk">
    <p:spTree>
      <p:nvGrpSpPr>
        <p:cNvPr id="1" name=""/>
        <p:cNvGrpSpPr/>
        <p:nvPr/>
      </p:nvGrpSpPr>
      <p:grpSpPr>
        <a:xfrm>
          <a:off x="0" y="0"/>
          <a:ext cx="0" cy="0"/>
          <a:chOff x="0" y="0"/>
          <a:chExt cx="0" cy="0"/>
        </a:xfrm>
      </p:grpSpPr>
      <p:grpSp>
        <p:nvGrpSpPr>
          <p:cNvPr id="3" name="Group 2"/>
          <p:cNvGrpSpPr/>
          <p:nvPr userDrawn="1"/>
        </p:nvGrpSpPr>
        <p:grpSpPr>
          <a:xfrm>
            <a:off x="1143000" y="0"/>
            <a:ext cx="7848600" cy="1295400"/>
            <a:chOff x="1143000" y="0"/>
            <a:chExt cx="7848600" cy="1295400"/>
          </a:xfrm>
          <a:solidFill>
            <a:srgbClr val="70AE2E"/>
          </a:solidFill>
        </p:grpSpPr>
        <p:sp>
          <p:nvSpPr>
            <p:cNvPr id="4" name="Rectangle 3"/>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Triangle 4"/>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Tree>
    <p:extLst>
      <p:ext uri="{BB962C8B-B14F-4D97-AF65-F5344CB8AC3E}">
        <p14:creationId xmlns:p14="http://schemas.microsoft.com/office/powerpoint/2010/main" val="26062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CIF logo bl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3" name="Picture 2" descr="cif-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224865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3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865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4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64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5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438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userDrawn="1">
  <p:cSld name="6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116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5" name="Rectangle 14"/>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83243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7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534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8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93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9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963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10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368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11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884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12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571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13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542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smtClean="0"/>
              <a:t>Title of Presentation</a:t>
            </a: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spTree>
    <p:extLst>
      <p:ext uri="{BB962C8B-B14F-4D97-AF65-F5344CB8AC3E}">
        <p14:creationId xmlns:p14="http://schemas.microsoft.com/office/powerpoint/2010/main" val="67747655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345912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Content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13" name="Group 12"/>
          <p:cNvGrpSpPr/>
          <p:nvPr userDrawn="1"/>
        </p:nvGrpSpPr>
        <p:grpSpPr>
          <a:xfrm>
            <a:off x="0" y="-1114"/>
            <a:ext cx="9144000" cy="1175438"/>
            <a:chOff x="0" y="-1114"/>
            <a:chExt cx="9144000" cy="1175438"/>
          </a:xfrm>
        </p:grpSpPr>
        <p:pic>
          <p:nvPicPr>
            <p:cNvPr id="14" name="Picture 13"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5" name="Group 14"/>
            <p:cNvGrpSpPr/>
            <p:nvPr userDrawn="1"/>
          </p:nvGrpSpPr>
          <p:grpSpPr>
            <a:xfrm>
              <a:off x="1219200" y="0"/>
              <a:ext cx="7924800" cy="1174324"/>
              <a:chOff x="1219200" y="0"/>
              <a:chExt cx="7924800" cy="1174324"/>
            </a:xfrm>
          </p:grpSpPr>
          <p:sp>
            <p:nvSpPr>
              <p:cNvPr id="18" name="Rectangle 17"/>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7" name="Rectangle 16"/>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14652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mp; Content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3" name="Rectangle 12"/>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328243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mp; Content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3" name="Rectangle 12"/>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84415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14517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95284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amp; Bullets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30575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mp; Bullets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118930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2 Column Bullets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357194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2 Column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185821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146475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11963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mp; Content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219357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16" name="Rectangle 15"/>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4825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16" name="Rectangle 15"/>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197768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omparison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133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omparison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116508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313735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8" name="Rectangle 17"/>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50743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218265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5" name="Rectangle 14"/>
          <p:cNvSpPr/>
          <p:nvPr userDrawn="1"/>
        </p:nvSpPr>
        <p:spPr>
          <a:xfrm>
            <a:off x="1456454" y="528935"/>
            <a:ext cx="5000813" cy="400110"/>
          </a:xfrm>
          <a:prstGeom prst="rect">
            <a:avLst/>
          </a:prstGeom>
        </p:spPr>
        <p:txBody>
          <a:bodyPr wrap="none">
            <a:spAutoFit/>
          </a:bodyPr>
          <a:lstStyle/>
          <a:p>
            <a:r>
              <a:rPr lang="en-US" sz="2000" b="1" dirty="0" smtClean="0">
                <a:solidFill>
                  <a:prstClr val="white"/>
                </a:solidFill>
                <a:latin typeface="Arial"/>
                <a:cs typeface="Arial"/>
              </a:rPr>
              <a:t>FOREST </a:t>
            </a:r>
            <a:r>
              <a:rPr lang="en-US" sz="2000" b="1" dirty="0">
                <a:solidFill>
                  <a:prstClr val="white"/>
                </a:solidFill>
                <a:latin typeface="Arial"/>
                <a:cs typeface="Arial"/>
              </a:rPr>
              <a:t>INVESTMENT PROGRAM (FIP)</a:t>
            </a:r>
          </a:p>
        </p:txBody>
      </p:sp>
    </p:spTree>
    <p:extLst>
      <p:ext uri="{BB962C8B-B14F-4D97-AF65-F5344CB8AC3E}">
        <p14:creationId xmlns:p14="http://schemas.microsoft.com/office/powerpoint/2010/main" val="364674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REP_BG">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9" name="Rectangle 8"/>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407820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SREP_BG-Logo">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9" name="Rectangle 8"/>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169449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0" name="Rectangle 9"/>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pic>
        <p:nvPicPr>
          <p:cNvPr id="12" name="Picture 11"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5" name="Rectangle 14"/>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170126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5" name="Rectangle 14"/>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130197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Sub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218787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3" name="Rectangle 12"/>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10005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3" name="Rectangle 12"/>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159840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104887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97383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202200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12675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188733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98227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2" name="Rectangle 11"/>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81225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424191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64523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16" name="Rectangle 15"/>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124897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16" name="Rectangle 15"/>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415881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20411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8428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02425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8" name="Rectangle 17"/>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29161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Rectangle 13"/>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81065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5" name="Rectangle 14"/>
          <p:cNvSpPr/>
          <p:nvPr userDrawn="1"/>
        </p:nvSpPr>
        <p:spPr>
          <a:xfrm>
            <a:off x="1456454" y="152400"/>
            <a:ext cx="6011146" cy="707886"/>
          </a:xfrm>
          <a:prstGeom prst="rect">
            <a:avLst/>
          </a:prstGeom>
        </p:spPr>
        <p:txBody>
          <a:bodyPr wrap="square">
            <a:spAutoFit/>
          </a:bodyPr>
          <a:lstStyle/>
          <a:p>
            <a:r>
              <a:rPr lang="en-US" sz="2000" b="1" dirty="0" smtClean="0">
                <a:solidFill>
                  <a:prstClr val="white"/>
                </a:solidFill>
                <a:latin typeface="Arial"/>
                <a:cs typeface="Arial"/>
              </a:rPr>
              <a:t>SCALING UP RENEWABLE ENERGY IN LOW INCOME </a:t>
            </a:r>
            <a:r>
              <a:rPr lang="en-US" sz="2000" b="1" dirty="0">
                <a:solidFill>
                  <a:prstClr val="white"/>
                </a:solidFill>
                <a:latin typeface="Arial"/>
                <a:cs typeface="Arial"/>
              </a:rPr>
              <a:t>COUNTRIES </a:t>
            </a:r>
            <a:r>
              <a:rPr lang="en-US" sz="2000" b="1" dirty="0" smtClean="0">
                <a:solidFill>
                  <a:prstClr val="white"/>
                </a:solidFill>
                <a:latin typeface="Arial"/>
                <a:cs typeface="Arial"/>
              </a:rPr>
              <a:t>PROGRAM (SREP)</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55570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
        <p:nvSpPr>
          <p:cNvPr id="14" name="Rectangle 13"/>
          <p:cNvSpPr/>
          <p:nvPr userDrawn="1"/>
        </p:nvSpPr>
        <p:spPr>
          <a:xfrm>
            <a:off x="1456454" y="528935"/>
            <a:ext cx="4468566" cy="400110"/>
          </a:xfrm>
          <a:prstGeom prst="rect">
            <a:avLst/>
          </a:prstGeom>
        </p:spPr>
        <p:txBody>
          <a:bodyPr wrap="none">
            <a:spAutoFit/>
          </a:bodyPr>
          <a:lstStyle/>
          <a:p>
            <a:r>
              <a:rPr lang="en-US" sz="2000" b="1" dirty="0">
                <a:solidFill>
                  <a:prstClr val="white"/>
                </a:solidFill>
                <a:latin typeface="Arial"/>
                <a:cs typeface="Arial"/>
              </a:rPr>
              <a:t>CLEAN TECHNOLOGY FUND (CTF)</a:t>
            </a:r>
          </a:p>
        </p:txBody>
      </p:sp>
    </p:spTree>
    <p:extLst>
      <p:ext uri="{BB962C8B-B14F-4D97-AF65-F5344CB8AC3E}">
        <p14:creationId xmlns:p14="http://schemas.microsoft.com/office/powerpoint/2010/main" val="31720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IF logo blnk">
    <p:spTree>
      <p:nvGrpSpPr>
        <p:cNvPr id="1" name=""/>
        <p:cNvGrpSpPr/>
        <p:nvPr/>
      </p:nvGrpSpPr>
      <p:grpSpPr>
        <a:xfrm>
          <a:off x="0" y="0"/>
          <a:ext cx="0" cy="0"/>
          <a:chOff x="0" y="0"/>
          <a:chExt cx="0" cy="0"/>
        </a:xfrm>
      </p:grpSpPr>
      <p:grpSp>
        <p:nvGrpSpPr>
          <p:cNvPr id="3" name="Group 2"/>
          <p:cNvGrpSpPr/>
          <p:nvPr userDrawn="1"/>
        </p:nvGrpSpPr>
        <p:grpSpPr>
          <a:xfrm>
            <a:off x="1143000" y="0"/>
            <a:ext cx="7848600" cy="1295400"/>
            <a:chOff x="1143000" y="0"/>
            <a:chExt cx="7848600" cy="1295400"/>
          </a:xfrm>
          <a:solidFill>
            <a:srgbClr val="70AE2E"/>
          </a:solidFill>
        </p:grpSpPr>
        <p:sp>
          <p:nvSpPr>
            <p:cNvPr id="4" name="Rectangle 3"/>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Triangle 4"/>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Tree>
    <p:extLst>
      <p:ext uri="{BB962C8B-B14F-4D97-AF65-F5344CB8AC3E}">
        <p14:creationId xmlns:p14="http://schemas.microsoft.com/office/powerpoint/2010/main" val="85831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IF logo bl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3" name="Picture 2" descr="cif-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194295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rtlCol="0">
            <a:normAutofit/>
          </a:bodyPr>
          <a:lstStyle/>
          <a:p>
            <a:pPr lvl="0"/>
            <a:endParaRPr lang="en-US" noProof="0" dirty="0"/>
          </a:p>
        </p:txBody>
      </p:sp>
      <p:sp>
        <p:nvSpPr>
          <p:cNvPr id="4" name="Date Placeholder 3"/>
          <p:cNvSpPr>
            <a:spLocks noGrp="1"/>
          </p:cNvSpPr>
          <p:nvPr>
            <p:ph type="dt" sz="half" idx="10"/>
          </p:nvPr>
        </p:nvSpPr>
        <p:spPr>
          <a:xfrm>
            <a:off x="2438400" y="6248400"/>
            <a:ext cx="2130425" cy="474663"/>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pPr>
              <a:defRPr/>
            </a:pPr>
            <a:r>
              <a:rPr lang="en-US" dirty="0"/>
              <a:t>Module 1</a:t>
            </a:r>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pPr>
              <a:defRPr/>
            </a:pPr>
            <a:fld id="{3FE133BB-D208-40EB-8659-B48EC47C6A14}" type="slidenum">
              <a:rPr lang="en-US"/>
              <a:pPr>
                <a:defRPr/>
              </a:pPr>
              <a:t>‹#›</a:t>
            </a:fld>
            <a:endParaRPr lang="en-US" dirty="0"/>
          </a:p>
        </p:txBody>
      </p:sp>
    </p:spTree>
    <p:extLst>
      <p:ext uri="{BB962C8B-B14F-4D97-AF65-F5344CB8AC3E}">
        <p14:creationId xmlns:p14="http://schemas.microsoft.com/office/powerpoint/2010/main" val="41316447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smtClean="0"/>
              <a:t>Title of Presentation</a:t>
            </a: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spTree>
    <p:extLst>
      <p:ext uri="{BB962C8B-B14F-4D97-AF65-F5344CB8AC3E}">
        <p14:creationId xmlns:p14="http://schemas.microsoft.com/office/powerpoint/2010/main" val="195875956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_Title &amp; Content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1365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F5080-AB6D-405E-9F5B-550C93F8EAA7}" type="datetimeFigureOut">
              <a:rPr lang="en-US" smtClean="0"/>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612FA-A219-4231-A02D-8F370FB19E1D}" type="slidenum">
              <a:rPr lang="en-US" smtClean="0"/>
              <a:t>‹#›</a:t>
            </a:fld>
            <a:endParaRPr lang="en-US" dirty="0"/>
          </a:p>
        </p:txBody>
      </p:sp>
    </p:spTree>
    <p:extLst>
      <p:ext uri="{BB962C8B-B14F-4D97-AF65-F5344CB8AC3E}">
        <p14:creationId xmlns:p14="http://schemas.microsoft.com/office/powerpoint/2010/main" val="12612269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F5080-AB6D-405E-9F5B-550C93F8EAA7}" type="datetimeFigureOut">
              <a:rPr lang="en-US" smtClean="0"/>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612FA-A219-4231-A02D-8F370FB19E1D}" type="slidenum">
              <a:rPr lang="en-US" smtClean="0"/>
              <a:t>‹#›</a:t>
            </a:fld>
            <a:endParaRPr lang="en-US" dirty="0"/>
          </a:p>
        </p:txBody>
      </p:sp>
    </p:spTree>
    <p:extLst>
      <p:ext uri="{BB962C8B-B14F-4D97-AF65-F5344CB8AC3E}">
        <p14:creationId xmlns:p14="http://schemas.microsoft.com/office/powerpoint/2010/main" val="1449482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F5080-AB6D-405E-9F5B-550C93F8EAA7}" type="datetimeFigureOut">
              <a:rPr lang="en-US" smtClean="0"/>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612FA-A219-4231-A02D-8F370FB19E1D}" type="slidenum">
              <a:rPr lang="en-US" smtClean="0"/>
              <a:t>‹#›</a:t>
            </a:fld>
            <a:endParaRPr lang="en-US" dirty="0"/>
          </a:p>
        </p:txBody>
      </p:sp>
    </p:spTree>
    <p:extLst>
      <p:ext uri="{BB962C8B-B14F-4D97-AF65-F5344CB8AC3E}">
        <p14:creationId xmlns:p14="http://schemas.microsoft.com/office/powerpoint/2010/main" val="38013634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F5080-AB6D-405E-9F5B-550C93F8EAA7}" type="datetimeFigureOut">
              <a:rPr lang="en-US" smtClean="0"/>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7612FA-A219-4231-A02D-8F370FB19E1D}" type="slidenum">
              <a:rPr lang="en-US" smtClean="0"/>
              <a:t>‹#›</a:t>
            </a:fld>
            <a:endParaRPr lang="en-US" dirty="0"/>
          </a:p>
        </p:txBody>
      </p:sp>
    </p:spTree>
    <p:extLst>
      <p:ext uri="{BB962C8B-B14F-4D97-AF65-F5344CB8AC3E}">
        <p14:creationId xmlns:p14="http://schemas.microsoft.com/office/powerpoint/2010/main" val="40256683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DF5080-AB6D-405E-9F5B-550C93F8EAA7}" type="datetimeFigureOut">
              <a:rPr lang="en-US" smtClean="0"/>
              <a:t>10/12/2015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7612FA-A219-4231-A02D-8F370FB19E1D}" type="slidenum">
              <a:rPr lang="en-US" smtClean="0"/>
              <a:t>‹#›</a:t>
            </a:fld>
            <a:endParaRPr lang="en-US" dirty="0"/>
          </a:p>
        </p:txBody>
      </p:sp>
    </p:spTree>
    <p:extLst>
      <p:ext uri="{BB962C8B-B14F-4D97-AF65-F5344CB8AC3E}">
        <p14:creationId xmlns:p14="http://schemas.microsoft.com/office/powerpoint/2010/main" val="362788466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2.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9" Type="http://schemas.openxmlformats.org/officeDocument/2006/relationships/slideLayout" Target="../slideLayouts/slideLayout144.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42" Type="http://schemas.openxmlformats.org/officeDocument/2006/relationships/slideLayout" Target="../slideLayouts/slideLayout147.xml"/><Relationship Id="rId47" Type="http://schemas.openxmlformats.org/officeDocument/2006/relationships/slideLayout" Target="../slideLayouts/slideLayout152.xml"/><Relationship Id="rId50" Type="http://schemas.openxmlformats.org/officeDocument/2006/relationships/slideLayout" Target="../slideLayouts/slideLayout155.xml"/><Relationship Id="rId55" Type="http://schemas.openxmlformats.org/officeDocument/2006/relationships/slideLayout" Target="../slideLayouts/slideLayout160.xml"/><Relationship Id="rId63" Type="http://schemas.openxmlformats.org/officeDocument/2006/relationships/slideLayout" Target="../slideLayouts/slideLayout168.xml"/><Relationship Id="rId68" Type="http://schemas.openxmlformats.org/officeDocument/2006/relationships/slideLayout" Target="../slideLayouts/slideLayout173.xml"/><Relationship Id="rId76" Type="http://schemas.openxmlformats.org/officeDocument/2006/relationships/slideLayout" Target="../slideLayouts/slideLayout181.xml"/><Relationship Id="rId84" Type="http://schemas.openxmlformats.org/officeDocument/2006/relationships/slideLayout" Target="../slideLayouts/slideLayout189.xml"/><Relationship Id="rId89" Type="http://schemas.openxmlformats.org/officeDocument/2006/relationships/slideLayout" Target="../slideLayouts/slideLayout194.xml"/><Relationship Id="rId7" Type="http://schemas.openxmlformats.org/officeDocument/2006/relationships/slideLayout" Target="../slideLayouts/slideLayout112.xml"/><Relationship Id="rId71" Type="http://schemas.openxmlformats.org/officeDocument/2006/relationships/slideLayout" Target="../slideLayouts/slideLayout176.xml"/><Relationship Id="rId92" Type="http://schemas.openxmlformats.org/officeDocument/2006/relationships/slideLayout" Target="../slideLayouts/slideLayout197.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9" Type="http://schemas.openxmlformats.org/officeDocument/2006/relationships/slideLayout" Target="../slideLayouts/slideLayout134.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40" Type="http://schemas.openxmlformats.org/officeDocument/2006/relationships/slideLayout" Target="../slideLayouts/slideLayout145.xml"/><Relationship Id="rId45" Type="http://schemas.openxmlformats.org/officeDocument/2006/relationships/slideLayout" Target="../slideLayouts/slideLayout150.xml"/><Relationship Id="rId53" Type="http://schemas.openxmlformats.org/officeDocument/2006/relationships/slideLayout" Target="../slideLayouts/slideLayout158.xml"/><Relationship Id="rId58" Type="http://schemas.openxmlformats.org/officeDocument/2006/relationships/slideLayout" Target="../slideLayouts/slideLayout163.xml"/><Relationship Id="rId66" Type="http://schemas.openxmlformats.org/officeDocument/2006/relationships/slideLayout" Target="../slideLayouts/slideLayout171.xml"/><Relationship Id="rId74" Type="http://schemas.openxmlformats.org/officeDocument/2006/relationships/slideLayout" Target="../slideLayouts/slideLayout179.xml"/><Relationship Id="rId79" Type="http://schemas.openxmlformats.org/officeDocument/2006/relationships/slideLayout" Target="../slideLayouts/slideLayout184.xml"/><Relationship Id="rId87" Type="http://schemas.openxmlformats.org/officeDocument/2006/relationships/slideLayout" Target="../slideLayouts/slideLayout192.xml"/><Relationship Id="rId5" Type="http://schemas.openxmlformats.org/officeDocument/2006/relationships/slideLayout" Target="../slideLayouts/slideLayout110.xml"/><Relationship Id="rId61" Type="http://schemas.openxmlformats.org/officeDocument/2006/relationships/slideLayout" Target="../slideLayouts/slideLayout166.xml"/><Relationship Id="rId82" Type="http://schemas.openxmlformats.org/officeDocument/2006/relationships/slideLayout" Target="../slideLayouts/slideLayout187.xml"/><Relationship Id="rId90" Type="http://schemas.openxmlformats.org/officeDocument/2006/relationships/slideLayout" Target="../slideLayouts/slideLayout195.xml"/><Relationship Id="rId95" Type="http://schemas.openxmlformats.org/officeDocument/2006/relationships/image" Target="../media/image10.png"/><Relationship Id="rId19" Type="http://schemas.openxmlformats.org/officeDocument/2006/relationships/slideLayout" Target="../slideLayouts/slideLayout12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43" Type="http://schemas.openxmlformats.org/officeDocument/2006/relationships/slideLayout" Target="../slideLayouts/slideLayout148.xml"/><Relationship Id="rId48" Type="http://schemas.openxmlformats.org/officeDocument/2006/relationships/slideLayout" Target="../slideLayouts/slideLayout153.xml"/><Relationship Id="rId56" Type="http://schemas.openxmlformats.org/officeDocument/2006/relationships/slideLayout" Target="../slideLayouts/slideLayout161.xml"/><Relationship Id="rId64" Type="http://schemas.openxmlformats.org/officeDocument/2006/relationships/slideLayout" Target="../slideLayouts/slideLayout169.xml"/><Relationship Id="rId69" Type="http://schemas.openxmlformats.org/officeDocument/2006/relationships/slideLayout" Target="../slideLayouts/slideLayout174.xml"/><Relationship Id="rId77" Type="http://schemas.openxmlformats.org/officeDocument/2006/relationships/slideLayout" Target="../slideLayouts/slideLayout182.xml"/><Relationship Id="rId8" Type="http://schemas.openxmlformats.org/officeDocument/2006/relationships/slideLayout" Target="../slideLayouts/slideLayout113.xml"/><Relationship Id="rId51" Type="http://schemas.openxmlformats.org/officeDocument/2006/relationships/slideLayout" Target="../slideLayouts/slideLayout156.xml"/><Relationship Id="rId72" Type="http://schemas.openxmlformats.org/officeDocument/2006/relationships/slideLayout" Target="../slideLayouts/slideLayout177.xml"/><Relationship Id="rId80" Type="http://schemas.openxmlformats.org/officeDocument/2006/relationships/slideLayout" Target="../slideLayouts/slideLayout185.xml"/><Relationship Id="rId85" Type="http://schemas.openxmlformats.org/officeDocument/2006/relationships/slideLayout" Target="../slideLayouts/slideLayout190.xml"/><Relationship Id="rId93" Type="http://schemas.openxmlformats.org/officeDocument/2006/relationships/slideLayout" Target="../slideLayouts/slideLayout198.xml"/><Relationship Id="rId3" Type="http://schemas.openxmlformats.org/officeDocument/2006/relationships/slideLayout" Target="../slideLayouts/slideLayout108.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46" Type="http://schemas.openxmlformats.org/officeDocument/2006/relationships/slideLayout" Target="../slideLayouts/slideLayout151.xml"/><Relationship Id="rId59" Type="http://schemas.openxmlformats.org/officeDocument/2006/relationships/slideLayout" Target="../slideLayouts/slideLayout164.xml"/><Relationship Id="rId67" Type="http://schemas.openxmlformats.org/officeDocument/2006/relationships/slideLayout" Target="../slideLayouts/slideLayout172.xml"/><Relationship Id="rId20" Type="http://schemas.openxmlformats.org/officeDocument/2006/relationships/slideLayout" Target="../slideLayouts/slideLayout125.xml"/><Relationship Id="rId41" Type="http://schemas.openxmlformats.org/officeDocument/2006/relationships/slideLayout" Target="../slideLayouts/slideLayout146.xml"/><Relationship Id="rId54" Type="http://schemas.openxmlformats.org/officeDocument/2006/relationships/slideLayout" Target="../slideLayouts/slideLayout159.xml"/><Relationship Id="rId62" Type="http://schemas.openxmlformats.org/officeDocument/2006/relationships/slideLayout" Target="../slideLayouts/slideLayout167.xml"/><Relationship Id="rId70" Type="http://schemas.openxmlformats.org/officeDocument/2006/relationships/slideLayout" Target="../slideLayouts/slideLayout175.xml"/><Relationship Id="rId75" Type="http://schemas.openxmlformats.org/officeDocument/2006/relationships/slideLayout" Target="../slideLayouts/slideLayout180.xml"/><Relationship Id="rId83" Type="http://schemas.openxmlformats.org/officeDocument/2006/relationships/slideLayout" Target="../slideLayouts/slideLayout188.xml"/><Relationship Id="rId88" Type="http://schemas.openxmlformats.org/officeDocument/2006/relationships/slideLayout" Target="../slideLayouts/slideLayout193.xml"/><Relationship Id="rId91" Type="http://schemas.openxmlformats.org/officeDocument/2006/relationships/slideLayout" Target="../slideLayouts/slideLayout196.xml"/><Relationship Id="rId96" Type="http://schemas.openxmlformats.org/officeDocument/2006/relationships/image" Target="../media/image1.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49" Type="http://schemas.openxmlformats.org/officeDocument/2006/relationships/slideLayout" Target="../slideLayouts/slideLayout154.xml"/><Relationship Id="rId57" Type="http://schemas.openxmlformats.org/officeDocument/2006/relationships/slideLayout" Target="../slideLayouts/slideLayout162.xml"/><Relationship Id="rId10" Type="http://schemas.openxmlformats.org/officeDocument/2006/relationships/slideLayout" Target="../slideLayouts/slideLayout115.xml"/><Relationship Id="rId31" Type="http://schemas.openxmlformats.org/officeDocument/2006/relationships/slideLayout" Target="../slideLayouts/slideLayout136.xml"/><Relationship Id="rId44" Type="http://schemas.openxmlformats.org/officeDocument/2006/relationships/slideLayout" Target="../slideLayouts/slideLayout149.xml"/><Relationship Id="rId52" Type="http://schemas.openxmlformats.org/officeDocument/2006/relationships/slideLayout" Target="../slideLayouts/slideLayout157.xml"/><Relationship Id="rId60" Type="http://schemas.openxmlformats.org/officeDocument/2006/relationships/slideLayout" Target="../slideLayouts/slideLayout165.xml"/><Relationship Id="rId65" Type="http://schemas.openxmlformats.org/officeDocument/2006/relationships/slideLayout" Target="../slideLayouts/slideLayout170.xml"/><Relationship Id="rId73" Type="http://schemas.openxmlformats.org/officeDocument/2006/relationships/slideLayout" Target="../slideLayouts/slideLayout178.xml"/><Relationship Id="rId78" Type="http://schemas.openxmlformats.org/officeDocument/2006/relationships/slideLayout" Target="../slideLayouts/slideLayout183.xml"/><Relationship Id="rId81" Type="http://schemas.openxmlformats.org/officeDocument/2006/relationships/slideLayout" Target="../slideLayouts/slideLayout186.xml"/><Relationship Id="rId86" Type="http://schemas.openxmlformats.org/officeDocument/2006/relationships/slideLayout" Target="../slideLayouts/slideLayout191.xml"/><Relationship Id="rId94" Type="http://schemas.openxmlformats.org/officeDocument/2006/relationships/theme" Target="../theme/theme3.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26" Type="http://schemas.openxmlformats.org/officeDocument/2006/relationships/slideLayout" Target="../slideLayouts/slideLayout224.xml"/><Relationship Id="rId39" Type="http://schemas.openxmlformats.org/officeDocument/2006/relationships/slideLayout" Target="../slideLayouts/slideLayout237.xml"/><Relationship Id="rId21" Type="http://schemas.openxmlformats.org/officeDocument/2006/relationships/slideLayout" Target="../slideLayouts/slideLayout219.xml"/><Relationship Id="rId34" Type="http://schemas.openxmlformats.org/officeDocument/2006/relationships/slideLayout" Target="../slideLayouts/slideLayout232.xml"/><Relationship Id="rId42" Type="http://schemas.openxmlformats.org/officeDocument/2006/relationships/slideLayout" Target="../slideLayouts/slideLayout240.xml"/><Relationship Id="rId47" Type="http://schemas.openxmlformats.org/officeDocument/2006/relationships/slideLayout" Target="../slideLayouts/slideLayout245.xml"/><Relationship Id="rId50" Type="http://schemas.openxmlformats.org/officeDocument/2006/relationships/slideLayout" Target="../slideLayouts/slideLayout248.xml"/><Relationship Id="rId55" Type="http://schemas.openxmlformats.org/officeDocument/2006/relationships/slideLayout" Target="../slideLayouts/slideLayout253.xml"/><Relationship Id="rId63" Type="http://schemas.openxmlformats.org/officeDocument/2006/relationships/slideLayout" Target="../slideLayouts/slideLayout261.xml"/><Relationship Id="rId68" Type="http://schemas.openxmlformats.org/officeDocument/2006/relationships/slideLayout" Target="../slideLayouts/slideLayout266.xml"/><Relationship Id="rId76" Type="http://schemas.openxmlformats.org/officeDocument/2006/relationships/slideLayout" Target="../slideLayouts/slideLayout274.xml"/><Relationship Id="rId84" Type="http://schemas.openxmlformats.org/officeDocument/2006/relationships/slideLayout" Target="../slideLayouts/slideLayout282.xml"/><Relationship Id="rId89" Type="http://schemas.openxmlformats.org/officeDocument/2006/relationships/slideLayout" Target="../slideLayouts/slideLayout287.xml"/><Relationship Id="rId7" Type="http://schemas.openxmlformats.org/officeDocument/2006/relationships/slideLayout" Target="../slideLayouts/slideLayout205.xml"/><Relationship Id="rId71" Type="http://schemas.openxmlformats.org/officeDocument/2006/relationships/slideLayout" Target="../slideLayouts/slideLayout269.xml"/><Relationship Id="rId92" Type="http://schemas.openxmlformats.org/officeDocument/2006/relationships/slideLayout" Target="../slideLayouts/slideLayout290.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9" Type="http://schemas.openxmlformats.org/officeDocument/2006/relationships/slideLayout" Target="../slideLayouts/slideLayout227.xml"/><Relationship Id="rId11" Type="http://schemas.openxmlformats.org/officeDocument/2006/relationships/slideLayout" Target="../slideLayouts/slideLayout209.xml"/><Relationship Id="rId24" Type="http://schemas.openxmlformats.org/officeDocument/2006/relationships/slideLayout" Target="../slideLayouts/slideLayout222.xml"/><Relationship Id="rId32" Type="http://schemas.openxmlformats.org/officeDocument/2006/relationships/slideLayout" Target="../slideLayouts/slideLayout230.xml"/><Relationship Id="rId37" Type="http://schemas.openxmlformats.org/officeDocument/2006/relationships/slideLayout" Target="../slideLayouts/slideLayout235.xml"/><Relationship Id="rId40" Type="http://schemas.openxmlformats.org/officeDocument/2006/relationships/slideLayout" Target="../slideLayouts/slideLayout238.xml"/><Relationship Id="rId45" Type="http://schemas.openxmlformats.org/officeDocument/2006/relationships/slideLayout" Target="../slideLayouts/slideLayout243.xml"/><Relationship Id="rId53" Type="http://schemas.openxmlformats.org/officeDocument/2006/relationships/slideLayout" Target="../slideLayouts/slideLayout251.xml"/><Relationship Id="rId58" Type="http://schemas.openxmlformats.org/officeDocument/2006/relationships/slideLayout" Target="../slideLayouts/slideLayout256.xml"/><Relationship Id="rId66" Type="http://schemas.openxmlformats.org/officeDocument/2006/relationships/slideLayout" Target="../slideLayouts/slideLayout264.xml"/><Relationship Id="rId74" Type="http://schemas.openxmlformats.org/officeDocument/2006/relationships/slideLayout" Target="../slideLayouts/slideLayout272.xml"/><Relationship Id="rId79" Type="http://schemas.openxmlformats.org/officeDocument/2006/relationships/slideLayout" Target="../slideLayouts/slideLayout277.xml"/><Relationship Id="rId87" Type="http://schemas.openxmlformats.org/officeDocument/2006/relationships/slideLayout" Target="../slideLayouts/slideLayout285.xml"/><Relationship Id="rId5" Type="http://schemas.openxmlformats.org/officeDocument/2006/relationships/slideLayout" Target="../slideLayouts/slideLayout203.xml"/><Relationship Id="rId61" Type="http://schemas.openxmlformats.org/officeDocument/2006/relationships/slideLayout" Target="../slideLayouts/slideLayout259.xml"/><Relationship Id="rId82" Type="http://schemas.openxmlformats.org/officeDocument/2006/relationships/slideLayout" Target="../slideLayouts/slideLayout280.xml"/><Relationship Id="rId90" Type="http://schemas.openxmlformats.org/officeDocument/2006/relationships/slideLayout" Target="../slideLayouts/slideLayout288.xml"/><Relationship Id="rId95" Type="http://schemas.openxmlformats.org/officeDocument/2006/relationships/image" Target="../media/image10.png"/><Relationship Id="rId19" Type="http://schemas.openxmlformats.org/officeDocument/2006/relationships/slideLayout" Target="../slideLayouts/slideLayout21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slideLayout" Target="../slideLayouts/slideLayout225.xml"/><Relationship Id="rId30" Type="http://schemas.openxmlformats.org/officeDocument/2006/relationships/slideLayout" Target="../slideLayouts/slideLayout228.xml"/><Relationship Id="rId35" Type="http://schemas.openxmlformats.org/officeDocument/2006/relationships/slideLayout" Target="../slideLayouts/slideLayout233.xml"/><Relationship Id="rId43" Type="http://schemas.openxmlformats.org/officeDocument/2006/relationships/slideLayout" Target="../slideLayouts/slideLayout241.xml"/><Relationship Id="rId48" Type="http://schemas.openxmlformats.org/officeDocument/2006/relationships/slideLayout" Target="../slideLayouts/slideLayout246.xml"/><Relationship Id="rId56" Type="http://schemas.openxmlformats.org/officeDocument/2006/relationships/slideLayout" Target="../slideLayouts/slideLayout254.xml"/><Relationship Id="rId64" Type="http://schemas.openxmlformats.org/officeDocument/2006/relationships/slideLayout" Target="../slideLayouts/slideLayout262.xml"/><Relationship Id="rId69" Type="http://schemas.openxmlformats.org/officeDocument/2006/relationships/slideLayout" Target="../slideLayouts/slideLayout267.xml"/><Relationship Id="rId77" Type="http://schemas.openxmlformats.org/officeDocument/2006/relationships/slideLayout" Target="../slideLayouts/slideLayout275.xml"/><Relationship Id="rId8" Type="http://schemas.openxmlformats.org/officeDocument/2006/relationships/slideLayout" Target="../slideLayouts/slideLayout206.xml"/><Relationship Id="rId51" Type="http://schemas.openxmlformats.org/officeDocument/2006/relationships/slideLayout" Target="../slideLayouts/slideLayout249.xml"/><Relationship Id="rId72" Type="http://schemas.openxmlformats.org/officeDocument/2006/relationships/slideLayout" Target="../slideLayouts/slideLayout270.xml"/><Relationship Id="rId80" Type="http://schemas.openxmlformats.org/officeDocument/2006/relationships/slideLayout" Target="../slideLayouts/slideLayout278.xml"/><Relationship Id="rId85" Type="http://schemas.openxmlformats.org/officeDocument/2006/relationships/slideLayout" Target="../slideLayouts/slideLayout283.xml"/><Relationship Id="rId93" Type="http://schemas.openxmlformats.org/officeDocument/2006/relationships/slideLayout" Target="../slideLayouts/slideLayout291.xml"/><Relationship Id="rId3" Type="http://schemas.openxmlformats.org/officeDocument/2006/relationships/slideLayout" Target="../slideLayouts/slideLayout201.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slideLayout" Target="../slideLayouts/slideLayout223.xml"/><Relationship Id="rId33" Type="http://schemas.openxmlformats.org/officeDocument/2006/relationships/slideLayout" Target="../slideLayouts/slideLayout231.xml"/><Relationship Id="rId38" Type="http://schemas.openxmlformats.org/officeDocument/2006/relationships/slideLayout" Target="../slideLayouts/slideLayout236.xml"/><Relationship Id="rId46" Type="http://schemas.openxmlformats.org/officeDocument/2006/relationships/slideLayout" Target="../slideLayouts/slideLayout244.xml"/><Relationship Id="rId59" Type="http://schemas.openxmlformats.org/officeDocument/2006/relationships/slideLayout" Target="../slideLayouts/slideLayout257.xml"/><Relationship Id="rId67" Type="http://schemas.openxmlformats.org/officeDocument/2006/relationships/slideLayout" Target="../slideLayouts/slideLayout265.xml"/><Relationship Id="rId20" Type="http://schemas.openxmlformats.org/officeDocument/2006/relationships/slideLayout" Target="../slideLayouts/slideLayout218.xml"/><Relationship Id="rId41" Type="http://schemas.openxmlformats.org/officeDocument/2006/relationships/slideLayout" Target="../slideLayouts/slideLayout239.xml"/><Relationship Id="rId54" Type="http://schemas.openxmlformats.org/officeDocument/2006/relationships/slideLayout" Target="../slideLayouts/slideLayout252.xml"/><Relationship Id="rId62" Type="http://schemas.openxmlformats.org/officeDocument/2006/relationships/slideLayout" Target="../slideLayouts/slideLayout260.xml"/><Relationship Id="rId70" Type="http://schemas.openxmlformats.org/officeDocument/2006/relationships/slideLayout" Target="../slideLayouts/slideLayout268.xml"/><Relationship Id="rId75" Type="http://schemas.openxmlformats.org/officeDocument/2006/relationships/slideLayout" Target="../slideLayouts/slideLayout273.xml"/><Relationship Id="rId83" Type="http://schemas.openxmlformats.org/officeDocument/2006/relationships/slideLayout" Target="../slideLayouts/slideLayout281.xml"/><Relationship Id="rId88" Type="http://schemas.openxmlformats.org/officeDocument/2006/relationships/slideLayout" Target="../slideLayouts/slideLayout286.xml"/><Relationship Id="rId91" Type="http://schemas.openxmlformats.org/officeDocument/2006/relationships/slideLayout" Target="../slideLayouts/slideLayout289.xml"/><Relationship Id="rId96" Type="http://schemas.openxmlformats.org/officeDocument/2006/relationships/image" Target="../media/image1.pn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slideLayout" Target="../slideLayouts/slideLayout226.xml"/><Relationship Id="rId36" Type="http://schemas.openxmlformats.org/officeDocument/2006/relationships/slideLayout" Target="../slideLayouts/slideLayout234.xml"/><Relationship Id="rId49" Type="http://schemas.openxmlformats.org/officeDocument/2006/relationships/slideLayout" Target="../slideLayouts/slideLayout247.xml"/><Relationship Id="rId57" Type="http://schemas.openxmlformats.org/officeDocument/2006/relationships/slideLayout" Target="../slideLayouts/slideLayout255.xml"/><Relationship Id="rId10" Type="http://schemas.openxmlformats.org/officeDocument/2006/relationships/slideLayout" Target="../slideLayouts/slideLayout208.xml"/><Relationship Id="rId31" Type="http://schemas.openxmlformats.org/officeDocument/2006/relationships/slideLayout" Target="../slideLayouts/slideLayout229.xml"/><Relationship Id="rId44" Type="http://schemas.openxmlformats.org/officeDocument/2006/relationships/slideLayout" Target="../slideLayouts/slideLayout242.xml"/><Relationship Id="rId52" Type="http://schemas.openxmlformats.org/officeDocument/2006/relationships/slideLayout" Target="../slideLayouts/slideLayout250.xml"/><Relationship Id="rId60" Type="http://schemas.openxmlformats.org/officeDocument/2006/relationships/slideLayout" Target="../slideLayouts/slideLayout258.xml"/><Relationship Id="rId65" Type="http://schemas.openxmlformats.org/officeDocument/2006/relationships/slideLayout" Target="../slideLayouts/slideLayout263.xml"/><Relationship Id="rId73" Type="http://schemas.openxmlformats.org/officeDocument/2006/relationships/slideLayout" Target="../slideLayouts/slideLayout271.xml"/><Relationship Id="rId78" Type="http://schemas.openxmlformats.org/officeDocument/2006/relationships/slideLayout" Target="../slideLayouts/slideLayout276.xml"/><Relationship Id="rId81" Type="http://schemas.openxmlformats.org/officeDocument/2006/relationships/slideLayout" Target="../slideLayouts/slideLayout279.xml"/><Relationship Id="rId86" Type="http://schemas.openxmlformats.org/officeDocument/2006/relationships/slideLayout" Target="../slideLayouts/slideLayout284.xml"/><Relationship Id="rId94" Type="http://schemas.openxmlformats.org/officeDocument/2006/relationships/theme" Target="../theme/theme4.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04.xml"/><Relationship Id="rId18" Type="http://schemas.openxmlformats.org/officeDocument/2006/relationships/slideLayout" Target="../slideLayouts/slideLayout309.xml"/><Relationship Id="rId26" Type="http://schemas.openxmlformats.org/officeDocument/2006/relationships/slideLayout" Target="../slideLayouts/slideLayout317.xml"/><Relationship Id="rId39" Type="http://schemas.openxmlformats.org/officeDocument/2006/relationships/slideLayout" Target="../slideLayouts/slideLayout330.xml"/><Relationship Id="rId21" Type="http://schemas.openxmlformats.org/officeDocument/2006/relationships/slideLayout" Target="../slideLayouts/slideLayout312.xml"/><Relationship Id="rId34" Type="http://schemas.openxmlformats.org/officeDocument/2006/relationships/slideLayout" Target="../slideLayouts/slideLayout325.xml"/><Relationship Id="rId42" Type="http://schemas.openxmlformats.org/officeDocument/2006/relationships/slideLayout" Target="../slideLayouts/slideLayout333.xml"/><Relationship Id="rId47" Type="http://schemas.openxmlformats.org/officeDocument/2006/relationships/slideLayout" Target="../slideLayouts/slideLayout338.xml"/><Relationship Id="rId50" Type="http://schemas.openxmlformats.org/officeDocument/2006/relationships/slideLayout" Target="../slideLayouts/slideLayout341.xml"/><Relationship Id="rId55" Type="http://schemas.openxmlformats.org/officeDocument/2006/relationships/slideLayout" Target="../slideLayouts/slideLayout346.xml"/><Relationship Id="rId63" Type="http://schemas.openxmlformats.org/officeDocument/2006/relationships/slideLayout" Target="../slideLayouts/slideLayout354.xml"/><Relationship Id="rId68" Type="http://schemas.openxmlformats.org/officeDocument/2006/relationships/slideLayout" Target="../slideLayouts/slideLayout359.xml"/><Relationship Id="rId76" Type="http://schemas.openxmlformats.org/officeDocument/2006/relationships/slideLayout" Target="../slideLayouts/slideLayout367.xml"/><Relationship Id="rId84" Type="http://schemas.openxmlformats.org/officeDocument/2006/relationships/slideLayout" Target="../slideLayouts/slideLayout375.xml"/><Relationship Id="rId89" Type="http://schemas.openxmlformats.org/officeDocument/2006/relationships/slideLayout" Target="../slideLayouts/slideLayout380.xml"/><Relationship Id="rId7" Type="http://schemas.openxmlformats.org/officeDocument/2006/relationships/slideLayout" Target="../slideLayouts/slideLayout298.xml"/><Relationship Id="rId71" Type="http://schemas.openxmlformats.org/officeDocument/2006/relationships/slideLayout" Target="../slideLayouts/slideLayout362.xml"/><Relationship Id="rId92" Type="http://schemas.openxmlformats.org/officeDocument/2006/relationships/slideLayout" Target="../slideLayouts/slideLayout383.xml"/><Relationship Id="rId2" Type="http://schemas.openxmlformats.org/officeDocument/2006/relationships/slideLayout" Target="../slideLayouts/slideLayout293.xml"/><Relationship Id="rId16" Type="http://schemas.openxmlformats.org/officeDocument/2006/relationships/slideLayout" Target="../slideLayouts/slideLayout307.xml"/><Relationship Id="rId29" Type="http://schemas.openxmlformats.org/officeDocument/2006/relationships/slideLayout" Target="../slideLayouts/slideLayout320.xml"/><Relationship Id="rId11" Type="http://schemas.openxmlformats.org/officeDocument/2006/relationships/slideLayout" Target="../slideLayouts/slideLayout302.xml"/><Relationship Id="rId24" Type="http://schemas.openxmlformats.org/officeDocument/2006/relationships/slideLayout" Target="../slideLayouts/slideLayout315.xml"/><Relationship Id="rId32" Type="http://schemas.openxmlformats.org/officeDocument/2006/relationships/slideLayout" Target="../slideLayouts/slideLayout323.xml"/><Relationship Id="rId37" Type="http://schemas.openxmlformats.org/officeDocument/2006/relationships/slideLayout" Target="../slideLayouts/slideLayout328.xml"/><Relationship Id="rId40" Type="http://schemas.openxmlformats.org/officeDocument/2006/relationships/slideLayout" Target="../slideLayouts/slideLayout331.xml"/><Relationship Id="rId45" Type="http://schemas.openxmlformats.org/officeDocument/2006/relationships/slideLayout" Target="../slideLayouts/slideLayout336.xml"/><Relationship Id="rId53" Type="http://schemas.openxmlformats.org/officeDocument/2006/relationships/slideLayout" Target="../slideLayouts/slideLayout344.xml"/><Relationship Id="rId58" Type="http://schemas.openxmlformats.org/officeDocument/2006/relationships/slideLayout" Target="../slideLayouts/slideLayout349.xml"/><Relationship Id="rId66" Type="http://schemas.openxmlformats.org/officeDocument/2006/relationships/slideLayout" Target="../slideLayouts/slideLayout357.xml"/><Relationship Id="rId74" Type="http://schemas.openxmlformats.org/officeDocument/2006/relationships/slideLayout" Target="../slideLayouts/slideLayout365.xml"/><Relationship Id="rId79" Type="http://schemas.openxmlformats.org/officeDocument/2006/relationships/slideLayout" Target="../slideLayouts/slideLayout370.xml"/><Relationship Id="rId87" Type="http://schemas.openxmlformats.org/officeDocument/2006/relationships/slideLayout" Target="../slideLayouts/slideLayout378.xml"/><Relationship Id="rId5" Type="http://schemas.openxmlformats.org/officeDocument/2006/relationships/slideLayout" Target="../slideLayouts/slideLayout296.xml"/><Relationship Id="rId61" Type="http://schemas.openxmlformats.org/officeDocument/2006/relationships/slideLayout" Target="../slideLayouts/slideLayout352.xml"/><Relationship Id="rId82" Type="http://schemas.openxmlformats.org/officeDocument/2006/relationships/slideLayout" Target="../slideLayouts/slideLayout373.xml"/><Relationship Id="rId90" Type="http://schemas.openxmlformats.org/officeDocument/2006/relationships/slideLayout" Target="../slideLayouts/slideLayout381.xml"/><Relationship Id="rId95" Type="http://schemas.openxmlformats.org/officeDocument/2006/relationships/image" Target="../media/image10.png"/><Relationship Id="rId19" Type="http://schemas.openxmlformats.org/officeDocument/2006/relationships/slideLayout" Target="../slideLayouts/slideLayout310.xml"/><Relationship Id="rId14" Type="http://schemas.openxmlformats.org/officeDocument/2006/relationships/slideLayout" Target="../slideLayouts/slideLayout305.xml"/><Relationship Id="rId22" Type="http://schemas.openxmlformats.org/officeDocument/2006/relationships/slideLayout" Target="../slideLayouts/slideLayout313.xml"/><Relationship Id="rId27" Type="http://schemas.openxmlformats.org/officeDocument/2006/relationships/slideLayout" Target="../slideLayouts/slideLayout318.xml"/><Relationship Id="rId30" Type="http://schemas.openxmlformats.org/officeDocument/2006/relationships/slideLayout" Target="../slideLayouts/slideLayout321.xml"/><Relationship Id="rId35" Type="http://schemas.openxmlformats.org/officeDocument/2006/relationships/slideLayout" Target="../slideLayouts/slideLayout326.xml"/><Relationship Id="rId43" Type="http://schemas.openxmlformats.org/officeDocument/2006/relationships/slideLayout" Target="../slideLayouts/slideLayout334.xml"/><Relationship Id="rId48" Type="http://schemas.openxmlformats.org/officeDocument/2006/relationships/slideLayout" Target="../slideLayouts/slideLayout339.xml"/><Relationship Id="rId56" Type="http://schemas.openxmlformats.org/officeDocument/2006/relationships/slideLayout" Target="../slideLayouts/slideLayout347.xml"/><Relationship Id="rId64" Type="http://schemas.openxmlformats.org/officeDocument/2006/relationships/slideLayout" Target="../slideLayouts/slideLayout355.xml"/><Relationship Id="rId69" Type="http://schemas.openxmlformats.org/officeDocument/2006/relationships/slideLayout" Target="../slideLayouts/slideLayout360.xml"/><Relationship Id="rId77" Type="http://schemas.openxmlformats.org/officeDocument/2006/relationships/slideLayout" Target="../slideLayouts/slideLayout368.xml"/><Relationship Id="rId8" Type="http://schemas.openxmlformats.org/officeDocument/2006/relationships/slideLayout" Target="../slideLayouts/slideLayout299.xml"/><Relationship Id="rId51" Type="http://schemas.openxmlformats.org/officeDocument/2006/relationships/slideLayout" Target="../slideLayouts/slideLayout342.xml"/><Relationship Id="rId72" Type="http://schemas.openxmlformats.org/officeDocument/2006/relationships/slideLayout" Target="../slideLayouts/slideLayout363.xml"/><Relationship Id="rId80" Type="http://schemas.openxmlformats.org/officeDocument/2006/relationships/slideLayout" Target="../slideLayouts/slideLayout371.xml"/><Relationship Id="rId85" Type="http://schemas.openxmlformats.org/officeDocument/2006/relationships/slideLayout" Target="../slideLayouts/slideLayout376.xml"/><Relationship Id="rId93" Type="http://schemas.openxmlformats.org/officeDocument/2006/relationships/slideLayout" Target="../slideLayouts/slideLayout384.xml"/><Relationship Id="rId3" Type="http://schemas.openxmlformats.org/officeDocument/2006/relationships/slideLayout" Target="../slideLayouts/slideLayout294.xml"/><Relationship Id="rId12" Type="http://schemas.openxmlformats.org/officeDocument/2006/relationships/slideLayout" Target="../slideLayouts/slideLayout303.xml"/><Relationship Id="rId17" Type="http://schemas.openxmlformats.org/officeDocument/2006/relationships/slideLayout" Target="../slideLayouts/slideLayout308.xml"/><Relationship Id="rId25" Type="http://schemas.openxmlformats.org/officeDocument/2006/relationships/slideLayout" Target="../slideLayouts/slideLayout316.xml"/><Relationship Id="rId33" Type="http://schemas.openxmlformats.org/officeDocument/2006/relationships/slideLayout" Target="../slideLayouts/slideLayout324.xml"/><Relationship Id="rId38" Type="http://schemas.openxmlformats.org/officeDocument/2006/relationships/slideLayout" Target="../slideLayouts/slideLayout329.xml"/><Relationship Id="rId46" Type="http://schemas.openxmlformats.org/officeDocument/2006/relationships/slideLayout" Target="../slideLayouts/slideLayout337.xml"/><Relationship Id="rId59" Type="http://schemas.openxmlformats.org/officeDocument/2006/relationships/slideLayout" Target="../slideLayouts/slideLayout350.xml"/><Relationship Id="rId67" Type="http://schemas.openxmlformats.org/officeDocument/2006/relationships/slideLayout" Target="../slideLayouts/slideLayout358.xml"/><Relationship Id="rId20" Type="http://schemas.openxmlformats.org/officeDocument/2006/relationships/slideLayout" Target="../slideLayouts/slideLayout311.xml"/><Relationship Id="rId41" Type="http://schemas.openxmlformats.org/officeDocument/2006/relationships/slideLayout" Target="../slideLayouts/slideLayout332.xml"/><Relationship Id="rId54" Type="http://schemas.openxmlformats.org/officeDocument/2006/relationships/slideLayout" Target="../slideLayouts/slideLayout345.xml"/><Relationship Id="rId62" Type="http://schemas.openxmlformats.org/officeDocument/2006/relationships/slideLayout" Target="../slideLayouts/slideLayout353.xml"/><Relationship Id="rId70" Type="http://schemas.openxmlformats.org/officeDocument/2006/relationships/slideLayout" Target="../slideLayouts/slideLayout361.xml"/><Relationship Id="rId75" Type="http://schemas.openxmlformats.org/officeDocument/2006/relationships/slideLayout" Target="../slideLayouts/slideLayout366.xml"/><Relationship Id="rId83" Type="http://schemas.openxmlformats.org/officeDocument/2006/relationships/slideLayout" Target="../slideLayouts/slideLayout374.xml"/><Relationship Id="rId88" Type="http://schemas.openxmlformats.org/officeDocument/2006/relationships/slideLayout" Target="../slideLayouts/slideLayout379.xml"/><Relationship Id="rId91" Type="http://schemas.openxmlformats.org/officeDocument/2006/relationships/slideLayout" Target="../slideLayouts/slideLayout382.xml"/><Relationship Id="rId96" Type="http://schemas.openxmlformats.org/officeDocument/2006/relationships/image" Target="../media/image1.png"/><Relationship Id="rId1" Type="http://schemas.openxmlformats.org/officeDocument/2006/relationships/slideLayout" Target="../slideLayouts/slideLayout292.xml"/><Relationship Id="rId6" Type="http://schemas.openxmlformats.org/officeDocument/2006/relationships/slideLayout" Target="../slideLayouts/slideLayout297.xml"/><Relationship Id="rId15" Type="http://schemas.openxmlformats.org/officeDocument/2006/relationships/slideLayout" Target="../slideLayouts/slideLayout306.xml"/><Relationship Id="rId23" Type="http://schemas.openxmlformats.org/officeDocument/2006/relationships/slideLayout" Target="../slideLayouts/slideLayout314.xml"/><Relationship Id="rId28" Type="http://schemas.openxmlformats.org/officeDocument/2006/relationships/slideLayout" Target="../slideLayouts/slideLayout319.xml"/><Relationship Id="rId36" Type="http://schemas.openxmlformats.org/officeDocument/2006/relationships/slideLayout" Target="../slideLayouts/slideLayout327.xml"/><Relationship Id="rId49" Type="http://schemas.openxmlformats.org/officeDocument/2006/relationships/slideLayout" Target="../slideLayouts/slideLayout340.xml"/><Relationship Id="rId57" Type="http://schemas.openxmlformats.org/officeDocument/2006/relationships/slideLayout" Target="../slideLayouts/slideLayout348.xml"/><Relationship Id="rId10" Type="http://schemas.openxmlformats.org/officeDocument/2006/relationships/slideLayout" Target="../slideLayouts/slideLayout301.xml"/><Relationship Id="rId31" Type="http://schemas.openxmlformats.org/officeDocument/2006/relationships/slideLayout" Target="../slideLayouts/slideLayout322.xml"/><Relationship Id="rId44" Type="http://schemas.openxmlformats.org/officeDocument/2006/relationships/slideLayout" Target="../slideLayouts/slideLayout335.xml"/><Relationship Id="rId52" Type="http://schemas.openxmlformats.org/officeDocument/2006/relationships/slideLayout" Target="../slideLayouts/slideLayout343.xml"/><Relationship Id="rId60" Type="http://schemas.openxmlformats.org/officeDocument/2006/relationships/slideLayout" Target="../slideLayouts/slideLayout351.xml"/><Relationship Id="rId65" Type="http://schemas.openxmlformats.org/officeDocument/2006/relationships/slideLayout" Target="../slideLayouts/slideLayout356.xml"/><Relationship Id="rId73" Type="http://schemas.openxmlformats.org/officeDocument/2006/relationships/slideLayout" Target="../slideLayouts/slideLayout364.xml"/><Relationship Id="rId78" Type="http://schemas.openxmlformats.org/officeDocument/2006/relationships/slideLayout" Target="../slideLayouts/slideLayout369.xml"/><Relationship Id="rId81" Type="http://schemas.openxmlformats.org/officeDocument/2006/relationships/slideLayout" Target="../slideLayouts/slideLayout372.xml"/><Relationship Id="rId86" Type="http://schemas.openxmlformats.org/officeDocument/2006/relationships/slideLayout" Target="../slideLayouts/slideLayout377.xml"/><Relationship Id="rId94" Type="http://schemas.openxmlformats.org/officeDocument/2006/relationships/theme" Target="../theme/theme5.xml"/><Relationship Id="rId4" Type="http://schemas.openxmlformats.org/officeDocument/2006/relationships/slideLayout" Target="../slideLayouts/slideLayout295.xml"/><Relationship Id="rId9" Type="http://schemas.openxmlformats.org/officeDocument/2006/relationships/slideLayout" Target="../slideLayouts/slideLayout300.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410.xml"/><Relationship Id="rId21" Type="http://schemas.openxmlformats.org/officeDocument/2006/relationships/slideLayout" Target="../slideLayouts/slideLayout405.xml"/><Relationship Id="rId42" Type="http://schemas.openxmlformats.org/officeDocument/2006/relationships/slideLayout" Target="../slideLayouts/slideLayout426.xml"/><Relationship Id="rId47" Type="http://schemas.openxmlformats.org/officeDocument/2006/relationships/slideLayout" Target="../slideLayouts/slideLayout431.xml"/><Relationship Id="rId63" Type="http://schemas.openxmlformats.org/officeDocument/2006/relationships/slideLayout" Target="../slideLayouts/slideLayout447.xml"/><Relationship Id="rId68" Type="http://schemas.openxmlformats.org/officeDocument/2006/relationships/slideLayout" Target="../slideLayouts/slideLayout452.xml"/><Relationship Id="rId84" Type="http://schemas.openxmlformats.org/officeDocument/2006/relationships/slideLayout" Target="../slideLayouts/slideLayout468.xml"/><Relationship Id="rId89" Type="http://schemas.openxmlformats.org/officeDocument/2006/relationships/slideLayout" Target="../slideLayouts/slideLayout473.xml"/><Relationship Id="rId7" Type="http://schemas.openxmlformats.org/officeDocument/2006/relationships/slideLayout" Target="../slideLayouts/slideLayout391.xml"/><Relationship Id="rId71" Type="http://schemas.openxmlformats.org/officeDocument/2006/relationships/slideLayout" Target="../slideLayouts/slideLayout455.xml"/><Relationship Id="rId92" Type="http://schemas.openxmlformats.org/officeDocument/2006/relationships/slideLayout" Target="../slideLayouts/slideLayout476.xml"/><Relationship Id="rId2" Type="http://schemas.openxmlformats.org/officeDocument/2006/relationships/slideLayout" Target="../slideLayouts/slideLayout386.xml"/><Relationship Id="rId16" Type="http://schemas.openxmlformats.org/officeDocument/2006/relationships/slideLayout" Target="../slideLayouts/slideLayout400.xml"/><Relationship Id="rId29" Type="http://schemas.openxmlformats.org/officeDocument/2006/relationships/slideLayout" Target="../slideLayouts/slideLayout413.xml"/><Relationship Id="rId11" Type="http://schemas.openxmlformats.org/officeDocument/2006/relationships/slideLayout" Target="../slideLayouts/slideLayout395.xml"/><Relationship Id="rId24" Type="http://schemas.openxmlformats.org/officeDocument/2006/relationships/slideLayout" Target="../slideLayouts/slideLayout408.xml"/><Relationship Id="rId32" Type="http://schemas.openxmlformats.org/officeDocument/2006/relationships/slideLayout" Target="../slideLayouts/slideLayout416.xml"/><Relationship Id="rId37" Type="http://schemas.openxmlformats.org/officeDocument/2006/relationships/slideLayout" Target="../slideLayouts/slideLayout421.xml"/><Relationship Id="rId40" Type="http://schemas.openxmlformats.org/officeDocument/2006/relationships/slideLayout" Target="../slideLayouts/slideLayout424.xml"/><Relationship Id="rId45" Type="http://schemas.openxmlformats.org/officeDocument/2006/relationships/slideLayout" Target="../slideLayouts/slideLayout429.xml"/><Relationship Id="rId53" Type="http://schemas.openxmlformats.org/officeDocument/2006/relationships/slideLayout" Target="../slideLayouts/slideLayout437.xml"/><Relationship Id="rId58" Type="http://schemas.openxmlformats.org/officeDocument/2006/relationships/slideLayout" Target="../slideLayouts/slideLayout442.xml"/><Relationship Id="rId66" Type="http://schemas.openxmlformats.org/officeDocument/2006/relationships/slideLayout" Target="../slideLayouts/slideLayout450.xml"/><Relationship Id="rId74" Type="http://schemas.openxmlformats.org/officeDocument/2006/relationships/slideLayout" Target="../slideLayouts/slideLayout458.xml"/><Relationship Id="rId79" Type="http://schemas.openxmlformats.org/officeDocument/2006/relationships/slideLayout" Target="../slideLayouts/slideLayout463.xml"/><Relationship Id="rId87" Type="http://schemas.openxmlformats.org/officeDocument/2006/relationships/slideLayout" Target="../slideLayouts/slideLayout471.xml"/><Relationship Id="rId102" Type="http://schemas.openxmlformats.org/officeDocument/2006/relationships/slideLayout" Target="../slideLayouts/slideLayout486.xml"/><Relationship Id="rId5" Type="http://schemas.openxmlformats.org/officeDocument/2006/relationships/slideLayout" Target="../slideLayouts/slideLayout389.xml"/><Relationship Id="rId61" Type="http://schemas.openxmlformats.org/officeDocument/2006/relationships/slideLayout" Target="../slideLayouts/slideLayout445.xml"/><Relationship Id="rId82" Type="http://schemas.openxmlformats.org/officeDocument/2006/relationships/slideLayout" Target="../slideLayouts/slideLayout466.xml"/><Relationship Id="rId90" Type="http://schemas.openxmlformats.org/officeDocument/2006/relationships/slideLayout" Target="../slideLayouts/slideLayout474.xml"/><Relationship Id="rId95" Type="http://schemas.openxmlformats.org/officeDocument/2006/relationships/slideLayout" Target="../slideLayouts/slideLayout479.xml"/><Relationship Id="rId19" Type="http://schemas.openxmlformats.org/officeDocument/2006/relationships/slideLayout" Target="../slideLayouts/slideLayout403.xml"/><Relationship Id="rId14" Type="http://schemas.openxmlformats.org/officeDocument/2006/relationships/slideLayout" Target="../slideLayouts/slideLayout398.xml"/><Relationship Id="rId22" Type="http://schemas.openxmlformats.org/officeDocument/2006/relationships/slideLayout" Target="../slideLayouts/slideLayout406.xml"/><Relationship Id="rId27" Type="http://schemas.openxmlformats.org/officeDocument/2006/relationships/slideLayout" Target="../slideLayouts/slideLayout411.xml"/><Relationship Id="rId30" Type="http://schemas.openxmlformats.org/officeDocument/2006/relationships/slideLayout" Target="../slideLayouts/slideLayout414.xml"/><Relationship Id="rId35" Type="http://schemas.openxmlformats.org/officeDocument/2006/relationships/slideLayout" Target="../slideLayouts/slideLayout419.xml"/><Relationship Id="rId43" Type="http://schemas.openxmlformats.org/officeDocument/2006/relationships/slideLayout" Target="../slideLayouts/slideLayout427.xml"/><Relationship Id="rId48" Type="http://schemas.openxmlformats.org/officeDocument/2006/relationships/slideLayout" Target="../slideLayouts/slideLayout432.xml"/><Relationship Id="rId56" Type="http://schemas.openxmlformats.org/officeDocument/2006/relationships/slideLayout" Target="../slideLayouts/slideLayout440.xml"/><Relationship Id="rId64" Type="http://schemas.openxmlformats.org/officeDocument/2006/relationships/slideLayout" Target="../slideLayouts/slideLayout448.xml"/><Relationship Id="rId69" Type="http://schemas.openxmlformats.org/officeDocument/2006/relationships/slideLayout" Target="../slideLayouts/slideLayout453.xml"/><Relationship Id="rId77" Type="http://schemas.openxmlformats.org/officeDocument/2006/relationships/slideLayout" Target="../slideLayouts/slideLayout461.xml"/><Relationship Id="rId100" Type="http://schemas.openxmlformats.org/officeDocument/2006/relationships/slideLayout" Target="../slideLayouts/slideLayout484.xml"/><Relationship Id="rId105" Type="http://schemas.openxmlformats.org/officeDocument/2006/relationships/image" Target="../media/image2.png"/><Relationship Id="rId8" Type="http://schemas.openxmlformats.org/officeDocument/2006/relationships/slideLayout" Target="../slideLayouts/slideLayout392.xml"/><Relationship Id="rId51" Type="http://schemas.openxmlformats.org/officeDocument/2006/relationships/slideLayout" Target="../slideLayouts/slideLayout435.xml"/><Relationship Id="rId72" Type="http://schemas.openxmlformats.org/officeDocument/2006/relationships/slideLayout" Target="../slideLayouts/slideLayout456.xml"/><Relationship Id="rId80" Type="http://schemas.openxmlformats.org/officeDocument/2006/relationships/slideLayout" Target="../slideLayouts/slideLayout464.xml"/><Relationship Id="rId85" Type="http://schemas.openxmlformats.org/officeDocument/2006/relationships/slideLayout" Target="../slideLayouts/slideLayout469.xml"/><Relationship Id="rId93" Type="http://schemas.openxmlformats.org/officeDocument/2006/relationships/slideLayout" Target="../slideLayouts/slideLayout477.xml"/><Relationship Id="rId98" Type="http://schemas.openxmlformats.org/officeDocument/2006/relationships/slideLayout" Target="../slideLayouts/slideLayout482.xml"/><Relationship Id="rId3" Type="http://schemas.openxmlformats.org/officeDocument/2006/relationships/slideLayout" Target="../slideLayouts/slideLayout387.xml"/><Relationship Id="rId12" Type="http://schemas.openxmlformats.org/officeDocument/2006/relationships/slideLayout" Target="../slideLayouts/slideLayout396.xml"/><Relationship Id="rId17" Type="http://schemas.openxmlformats.org/officeDocument/2006/relationships/slideLayout" Target="../slideLayouts/slideLayout401.xml"/><Relationship Id="rId25" Type="http://schemas.openxmlformats.org/officeDocument/2006/relationships/slideLayout" Target="../slideLayouts/slideLayout409.xml"/><Relationship Id="rId33" Type="http://schemas.openxmlformats.org/officeDocument/2006/relationships/slideLayout" Target="../slideLayouts/slideLayout417.xml"/><Relationship Id="rId38" Type="http://schemas.openxmlformats.org/officeDocument/2006/relationships/slideLayout" Target="../slideLayouts/slideLayout422.xml"/><Relationship Id="rId46" Type="http://schemas.openxmlformats.org/officeDocument/2006/relationships/slideLayout" Target="../slideLayouts/slideLayout430.xml"/><Relationship Id="rId59" Type="http://schemas.openxmlformats.org/officeDocument/2006/relationships/slideLayout" Target="../slideLayouts/slideLayout443.xml"/><Relationship Id="rId67" Type="http://schemas.openxmlformats.org/officeDocument/2006/relationships/slideLayout" Target="../slideLayouts/slideLayout451.xml"/><Relationship Id="rId103" Type="http://schemas.openxmlformats.org/officeDocument/2006/relationships/slideLayout" Target="../slideLayouts/slideLayout487.xml"/><Relationship Id="rId20" Type="http://schemas.openxmlformats.org/officeDocument/2006/relationships/slideLayout" Target="../slideLayouts/slideLayout404.xml"/><Relationship Id="rId41" Type="http://schemas.openxmlformats.org/officeDocument/2006/relationships/slideLayout" Target="../slideLayouts/slideLayout425.xml"/><Relationship Id="rId54" Type="http://schemas.openxmlformats.org/officeDocument/2006/relationships/slideLayout" Target="../slideLayouts/slideLayout438.xml"/><Relationship Id="rId62" Type="http://schemas.openxmlformats.org/officeDocument/2006/relationships/slideLayout" Target="../slideLayouts/slideLayout446.xml"/><Relationship Id="rId70" Type="http://schemas.openxmlformats.org/officeDocument/2006/relationships/slideLayout" Target="../slideLayouts/slideLayout454.xml"/><Relationship Id="rId75" Type="http://schemas.openxmlformats.org/officeDocument/2006/relationships/slideLayout" Target="../slideLayouts/slideLayout459.xml"/><Relationship Id="rId83" Type="http://schemas.openxmlformats.org/officeDocument/2006/relationships/slideLayout" Target="../slideLayouts/slideLayout467.xml"/><Relationship Id="rId88" Type="http://schemas.openxmlformats.org/officeDocument/2006/relationships/slideLayout" Target="../slideLayouts/slideLayout472.xml"/><Relationship Id="rId91" Type="http://schemas.openxmlformats.org/officeDocument/2006/relationships/slideLayout" Target="../slideLayouts/slideLayout475.xml"/><Relationship Id="rId96" Type="http://schemas.openxmlformats.org/officeDocument/2006/relationships/slideLayout" Target="../slideLayouts/slideLayout480.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5" Type="http://schemas.openxmlformats.org/officeDocument/2006/relationships/slideLayout" Target="../slideLayouts/slideLayout399.xml"/><Relationship Id="rId23" Type="http://schemas.openxmlformats.org/officeDocument/2006/relationships/slideLayout" Target="../slideLayouts/slideLayout407.xml"/><Relationship Id="rId28" Type="http://schemas.openxmlformats.org/officeDocument/2006/relationships/slideLayout" Target="../slideLayouts/slideLayout412.xml"/><Relationship Id="rId36" Type="http://schemas.openxmlformats.org/officeDocument/2006/relationships/slideLayout" Target="../slideLayouts/slideLayout420.xml"/><Relationship Id="rId49" Type="http://schemas.openxmlformats.org/officeDocument/2006/relationships/slideLayout" Target="../slideLayouts/slideLayout433.xml"/><Relationship Id="rId57" Type="http://schemas.openxmlformats.org/officeDocument/2006/relationships/slideLayout" Target="../slideLayouts/slideLayout441.xml"/><Relationship Id="rId106" Type="http://schemas.openxmlformats.org/officeDocument/2006/relationships/image" Target="../media/image1.png"/><Relationship Id="rId10" Type="http://schemas.openxmlformats.org/officeDocument/2006/relationships/slideLayout" Target="../slideLayouts/slideLayout394.xml"/><Relationship Id="rId31" Type="http://schemas.openxmlformats.org/officeDocument/2006/relationships/slideLayout" Target="../slideLayouts/slideLayout415.xml"/><Relationship Id="rId44" Type="http://schemas.openxmlformats.org/officeDocument/2006/relationships/slideLayout" Target="../slideLayouts/slideLayout428.xml"/><Relationship Id="rId52" Type="http://schemas.openxmlformats.org/officeDocument/2006/relationships/slideLayout" Target="../slideLayouts/slideLayout436.xml"/><Relationship Id="rId60" Type="http://schemas.openxmlformats.org/officeDocument/2006/relationships/slideLayout" Target="../slideLayouts/slideLayout444.xml"/><Relationship Id="rId65" Type="http://schemas.openxmlformats.org/officeDocument/2006/relationships/slideLayout" Target="../slideLayouts/slideLayout449.xml"/><Relationship Id="rId73" Type="http://schemas.openxmlformats.org/officeDocument/2006/relationships/slideLayout" Target="../slideLayouts/slideLayout457.xml"/><Relationship Id="rId78" Type="http://schemas.openxmlformats.org/officeDocument/2006/relationships/slideLayout" Target="../slideLayouts/slideLayout462.xml"/><Relationship Id="rId81" Type="http://schemas.openxmlformats.org/officeDocument/2006/relationships/slideLayout" Target="../slideLayouts/slideLayout465.xml"/><Relationship Id="rId86" Type="http://schemas.openxmlformats.org/officeDocument/2006/relationships/slideLayout" Target="../slideLayouts/slideLayout470.xml"/><Relationship Id="rId94" Type="http://schemas.openxmlformats.org/officeDocument/2006/relationships/slideLayout" Target="../slideLayouts/slideLayout478.xml"/><Relationship Id="rId99" Type="http://schemas.openxmlformats.org/officeDocument/2006/relationships/slideLayout" Target="../slideLayouts/slideLayout483.xml"/><Relationship Id="rId101" Type="http://schemas.openxmlformats.org/officeDocument/2006/relationships/slideLayout" Target="../slideLayouts/slideLayout485.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13" Type="http://schemas.openxmlformats.org/officeDocument/2006/relationships/slideLayout" Target="../slideLayouts/slideLayout397.xml"/><Relationship Id="rId18" Type="http://schemas.openxmlformats.org/officeDocument/2006/relationships/slideLayout" Target="../slideLayouts/slideLayout402.xml"/><Relationship Id="rId39" Type="http://schemas.openxmlformats.org/officeDocument/2006/relationships/slideLayout" Target="../slideLayouts/slideLayout423.xml"/><Relationship Id="rId34" Type="http://schemas.openxmlformats.org/officeDocument/2006/relationships/slideLayout" Target="../slideLayouts/slideLayout418.xml"/><Relationship Id="rId50" Type="http://schemas.openxmlformats.org/officeDocument/2006/relationships/slideLayout" Target="../slideLayouts/slideLayout434.xml"/><Relationship Id="rId55" Type="http://schemas.openxmlformats.org/officeDocument/2006/relationships/slideLayout" Target="../slideLayouts/slideLayout439.xml"/><Relationship Id="rId76" Type="http://schemas.openxmlformats.org/officeDocument/2006/relationships/slideLayout" Target="../slideLayouts/slideLayout460.xml"/><Relationship Id="rId97" Type="http://schemas.openxmlformats.org/officeDocument/2006/relationships/slideLayout" Target="../slideLayouts/slideLayout481.xml"/><Relationship Id="rId10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1143000" y="0"/>
            <a:ext cx="7848600" cy="1295400"/>
            <a:chOff x="1143000" y="0"/>
            <a:chExt cx="7848600" cy="1295400"/>
          </a:xfrm>
        </p:grpSpPr>
        <p:sp>
          <p:nvSpPr>
            <p:cNvPr id="9" name="Rectangle 8"/>
            <p:cNvSpPr/>
            <p:nvPr/>
          </p:nvSpPr>
          <p:spPr>
            <a:xfrm>
              <a:off x="1143000" y="0"/>
              <a:ext cx="7848600" cy="10668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ight Triangle 9"/>
            <p:cNvSpPr/>
            <p:nvPr/>
          </p:nvSpPr>
          <p:spPr>
            <a:xfrm rot="5400000">
              <a:off x="114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
        <p:nvSpPr>
          <p:cNvPr id="2" name="Title Placeholder 1"/>
          <p:cNvSpPr>
            <a:spLocks noGrp="1"/>
          </p:cNvSpPr>
          <p:nvPr>
            <p:ph type="title"/>
          </p:nvPr>
        </p:nvSpPr>
        <p:spPr>
          <a:xfrm>
            <a:off x="1295400" y="274638"/>
            <a:ext cx="73914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95400" y="6356350"/>
            <a:ext cx="838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2362200" y="6356350"/>
            <a:ext cx="42672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A2E6234-5470-4B35-A88E-2DE97AEB82D6}"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cif-logo.png"/>
          <p:cNvPicPr>
            <a:picLocks noChangeAspect="1"/>
          </p:cNvPicPr>
          <p:nvPr/>
        </p:nvPicPr>
        <p:blipFill>
          <a:blip r:embed="rId96"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29828233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 id="2147483730" r:id="rId68"/>
    <p:sldLayoutId id="2147483731" r:id="rId69"/>
    <p:sldLayoutId id="2147483732" r:id="rId70"/>
    <p:sldLayoutId id="2147483733" r:id="rId71"/>
    <p:sldLayoutId id="2147483734" r:id="rId72"/>
    <p:sldLayoutId id="2147483735" r:id="rId73"/>
    <p:sldLayoutId id="2147483736" r:id="rId74"/>
    <p:sldLayoutId id="2147483737" r:id="rId75"/>
    <p:sldLayoutId id="2147483738" r:id="rId76"/>
    <p:sldLayoutId id="2147483739" r:id="rId77"/>
    <p:sldLayoutId id="2147483740" r:id="rId78"/>
    <p:sldLayoutId id="2147483741" r:id="rId79"/>
    <p:sldLayoutId id="2147483742" r:id="rId80"/>
    <p:sldLayoutId id="2147483743" r:id="rId81"/>
    <p:sldLayoutId id="2147483744" r:id="rId82"/>
    <p:sldLayoutId id="2147483745" r:id="rId83"/>
    <p:sldLayoutId id="2147483746" r:id="rId84"/>
    <p:sldLayoutId id="2147483747" r:id="rId85"/>
    <p:sldLayoutId id="2147483748" r:id="rId86"/>
    <p:sldLayoutId id="2147483749" r:id="rId87"/>
    <p:sldLayoutId id="2147483750" r:id="rId88"/>
    <p:sldLayoutId id="2147483751" r:id="rId89"/>
    <p:sldLayoutId id="2147483752" r:id="rId90"/>
    <p:sldLayoutId id="2147483753" r:id="rId91"/>
    <p:sldLayoutId id="2147483849" r:id="rId92"/>
    <p:sldLayoutId id="2147483850" r:id="rId93"/>
    <p:sldLayoutId id="2147484159" r:id="rId9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bg1"/>
          </a:solidFill>
          <a:latin typeface="Arial"/>
          <a:ea typeface="+mj-ea"/>
          <a:cs typeface="Arial"/>
        </a:defRPr>
      </a:lvl1pPr>
    </p:titleStyle>
    <p:bodyStyle>
      <a:lvl1pPr marL="342900" indent="-342900" algn="l" defTabSz="914400" rtl="0" eaLnBrk="1" latinLnBrk="0" hangingPunct="1">
        <a:spcBef>
          <a:spcPct val="20000"/>
        </a:spcBef>
        <a:buClrTx/>
        <a:buSzPct val="75000"/>
        <a:buFontTx/>
        <a:buBlip>
          <a:blip r:embed="rId97"/>
        </a:buBlip>
        <a:defRPr sz="3200" kern="1200">
          <a:solidFill>
            <a:schemeClr val="tx1">
              <a:lumMod val="65000"/>
              <a:lumOff val="3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F5080-AB6D-405E-9F5B-550C93F8EAA7}" type="datetimeFigureOut">
              <a:rPr lang="en-US" smtClean="0"/>
              <a:t>10/12/2015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612FA-A219-4231-A02D-8F370FB19E1D}" type="slidenum">
              <a:rPr lang="en-US" smtClean="0"/>
              <a:t>‹#›</a:t>
            </a:fld>
            <a:endParaRPr lang="en-US" dirty="0"/>
          </a:p>
        </p:txBody>
      </p:sp>
    </p:spTree>
    <p:extLst>
      <p:ext uri="{BB962C8B-B14F-4D97-AF65-F5344CB8AC3E}">
        <p14:creationId xmlns:p14="http://schemas.microsoft.com/office/powerpoint/2010/main" val="3418411694"/>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143000" y="0"/>
            <a:ext cx="7848600" cy="1295400"/>
            <a:chOff x="1143000" y="0"/>
            <a:chExt cx="7848600" cy="1295400"/>
          </a:xfrm>
        </p:grpSpPr>
        <p:sp>
          <p:nvSpPr>
            <p:cNvPr id="9" name="Rectangle 8"/>
            <p:cNvSpPr/>
            <p:nvPr/>
          </p:nvSpPr>
          <p:spPr>
            <a:xfrm>
              <a:off x="1143000" y="0"/>
              <a:ext cx="7848600" cy="10668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ight Triangle 9"/>
            <p:cNvSpPr/>
            <p:nvPr/>
          </p:nvSpPr>
          <p:spPr>
            <a:xfrm rot="5400000">
              <a:off x="114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
        <p:nvSpPr>
          <p:cNvPr id="2" name="Title Placeholder 1"/>
          <p:cNvSpPr>
            <a:spLocks noGrp="1"/>
          </p:cNvSpPr>
          <p:nvPr>
            <p:ph type="title"/>
          </p:nvPr>
        </p:nvSpPr>
        <p:spPr>
          <a:xfrm>
            <a:off x="1295400" y="274638"/>
            <a:ext cx="73914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95400" y="6356350"/>
            <a:ext cx="838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6384C4ED-3059-4B34-B930-2BB38606B6C5}" type="datetimeFigureOut">
              <a:rPr lang="en-US" smtClean="0">
                <a:solidFill>
                  <a:prstClr val="black">
                    <a:tint val="75000"/>
                  </a:prstClr>
                </a:solidFill>
              </a:rPr>
              <a:pPr/>
              <a:t>10/12/2015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2362200" y="6356350"/>
            <a:ext cx="42672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A2E6234-5470-4B35-A88E-2DE97AEB82D6}"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cif-logo.png"/>
          <p:cNvPicPr>
            <a:picLocks noChangeAspect="1"/>
          </p:cNvPicPr>
          <p:nvPr userDrawn="1"/>
        </p:nvPicPr>
        <p:blipFill>
          <a:blip r:embed="rId95"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312874972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 id="2147483792" r:id="rId37"/>
    <p:sldLayoutId id="2147483793" r:id="rId38"/>
    <p:sldLayoutId id="2147483794" r:id="rId39"/>
    <p:sldLayoutId id="2147483795" r:id="rId40"/>
    <p:sldLayoutId id="2147483796" r:id="rId41"/>
    <p:sldLayoutId id="2147483797" r:id="rId42"/>
    <p:sldLayoutId id="2147483798" r:id="rId43"/>
    <p:sldLayoutId id="2147483799" r:id="rId44"/>
    <p:sldLayoutId id="2147483800" r:id="rId45"/>
    <p:sldLayoutId id="2147483801" r:id="rId46"/>
    <p:sldLayoutId id="2147483802" r:id="rId47"/>
    <p:sldLayoutId id="2147483803" r:id="rId48"/>
    <p:sldLayoutId id="2147483804" r:id="rId49"/>
    <p:sldLayoutId id="2147483805" r:id="rId50"/>
    <p:sldLayoutId id="2147483806" r:id="rId51"/>
    <p:sldLayoutId id="2147483807" r:id="rId52"/>
    <p:sldLayoutId id="2147483808" r:id="rId53"/>
    <p:sldLayoutId id="2147483809" r:id="rId54"/>
    <p:sldLayoutId id="2147483810" r:id="rId55"/>
    <p:sldLayoutId id="2147483811" r:id="rId56"/>
    <p:sldLayoutId id="2147483812" r:id="rId57"/>
    <p:sldLayoutId id="2147483813" r:id="rId58"/>
    <p:sldLayoutId id="2147483814" r:id="rId59"/>
    <p:sldLayoutId id="2147483815" r:id="rId60"/>
    <p:sldLayoutId id="2147483816" r:id="rId61"/>
    <p:sldLayoutId id="2147483817" r:id="rId62"/>
    <p:sldLayoutId id="2147483818" r:id="rId63"/>
    <p:sldLayoutId id="2147483819" r:id="rId64"/>
    <p:sldLayoutId id="2147483820" r:id="rId65"/>
    <p:sldLayoutId id="2147483821" r:id="rId66"/>
    <p:sldLayoutId id="2147483822" r:id="rId67"/>
    <p:sldLayoutId id="2147483823" r:id="rId68"/>
    <p:sldLayoutId id="2147483824" r:id="rId69"/>
    <p:sldLayoutId id="2147483825" r:id="rId70"/>
    <p:sldLayoutId id="2147483826" r:id="rId71"/>
    <p:sldLayoutId id="2147483827" r:id="rId72"/>
    <p:sldLayoutId id="2147483828" r:id="rId73"/>
    <p:sldLayoutId id="2147483829" r:id="rId74"/>
    <p:sldLayoutId id="2147483830" r:id="rId75"/>
    <p:sldLayoutId id="2147483831" r:id="rId76"/>
    <p:sldLayoutId id="2147483832" r:id="rId77"/>
    <p:sldLayoutId id="2147483833" r:id="rId78"/>
    <p:sldLayoutId id="2147483834" r:id="rId79"/>
    <p:sldLayoutId id="2147483835" r:id="rId80"/>
    <p:sldLayoutId id="2147483836" r:id="rId81"/>
    <p:sldLayoutId id="2147483837" r:id="rId82"/>
    <p:sldLayoutId id="2147483838" r:id="rId83"/>
    <p:sldLayoutId id="2147483839" r:id="rId84"/>
    <p:sldLayoutId id="2147483840" r:id="rId85"/>
    <p:sldLayoutId id="2147483841" r:id="rId86"/>
    <p:sldLayoutId id="2147483842" r:id="rId87"/>
    <p:sldLayoutId id="2147483843" r:id="rId88"/>
    <p:sldLayoutId id="2147483844" r:id="rId89"/>
    <p:sldLayoutId id="2147483845" r:id="rId90"/>
    <p:sldLayoutId id="2147483846" r:id="rId91"/>
    <p:sldLayoutId id="2147483847" r:id="rId92"/>
    <p:sldLayoutId id="2147483848" r:id="rId9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000" b="1" kern="1200">
          <a:solidFill>
            <a:schemeClr val="bg1"/>
          </a:solidFill>
          <a:latin typeface="Arial"/>
          <a:ea typeface="+mj-ea"/>
          <a:cs typeface="Arial"/>
        </a:defRPr>
      </a:lvl1pPr>
    </p:titleStyle>
    <p:bodyStyle>
      <a:lvl1pPr marL="342900" indent="-342900" algn="l" defTabSz="914400" rtl="0" eaLnBrk="1" latinLnBrk="0" hangingPunct="1">
        <a:spcBef>
          <a:spcPct val="20000"/>
        </a:spcBef>
        <a:buClrTx/>
        <a:buSzPct val="75000"/>
        <a:buFontTx/>
        <a:buBlip>
          <a:blip r:embed="rId96"/>
        </a:buBlip>
        <a:defRPr sz="3200" kern="1200">
          <a:solidFill>
            <a:schemeClr val="tx1">
              <a:lumMod val="65000"/>
              <a:lumOff val="3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143000" y="0"/>
            <a:ext cx="7848600" cy="1295400"/>
            <a:chOff x="1143000" y="0"/>
            <a:chExt cx="7848600" cy="1295400"/>
          </a:xfrm>
        </p:grpSpPr>
        <p:sp>
          <p:nvSpPr>
            <p:cNvPr id="9" name="Rectangle 8"/>
            <p:cNvSpPr/>
            <p:nvPr/>
          </p:nvSpPr>
          <p:spPr>
            <a:xfrm>
              <a:off x="1143000" y="0"/>
              <a:ext cx="7848600" cy="10668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ight Triangle 9"/>
            <p:cNvSpPr/>
            <p:nvPr/>
          </p:nvSpPr>
          <p:spPr>
            <a:xfrm rot="5400000">
              <a:off x="114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
        <p:nvSpPr>
          <p:cNvPr id="2" name="Title Placeholder 1"/>
          <p:cNvSpPr>
            <a:spLocks noGrp="1"/>
          </p:cNvSpPr>
          <p:nvPr>
            <p:ph type="title"/>
          </p:nvPr>
        </p:nvSpPr>
        <p:spPr>
          <a:xfrm>
            <a:off x="1295400" y="274638"/>
            <a:ext cx="73914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95400" y="6356350"/>
            <a:ext cx="838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6384C4ED-3059-4B34-B930-2BB38606B6C5}" type="datetimeFigureOut">
              <a:rPr lang="en-US" smtClean="0">
                <a:solidFill>
                  <a:prstClr val="black">
                    <a:tint val="75000"/>
                  </a:prstClr>
                </a:solidFill>
              </a:rPr>
              <a:pPr/>
              <a:t>10/12/2015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2362200" y="6356350"/>
            <a:ext cx="42672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A2E6234-5470-4B35-A88E-2DE97AEB82D6}"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cif-logo.png"/>
          <p:cNvPicPr>
            <a:picLocks noChangeAspect="1"/>
          </p:cNvPicPr>
          <p:nvPr userDrawn="1"/>
        </p:nvPicPr>
        <p:blipFill>
          <a:blip r:embed="rId95"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272936701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 id="2147483882" r:id="rId31"/>
    <p:sldLayoutId id="2147483883" r:id="rId32"/>
    <p:sldLayoutId id="2147483884" r:id="rId33"/>
    <p:sldLayoutId id="2147483885" r:id="rId34"/>
    <p:sldLayoutId id="2147483886" r:id="rId35"/>
    <p:sldLayoutId id="2147483887" r:id="rId36"/>
    <p:sldLayoutId id="2147483888" r:id="rId37"/>
    <p:sldLayoutId id="2147483889" r:id="rId38"/>
    <p:sldLayoutId id="2147483890" r:id="rId39"/>
    <p:sldLayoutId id="2147483891" r:id="rId40"/>
    <p:sldLayoutId id="2147483892" r:id="rId41"/>
    <p:sldLayoutId id="2147483893" r:id="rId42"/>
    <p:sldLayoutId id="2147483894" r:id="rId43"/>
    <p:sldLayoutId id="2147483895" r:id="rId44"/>
    <p:sldLayoutId id="2147483896" r:id="rId45"/>
    <p:sldLayoutId id="2147483897" r:id="rId46"/>
    <p:sldLayoutId id="2147483898" r:id="rId47"/>
    <p:sldLayoutId id="2147483899" r:id="rId48"/>
    <p:sldLayoutId id="2147483900" r:id="rId49"/>
    <p:sldLayoutId id="2147483901" r:id="rId50"/>
    <p:sldLayoutId id="2147483902" r:id="rId51"/>
    <p:sldLayoutId id="2147483903" r:id="rId52"/>
    <p:sldLayoutId id="2147483904" r:id="rId53"/>
    <p:sldLayoutId id="2147483905" r:id="rId54"/>
    <p:sldLayoutId id="2147483906" r:id="rId55"/>
    <p:sldLayoutId id="2147483907" r:id="rId56"/>
    <p:sldLayoutId id="2147483908" r:id="rId57"/>
    <p:sldLayoutId id="2147483909" r:id="rId58"/>
    <p:sldLayoutId id="2147483910" r:id="rId59"/>
    <p:sldLayoutId id="2147483911" r:id="rId60"/>
    <p:sldLayoutId id="2147483912" r:id="rId61"/>
    <p:sldLayoutId id="2147483913" r:id="rId62"/>
    <p:sldLayoutId id="2147483914" r:id="rId63"/>
    <p:sldLayoutId id="2147483915" r:id="rId64"/>
    <p:sldLayoutId id="2147483916" r:id="rId65"/>
    <p:sldLayoutId id="2147483917" r:id="rId66"/>
    <p:sldLayoutId id="2147483918" r:id="rId67"/>
    <p:sldLayoutId id="2147483919" r:id="rId68"/>
    <p:sldLayoutId id="2147483920" r:id="rId69"/>
    <p:sldLayoutId id="2147483921" r:id="rId70"/>
    <p:sldLayoutId id="2147483922" r:id="rId71"/>
    <p:sldLayoutId id="2147483923" r:id="rId72"/>
    <p:sldLayoutId id="2147483924" r:id="rId73"/>
    <p:sldLayoutId id="2147483925" r:id="rId74"/>
    <p:sldLayoutId id="2147483926" r:id="rId75"/>
    <p:sldLayoutId id="2147483927" r:id="rId76"/>
    <p:sldLayoutId id="2147483928" r:id="rId77"/>
    <p:sldLayoutId id="2147483929" r:id="rId78"/>
    <p:sldLayoutId id="2147483930" r:id="rId79"/>
    <p:sldLayoutId id="2147483931" r:id="rId80"/>
    <p:sldLayoutId id="2147483932" r:id="rId81"/>
    <p:sldLayoutId id="2147483933" r:id="rId82"/>
    <p:sldLayoutId id="2147483934" r:id="rId83"/>
    <p:sldLayoutId id="2147483935" r:id="rId84"/>
    <p:sldLayoutId id="2147483936" r:id="rId85"/>
    <p:sldLayoutId id="2147483937" r:id="rId86"/>
    <p:sldLayoutId id="2147483938" r:id="rId87"/>
    <p:sldLayoutId id="2147483939" r:id="rId88"/>
    <p:sldLayoutId id="2147483940" r:id="rId89"/>
    <p:sldLayoutId id="2147483941" r:id="rId90"/>
    <p:sldLayoutId id="2147483942" r:id="rId91"/>
    <p:sldLayoutId id="2147483943" r:id="rId92"/>
    <p:sldLayoutId id="2147483944" r:id="rId9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000" b="1" kern="1200">
          <a:solidFill>
            <a:schemeClr val="bg1"/>
          </a:solidFill>
          <a:latin typeface="Arial"/>
          <a:ea typeface="+mj-ea"/>
          <a:cs typeface="Arial"/>
        </a:defRPr>
      </a:lvl1pPr>
    </p:titleStyle>
    <p:bodyStyle>
      <a:lvl1pPr marL="342900" indent="-342900" algn="l" defTabSz="914400" rtl="0" eaLnBrk="1" latinLnBrk="0" hangingPunct="1">
        <a:spcBef>
          <a:spcPct val="20000"/>
        </a:spcBef>
        <a:buClrTx/>
        <a:buSzPct val="75000"/>
        <a:buFontTx/>
        <a:buBlip>
          <a:blip r:embed="rId96"/>
        </a:buBlip>
        <a:defRPr sz="3200" kern="1200">
          <a:solidFill>
            <a:schemeClr val="tx1">
              <a:lumMod val="65000"/>
              <a:lumOff val="3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143000" y="0"/>
            <a:ext cx="7848600" cy="1295400"/>
            <a:chOff x="1143000" y="0"/>
            <a:chExt cx="7848600" cy="1295400"/>
          </a:xfrm>
        </p:grpSpPr>
        <p:sp>
          <p:nvSpPr>
            <p:cNvPr id="9" name="Rectangle 8"/>
            <p:cNvSpPr/>
            <p:nvPr/>
          </p:nvSpPr>
          <p:spPr>
            <a:xfrm>
              <a:off x="1143000" y="0"/>
              <a:ext cx="7848600" cy="10668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ight Triangle 9"/>
            <p:cNvSpPr/>
            <p:nvPr/>
          </p:nvSpPr>
          <p:spPr>
            <a:xfrm rot="5400000">
              <a:off x="114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
        <p:nvSpPr>
          <p:cNvPr id="2" name="Title Placeholder 1"/>
          <p:cNvSpPr>
            <a:spLocks noGrp="1"/>
          </p:cNvSpPr>
          <p:nvPr>
            <p:ph type="title"/>
          </p:nvPr>
        </p:nvSpPr>
        <p:spPr>
          <a:xfrm>
            <a:off x="1295400" y="274638"/>
            <a:ext cx="73914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95400" y="6356350"/>
            <a:ext cx="838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6384C4ED-3059-4B34-B930-2BB38606B6C5}" type="datetimeFigureOut">
              <a:rPr lang="en-US" smtClean="0">
                <a:solidFill>
                  <a:prstClr val="black">
                    <a:tint val="75000"/>
                  </a:prstClr>
                </a:solidFill>
              </a:rPr>
              <a:pPr/>
              <a:t>10/12/2015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2362200" y="6356350"/>
            <a:ext cx="42672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A2E6234-5470-4B35-A88E-2DE97AEB82D6}"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cif-logo.png"/>
          <p:cNvPicPr>
            <a:picLocks noChangeAspect="1"/>
          </p:cNvPicPr>
          <p:nvPr userDrawn="1"/>
        </p:nvPicPr>
        <p:blipFill>
          <a:blip r:embed="rId95"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2846172096"/>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 id="2147483969" r:id="rId24"/>
    <p:sldLayoutId id="2147483970" r:id="rId25"/>
    <p:sldLayoutId id="2147483971" r:id="rId26"/>
    <p:sldLayoutId id="2147483972" r:id="rId27"/>
    <p:sldLayoutId id="2147483973" r:id="rId28"/>
    <p:sldLayoutId id="2147483974" r:id="rId29"/>
    <p:sldLayoutId id="2147483975" r:id="rId30"/>
    <p:sldLayoutId id="2147483976" r:id="rId31"/>
    <p:sldLayoutId id="2147483977" r:id="rId32"/>
    <p:sldLayoutId id="2147483978" r:id="rId33"/>
    <p:sldLayoutId id="2147483979" r:id="rId34"/>
    <p:sldLayoutId id="2147483980" r:id="rId35"/>
    <p:sldLayoutId id="2147483981" r:id="rId36"/>
    <p:sldLayoutId id="2147483982" r:id="rId37"/>
    <p:sldLayoutId id="2147483983" r:id="rId38"/>
    <p:sldLayoutId id="2147483984" r:id="rId39"/>
    <p:sldLayoutId id="2147483985" r:id="rId40"/>
    <p:sldLayoutId id="2147483986" r:id="rId41"/>
    <p:sldLayoutId id="2147483987" r:id="rId42"/>
    <p:sldLayoutId id="2147483988" r:id="rId43"/>
    <p:sldLayoutId id="2147483989" r:id="rId44"/>
    <p:sldLayoutId id="2147483990" r:id="rId45"/>
    <p:sldLayoutId id="2147483991" r:id="rId46"/>
    <p:sldLayoutId id="2147483992" r:id="rId47"/>
    <p:sldLayoutId id="2147483993" r:id="rId48"/>
    <p:sldLayoutId id="2147483994" r:id="rId49"/>
    <p:sldLayoutId id="2147483995" r:id="rId50"/>
    <p:sldLayoutId id="2147483996" r:id="rId51"/>
    <p:sldLayoutId id="2147483997" r:id="rId52"/>
    <p:sldLayoutId id="2147483998" r:id="rId53"/>
    <p:sldLayoutId id="2147483999" r:id="rId54"/>
    <p:sldLayoutId id="2147484000" r:id="rId55"/>
    <p:sldLayoutId id="2147484001" r:id="rId56"/>
    <p:sldLayoutId id="2147484002" r:id="rId57"/>
    <p:sldLayoutId id="2147484003" r:id="rId58"/>
    <p:sldLayoutId id="2147484004" r:id="rId59"/>
    <p:sldLayoutId id="2147484005" r:id="rId60"/>
    <p:sldLayoutId id="2147484006" r:id="rId61"/>
    <p:sldLayoutId id="2147484007" r:id="rId62"/>
    <p:sldLayoutId id="2147484008" r:id="rId63"/>
    <p:sldLayoutId id="2147484009" r:id="rId64"/>
    <p:sldLayoutId id="2147484010" r:id="rId65"/>
    <p:sldLayoutId id="2147484011" r:id="rId66"/>
    <p:sldLayoutId id="2147484012" r:id="rId67"/>
    <p:sldLayoutId id="2147484013" r:id="rId68"/>
    <p:sldLayoutId id="2147484014" r:id="rId69"/>
    <p:sldLayoutId id="2147484015" r:id="rId70"/>
    <p:sldLayoutId id="2147484016" r:id="rId71"/>
    <p:sldLayoutId id="2147484017" r:id="rId72"/>
    <p:sldLayoutId id="2147484018" r:id="rId73"/>
    <p:sldLayoutId id="2147484019" r:id="rId74"/>
    <p:sldLayoutId id="2147484020" r:id="rId75"/>
    <p:sldLayoutId id="2147484021" r:id="rId76"/>
    <p:sldLayoutId id="2147484022" r:id="rId77"/>
    <p:sldLayoutId id="2147484023" r:id="rId78"/>
    <p:sldLayoutId id="2147484024" r:id="rId79"/>
    <p:sldLayoutId id="2147484025" r:id="rId80"/>
    <p:sldLayoutId id="2147484026" r:id="rId81"/>
    <p:sldLayoutId id="2147484027" r:id="rId82"/>
    <p:sldLayoutId id="2147484028" r:id="rId83"/>
    <p:sldLayoutId id="2147484029" r:id="rId84"/>
    <p:sldLayoutId id="2147484030" r:id="rId85"/>
    <p:sldLayoutId id="2147484031" r:id="rId86"/>
    <p:sldLayoutId id="2147484032" r:id="rId87"/>
    <p:sldLayoutId id="2147484033" r:id="rId88"/>
    <p:sldLayoutId id="2147484034" r:id="rId89"/>
    <p:sldLayoutId id="2147484035" r:id="rId90"/>
    <p:sldLayoutId id="2147484036" r:id="rId91"/>
    <p:sldLayoutId id="2147484037" r:id="rId92"/>
    <p:sldLayoutId id="2147484038" r:id="rId9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000" b="1" kern="1200">
          <a:solidFill>
            <a:schemeClr val="bg1"/>
          </a:solidFill>
          <a:latin typeface="Arial"/>
          <a:ea typeface="+mj-ea"/>
          <a:cs typeface="Arial"/>
        </a:defRPr>
      </a:lvl1pPr>
    </p:titleStyle>
    <p:bodyStyle>
      <a:lvl1pPr marL="342900" indent="-342900" algn="l" defTabSz="914400" rtl="0" eaLnBrk="1" latinLnBrk="0" hangingPunct="1">
        <a:spcBef>
          <a:spcPct val="20000"/>
        </a:spcBef>
        <a:buClrTx/>
        <a:buSzPct val="75000"/>
        <a:buFontTx/>
        <a:buBlip>
          <a:blip r:embed="rId96"/>
        </a:buBlip>
        <a:defRPr sz="3200" kern="1200">
          <a:solidFill>
            <a:schemeClr val="tx1">
              <a:lumMod val="65000"/>
              <a:lumOff val="3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143000" y="0"/>
            <a:ext cx="7848600" cy="1295400"/>
            <a:chOff x="1143000" y="0"/>
            <a:chExt cx="7848600" cy="1295400"/>
          </a:xfrm>
        </p:grpSpPr>
        <p:sp>
          <p:nvSpPr>
            <p:cNvPr id="9" name="Rectangle 8"/>
            <p:cNvSpPr/>
            <p:nvPr/>
          </p:nvSpPr>
          <p:spPr>
            <a:xfrm>
              <a:off x="1143000" y="0"/>
              <a:ext cx="7848600" cy="10668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ight Triangle 9"/>
            <p:cNvSpPr/>
            <p:nvPr/>
          </p:nvSpPr>
          <p:spPr>
            <a:xfrm rot="5400000">
              <a:off x="114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
        <p:nvSpPr>
          <p:cNvPr id="2" name="Title Placeholder 1"/>
          <p:cNvSpPr>
            <a:spLocks noGrp="1"/>
          </p:cNvSpPr>
          <p:nvPr>
            <p:ph type="title"/>
          </p:nvPr>
        </p:nvSpPr>
        <p:spPr>
          <a:xfrm>
            <a:off x="1295400" y="274638"/>
            <a:ext cx="73914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95400" y="6356350"/>
            <a:ext cx="838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6384C4ED-3059-4B34-B930-2BB38606B6C5}" type="datetimeFigureOut">
              <a:rPr lang="en-US" smtClean="0">
                <a:solidFill>
                  <a:prstClr val="black">
                    <a:tint val="75000"/>
                  </a:prstClr>
                </a:solidFill>
              </a:rPr>
              <a:pPr/>
              <a:t>10/12/2015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2362200" y="6356350"/>
            <a:ext cx="42672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A2E6234-5470-4B35-A88E-2DE97AEB82D6}"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cif-logo.png"/>
          <p:cNvPicPr>
            <a:picLocks noChangeAspect="1"/>
          </p:cNvPicPr>
          <p:nvPr userDrawn="1"/>
        </p:nvPicPr>
        <p:blipFill>
          <a:blip r:embed="rId105"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2983316611"/>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 id="2147484060" r:id="rId21"/>
    <p:sldLayoutId id="2147484061" r:id="rId22"/>
    <p:sldLayoutId id="2147484062" r:id="rId23"/>
    <p:sldLayoutId id="2147484063" r:id="rId24"/>
    <p:sldLayoutId id="2147484064" r:id="rId25"/>
    <p:sldLayoutId id="2147484065" r:id="rId26"/>
    <p:sldLayoutId id="2147484066" r:id="rId27"/>
    <p:sldLayoutId id="2147484067" r:id="rId28"/>
    <p:sldLayoutId id="2147484068" r:id="rId29"/>
    <p:sldLayoutId id="2147484069" r:id="rId30"/>
    <p:sldLayoutId id="2147484070" r:id="rId31"/>
    <p:sldLayoutId id="2147484071" r:id="rId32"/>
    <p:sldLayoutId id="2147484072" r:id="rId33"/>
    <p:sldLayoutId id="2147484073" r:id="rId34"/>
    <p:sldLayoutId id="2147484074" r:id="rId35"/>
    <p:sldLayoutId id="2147484075" r:id="rId36"/>
    <p:sldLayoutId id="2147484076" r:id="rId37"/>
    <p:sldLayoutId id="2147484077" r:id="rId38"/>
    <p:sldLayoutId id="2147484078" r:id="rId39"/>
    <p:sldLayoutId id="2147484079" r:id="rId40"/>
    <p:sldLayoutId id="2147484080" r:id="rId41"/>
    <p:sldLayoutId id="2147484081" r:id="rId42"/>
    <p:sldLayoutId id="2147484082" r:id="rId43"/>
    <p:sldLayoutId id="2147484083" r:id="rId44"/>
    <p:sldLayoutId id="2147484084" r:id="rId45"/>
    <p:sldLayoutId id="2147484085" r:id="rId46"/>
    <p:sldLayoutId id="2147484086" r:id="rId47"/>
    <p:sldLayoutId id="2147484087" r:id="rId48"/>
    <p:sldLayoutId id="2147484088" r:id="rId49"/>
    <p:sldLayoutId id="2147484089" r:id="rId50"/>
    <p:sldLayoutId id="2147484090" r:id="rId51"/>
    <p:sldLayoutId id="2147484091" r:id="rId52"/>
    <p:sldLayoutId id="2147484092" r:id="rId53"/>
    <p:sldLayoutId id="2147484093" r:id="rId54"/>
    <p:sldLayoutId id="2147484094" r:id="rId55"/>
    <p:sldLayoutId id="2147484095" r:id="rId56"/>
    <p:sldLayoutId id="2147484096" r:id="rId57"/>
    <p:sldLayoutId id="2147484097" r:id="rId58"/>
    <p:sldLayoutId id="2147484098" r:id="rId59"/>
    <p:sldLayoutId id="2147484099" r:id="rId60"/>
    <p:sldLayoutId id="2147484100" r:id="rId61"/>
    <p:sldLayoutId id="2147484101" r:id="rId62"/>
    <p:sldLayoutId id="2147484102" r:id="rId63"/>
    <p:sldLayoutId id="2147484103" r:id="rId64"/>
    <p:sldLayoutId id="2147484104" r:id="rId65"/>
    <p:sldLayoutId id="2147484105" r:id="rId66"/>
    <p:sldLayoutId id="2147484106" r:id="rId67"/>
    <p:sldLayoutId id="2147484107" r:id="rId68"/>
    <p:sldLayoutId id="2147484108" r:id="rId69"/>
    <p:sldLayoutId id="2147484109" r:id="rId70"/>
    <p:sldLayoutId id="2147484110" r:id="rId71"/>
    <p:sldLayoutId id="2147484111" r:id="rId72"/>
    <p:sldLayoutId id="2147484112" r:id="rId73"/>
    <p:sldLayoutId id="2147484113" r:id="rId74"/>
    <p:sldLayoutId id="2147484114" r:id="rId75"/>
    <p:sldLayoutId id="2147484115" r:id="rId76"/>
    <p:sldLayoutId id="2147484116" r:id="rId77"/>
    <p:sldLayoutId id="2147484117" r:id="rId78"/>
    <p:sldLayoutId id="2147484118" r:id="rId79"/>
    <p:sldLayoutId id="2147484119" r:id="rId80"/>
    <p:sldLayoutId id="2147484120" r:id="rId81"/>
    <p:sldLayoutId id="2147484121" r:id="rId82"/>
    <p:sldLayoutId id="2147484122" r:id="rId83"/>
    <p:sldLayoutId id="2147484123" r:id="rId84"/>
    <p:sldLayoutId id="2147484124" r:id="rId85"/>
    <p:sldLayoutId id="2147484125" r:id="rId86"/>
    <p:sldLayoutId id="2147484126" r:id="rId87"/>
    <p:sldLayoutId id="2147484127" r:id="rId88"/>
    <p:sldLayoutId id="2147484128" r:id="rId89"/>
    <p:sldLayoutId id="2147484129" r:id="rId90"/>
    <p:sldLayoutId id="2147484130" r:id="rId91"/>
    <p:sldLayoutId id="2147484131" r:id="rId92"/>
    <p:sldLayoutId id="2147484132" r:id="rId93"/>
    <p:sldLayoutId id="2147484133" r:id="rId94"/>
    <p:sldLayoutId id="2147484134" r:id="rId95"/>
    <p:sldLayoutId id="2147484135" r:id="rId96"/>
    <p:sldLayoutId id="2147484136" r:id="rId97"/>
    <p:sldLayoutId id="2147484137" r:id="rId98"/>
    <p:sldLayoutId id="2147484138" r:id="rId99"/>
    <p:sldLayoutId id="2147484139" r:id="rId100"/>
    <p:sldLayoutId id="2147484140" r:id="rId101"/>
    <p:sldLayoutId id="2147484141" r:id="rId102"/>
    <p:sldLayoutId id="2147484157" r:id="rId10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000" b="1" kern="1200">
          <a:solidFill>
            <a:schemeClr val="bg1"/>
          </a:solidFill>
          <a:latin typeface="Arial"/>
          <a:ea typeface="+mj-ea"/>
          <a:cs typeface="Arial"/>
        </a:defRPr>
      </a:lvl1pPr>
    </p:titleStyle>
    <p:bodyStyle>
      <a:lvl1pPr marL="342900" indent="-342900" algn="l" defTabSz="914400" rtl="0" eaLnBrk="1" latinLnBrk="0" hangingPunct="1">
        <a:spcBef>
          <a:spcPct val="20000"/>
        </a:spcBef>
        <a:buClrTx/>
        <a:buSzPct val="75000"/>
        <a:buFontTx/>
        <a:buBlip>
          <a:blip r:embed="rId106"/>
        </a:buBlip>
        <a:defRPr sz="3200" kern="1200">
          <a:solidFill>
            <a:schemeClr val="tx1">
              <a:lumMod val="65000"/>
              <a:lumOff val="3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8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7.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86.xml"/><Relationship Id="rId6" Type="http://schemas.openxmlformats.org/officeDocument/2006/relationships/diagramColors" Target="../diagrams/colors1.xml"/><Relationship Id="rId11" Type="http://schemas.openxmlformats.org/officeDocument/2006/relationships/image" Target="../media/image29.jpeg"/><Relationship Id="rId5" Type="http://schemas.openxmlformats.org/officeDocument/2006/relationships/diagramQuickStyle" Target="../diagrams/quickStyle1.xml"/><Relationship Id="rId10" Type="http://schemas.openxmlformats.org/officeDocument/2006/relationships/image" Target="../media/image28.jpeg"/><Relationship Id="rId4" Type="http://schemas.openxmlformats.org/officeDocument/2006/relationships/diagramLayout" Target="../diagrams/layout1.xml"/><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38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38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mailto:akuriakose@worldbank.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9328" y="2676525"/>
            <a:ext cx="8305800" cy="1924050"/>
          </a:xfrm>
        </p:spPr>
        <p:txBody>
          <a:bodyPr>
            <a:normAutofit/>
          </a:bodyPr>
          <a:lstStyle/>
          <a:p>
            <a:pPr marL="1489075" indent="-1489075"/>
            <a:r>
              <a:rPr lang="en-US" sz="2800" dirty="0" smtClean="0">
                <a:solidFill>
                  <a:schemeClr val="tx1"/>
                </a:solidFill>
                <a:latin typeface="+mj-lt"/>
              </a:rPr>
              <a:t>CIF’s Approach to Gender-Responsive Climate Finance </a:t>
            </a:r>
            <a:endParaRPr lang="en-US" sz="2800" dirty="0">
              <a:solidFill>
                <a:schemeClr val="tx1"/>
              </a:solidFill>
              <a:latin typeface="+mj-lt"/>
            </a:endParaRPr>
          </a:p>
        </p:txBody>
      </p:sp>
      <p:sp>
        <p:nvSpPr>
          <p:cNvPr id="3" name="Subtitle 2"/>
          <p:cNvSpPr>
            <a:spLocks noGrp="1"/>
          </p:cNvSpPr>
          <p:nvPr>
            <p:ph type="subTitle" idx="1"/>
          </p:nvPr>
        </p:nvSpPr>
        <p:spPr>
          <a:xfrm>
            <a:off x="719328" y="4495800"/>
            <a:ext cx="6214872" cy="876300"/>
          </a:xfrm>
        </p:spPr>
        <p:txBody>
          <a:bodyPr>
            <a:noAutofit/>
          </a:bodyPr>
          <a:lstStyle/>
          <a:p>
            <a:pPr lvl="0">
              <a:spcBef>
                <a:spcPts val="0"/>
              </a:spcBef>
            </a:pPr>
            <a:r>
              <a:rPr lang="en-US" b="1" dirty="0" smtClean="0">
                <a:solidFill>
                  <a:schemeClr val="tx1"/>
                </a:solidFill>
                <a:latin typeface="+mj-lt"/>
              </a:rPr>
              <a:t>Anne Kuriakose, Ph.D., Senior Social Development Specialist </a:t>
            </a:r>
          </a:p>
          <a:p>
            <a:pPr lvl="0">
              <a:spcBef>
                <a:spcPts val="0"/>
              </a:spcBef>
            </a:pPr>
            <a:r>
              <a:rPr lang="en-US" b="1" dirty="0" smtClean="0">
                <a:solidFill>
                  <a:schemeClr val="tx1"/>
                </a:solidFill>
                <a:latin typeface="+mj-lt"/>
              </a:rPr>
              <a:t>Bonn, Germany </a:t>
            </a:r>
            <a:endParaRPr lang="en-US" b="1" dirty="0" smtClean="0">
              <a:solidFill>
                <a:schemeClr val="tx1"/>
              </a:solidFill>
              <a:latin typeface="+mj-lt"/>
            </a:endParaRPr>
          </a:p>
          <a:p>
            <a:pPr lvl="0">
              <a:spcBef>
                <a:spcPts val="0"/>
              </a:spcBef>
            </a:pPr>
            <a:r>
              <a:rPr lang="en-US" b="1" dirty="0" smtClean="0">
                <a:solidFill>
                  <a:schemeClr val="tx1"/>
                </a:solidFill>
                <a:latin typeface="+mj-lt"/>
              </a:rPr>
              <a:t>October 15, 2015</a:t>
            </a:r>
            <a:endParaRPr lang="en-US" b="1" dirty="0">
              <a:solidFill>
                <a:schemeClr val="tx1"/>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753100"/>
            <a:ext cx="7074408" cy="777240"/>
          </a:xfrm>
          <a:prstGeom prst="rect">
            <a:avLst/>
          </a:prstGeom>
        </p:spPr>
      </p:pic>
    </p:spTree>
    <p:extLst>
      <p:ext uri="{BB962C8B-B14F-4D97-AF65-F5344CB8AC3E}">
        <p14:creationId xmlns:p14="http://schemas.microsoft.com/office/powerpoint/2010/main" val="1223702971"/>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880" y="4459267"/>
            <a:ext cx="3124200" cy="239711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 y="-1428736"/>
            <a:ext cx="9113520" cy="6063021"/>
          </a:xfrm>
          <a:prstGeom prst="rect">
            <a:avLst/>
          </a:prstGeom>
        </p:spPr>
      </p:pic>
      <p:sp>
        <p:nvSpPr>
          <p:cNvPr id="2" name="Title 1"/>
          <p:cNvSpPr>
            <a:spLocks noGrp="1"/>
          </p:cNvSpPr>
          <p:nvPr>
            <p:ph type="title"/>
          </p:nvPr>
        </p:nvSpPr>
        <p:spPr/>
        <p:txBody>
          <a:bodyPr>
            <a:normAutofit/>
          </a:bodyPr>
          <a:lstStyle/>
          <a:p>
            <a:r>
              <a:rPr lang="en-US" sz="2400" dirty="0" smtClean="0"/>
              <a:t>Key gen</a:t>
            </a:r>
            <a:r>
              <a:rPr lang="en-US" sz="2400" dirty="0" smtClean="0"/>
              <a:t>der </a:t>
            </a:r>
            <a:r>
              <a:rPr lang="en-US" sz="2400" dirty="0" smtClean="0"/>
              <a:t>entry points within CIF </a:t>
            </a:r>
            <a:r>
              <a:rPr lang="en-US" sz="2400" dirty="0" smtClean="0"/>
              <a:t> </a:t>
            </a:r>
            <a:endParaRPr lang="en-US" sz="2400" dirty="0"/>
          </a:p>
        </p:txBody>
      </p:sp>
      <p:sp>
        <p:nvSpPr>
          <p:cNvPr id="10" name="Freeform 9"/>
          <p:cNvSpPr/>
          <p:nvPr/>
        </p:nvSpPr>
        <p:spPr>
          <a:xfrm>
            <a:off x="741405" y="2438398"/>
            <a:ext cx="2789385" cy="1911234"/>
          </a:xfrm>
          <a:custGeom>
            <a:avLst/>
            <a:gdLst>
              <a:gd name="connsiteX0" fmla="*/ 0 w 4101974"/>
              <a:gd name="connsiteY0" fmla="*/ 0 h 1911234"/>
              <a:gd name="connsiteX1" fmla="*/ 4101974 w 4101974"/>
              <a:gd name="connsiteY1" fmla="*/ 0 h 1911234"/>
              <a:gd name="connsiteX2" fmla="*/ 4101974 w 4101974"/>
              <a:gd name="connsiteY2" fmla="*/ 1911234 h 1911234"/>
              <a:gd name="connsiteX3" fmla="*/ 0 w 4101974"/>
              <a:gd name="connsiteY3" fmla="*/ 1911234 h 1911234"/>
              <a:gd name="connsiteX4" fmla="*/ 0 w 4101974"/>
              <a:gd name="connsiteY4" fmla="*/ 0 h 1911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74" h="1911234">
                <a:moveTo>
                  <a:pt x="0" y="0"/>
                </a:moveTo>
                <a:lnTo>
                  <a:pt x="4101974" y="0"/>
                </a:lnTo>
                <a:lnTo>
                  <a:pt x="4101974" y="1911234"/>
                </a:lnTo>
                <a:lnTo>
                  <a:pt x="0" y="19112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0238" tIns="15240" rIns="85344" bIns="1524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latin typeface="Arial" panose="020B0604020202020204" pitchFamily="34" charset="0"/>
              <a:cs typeface="Arial" panose="020B0604020202020204" pitchFamily="34" charset="0"/>
            </a:endParaRPr>
          </a:p>
        </p:txBody>
      </p:sp>
      <p:sp>
        <p:nvSpPr>
          <p:cNvPr id="11" name="Freeform 10"/>
          <p:cNvSpPr/>
          <p:nvPr/>
        </p:nvSpPr>
        <p:spPr>
          <a:xfrm>
            <a:off x="1601999" y="3350872"/>
            <a:ext cx="3343381" cy="946536"/>
          </a:xfrm>
          <a:custGeom>
            <a:avLst/>
            <a:gdLst>
              <a:gd name="connsiteX0" fmla="*/ 0 w 4101974"/>
              <a:gd name="connsiteY0" fmla="*/ 157759 h 946536"/>
              <a:gd name="connsiteX1" fmla="*/ 157759 w 4101974"/>
              <a:gd name="connsiteY1" fmla="*/ 0 h 946536"/>
              <a:gd name="connsiteX2" fmla="*/ 3944215 w 4101974"/>
              <a:gd name="connsiteY2" fmla="*/ 0 h 946536"/>
              <a:gd name="connsiteX3" fmla="*/ 4101974 w 4101974"/>
              <a:gd name="connsiteY3" fmla="*/ 157759 h 946536"/>
              <a:gd name="connsiteX4" fmla="*/ 4101974 w 4101974"/>
              <a:gd name="connsiteY4" fmla="*/ 788777 h 946536"/>
              <a:gd name="connsiteX5" fmla="*/ 3944215 w 4101974"/>
              <a:gd name="connsiteY5" fmla="*/ 946536 h 946536"/>
              <a:gd name="connsiteX6" fmla="*/ 157759 w 4101974"/>
              <a:gd name="connsiteY6" fmla="*/ 946536 h 946536"/>
              <a:gd name="connsiteX7" fmla="*/ 0 w 4101974"/>
              <a:gd name="connsiteY7" fmla="*/ 788777 h 946536"/>
              <a:gd name="connsiteX8" fmla="*/ 0 w 4101974"/>
              <a:gd name="connsiteY8" fmla="*/ 157759 h 94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974" h="946536">
                <a:moveTo>
                  <a:pt x="0" y="157759"/>
                </a:moveTo>
                <a:cubicBezTo>
                  <a:pt x="0" y="70631"/>
                  <a:pt x="70631" y="0"/>
                  <a:pt x="157759" y="0"/>
                </a:cubicBezTo>
                <a:lnTo>
                  <a:pt x="3944215" y="0"/>
                </a:lnTo>
                <a:cubicBezTo>
                  <a:pt x="4031343" y="0"/>
                  <a:pt x="4101974" y="70631"/>
                  <a:pt x="4101974" y="157759"/>
                </a:cubicBezTo>
                <a:lnTo>
                  <a:pt x="4101974" y="788777"/>
                </a:lnTo>
                <a:cubicBezTo>
                  <a:pt x="4101974" y="875905"/>
                  <a:pt x="4031343" y="946536"/>
                  <a:pt x="3944215" y="946536"/>
                </a:cubicBezTo>
                <a:lnTo>
                  <a:pt x="157759" y="946536"/>
                </a:lnTo>
                <a:cubicBezTo>
                  <a:pt x="70631" y="946536"/>
                  <a:pt x="0" y="875905"/>
                  <a:pt x="0" y="788777"/>
                </a:cubicBezTo>
                <a:lnTo>
                  <a:pt x="0" y="157759"/>
                </a:lnTo>
                <a:close/>
              </a:path>
            </a:pathLst>
          </a:custGeom>
          <a:solidFill>
            <a:srgbClr val="7FB439"/>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99546" tIns="99546" rIns="99546" bIns="99546" numCol="1" spcCol="1270" anchor="ctr" anchorCtr="0">
            <a:noAutofit/>
          </a:bodyPr>
          <a:lstStyle/>
          <a:p>
            <a:pPr defTabSz="622300">
              <a:lnSpc>
                <a:spcPct val="90000"/>
              </a:lnSpc>
              <a:spcBef>
                <a:spcPct val="0"/>
              </a:spcBef>
            </a:pPr>
            <a:r>
              <a:rPr lang="en-US" sz="1400" b="1" dirty="0" smtClean="0">
                <a:latin typeface="Arial" panose="020B0604020202020204" pitchFamily="34" charset="0"/>
                <a:cs typeface="Arial" panose="020B0604020202020204" pitchFamily="34" charset="0"/>
              </a:rPr>
              <a:t>3. Monitoring and Reporting</a:t>
            </a:r>
            <a:endParaRPr lang="en-US" sz="1400" dirty="0">
              <a:latin typeface="Arial" panose="020B0604020202020204" pitchFamily="34" charset="0"/>
              <a:cs typeface="Arial" panose="020B0604020202020204" pitchFamily="34" charset="0"/>
            </a:endParaRPr>
          </a:p>
        </p:txBody>
      </p:sp>
      <p:sp>
        <p:nvSpPr>
          <p:cNvPr id="12" name="Freeform 11"/>
          <p:cNvSpPr/>
          <p:nvPr/>
        </p:nvSpPr>
        <p:spPr>
          <a:xfrm>
            <a:off x="782596" y="4419600"/>
            <a:ext cx="3322785" cy="1076400"/>
          </a:xfrm>
          <a:custGeom>
            <a:avLst/>
            <a:gdLst>
              <a:gd name="connsiteX0" fmla="*/ 0 w 4101974"/>
              <a:gd name="connsiteY0" fmla="*/ 0 h 1076400"/>
              <a:gd name="connsiteX1" fmla="*/ 4101974 w 4101974"/>
              <a:gd name="connsiteY1" fmla="*/ 0 h 1076400"/>
              <a:gd name="connsiteX2" fmla="*/ 4101974 w 4101974"/>
              <a:gd name="connsiteY2" fmla="*/ 1076400 h 1076400"/>
              <a:gd name="connsiteX3" fmla="*/ 0 w 4101974"/>
              <a:gd name="connsiteY3" fmla="*/ 1076400 h 1076400"/>
              <a:gd name="connsiteX4" fmla="*/ 0 w 4101974"/>
              <a:gd name="connsiteY4" fmla="*/ 0 h 10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74" h="1076400">
                <a:moveTo>
                  <a:pt x="0" y="0"/>
                </a:moveTo>
                <a:lnTo>
                  <a:pt x="4101974" y="0"/>
                </a:lnTo>
                <a:lnTo>
                  <a:pt x="4101974" y="1076400"/>
                </a:lnTo>
                <a:lnTo>
                  <a:pt x="0" y="1076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0238" tIns="15240" rIns="85344" bIns="15240" numCol="1" spcCol="1270" anchor="t" anchorCtr="0">
            <a:noAutofit/>
          </a:bodyPr>
          <a:lstStyle/>
          <a:p>
            <a:pPr marL="0" lvl="1" algn="l" defTabSz="533400">
              <a:lnSpc>
                <a:spcPct val="90000"/>
              </a:lnSpc>
              <a:spcBef>
                <a:spcPct val="0"/>
              </a:spcBef>
              <a:spcAft>
                <a:spcPct val="20000"/>
              </a:spcAft>
            </a:pPr>
            <a:endParaRPr lang="en-US" sz="1200" dirty="0" smtClean="0">
              <a:solidFill>
                <a:schemeClr val="tx1"/>
              </a:solidFill>
              <a:latin typeface="Arial" panose="020B0604020202020204" pitchFamily="34" charset="0"/>
              <a:cs typeface="Arial" panose="020B0604020202020204" pitchFamily="34" charset="0"/>
            </a:endParaRPr>
          </a:p>
        </p:txBody>
      </p:sp>
      <p:sp>
        <p:nvSpPr>
          <p:cNvPr id="16" name="Freeform 15"/>
          <p:cNvSpPr/>
          <p:nvPr/>
        </p:nvSpPr>
        <p:spPr>
          <a:xfrm>
            <a:off x="823270" y="2208580"/>
            <a:ext cx="3335142" cy="860314"/>
          </a:xfrm>
          <a:custGeom>
            <a:avLst/>
            <a:gdLst>
              <a:gd name="connsiteX0" fmla="*/ 0 w 4343400"/>
              <a:gd name="connsiteY0" fmla="*/ 143389 h 860314"/>
              <a:gd name="connsiteX1" fmla="*/ 143389 w 4343400"/>
              <a:gd name="connsiteY1" fmla="*/ 0 h 860314"/>
              <a:gd name="connsiteX2" fmla="*/ 4200011 w 4343400"/>
              <a:gd name="connsiteY2" fmla="*/ 0 h 860314"/>
              <a:gd name="connsiteX3" fmla="*/ 4343400 w 4343400"/>
              <a:gd name="connsiteY3" fmla="*/ 143389 h 860314"/>
              <a:gd name="connsiteX4" fmla="*/ 4343400 w 4343400"/>
              <a:gd name="connsiteY4" fmla="*/ 716925 h 860314"/>
              <a:gd name="connsiteX5" fmla="*/ 4200011 w 4343400"/>
              <a:gd name="connsiteY5" fmla="*/ 860314 h 860314"/>
              <a:gd name="connsiteX6" fmla="*/ 143389 w 4343400"/>
              <a:gd name="connsiteY6" fmla="*/ 860314 h 860314"/>
              <a:gd name="connsiteX7" fmla="*/ 0 w 4343400"/>
              <a:gd name="connsiteY7" fmla="*/ 716925 h 860314"/>
              <a:gd name="connsiteX8" fmla="*/ 0 w 4343400"/>
              <a:gd name="connsiteY8" fmla="*/ 143389 h 86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3400" h="860314">
                <a:moveTo>
                  <a:pt x="0" y="143389"/>
                </a:moveTo>
                <a:cubicBezTo>
                  <a:pt x="0" y="64197"/>
                  <a:pt x="64197" y="0"/>
                  <a:pt x="143389" y="0"/>
                </a:cubicBezTo>
                <a:lnTo>
                  <a:pt x="4200011" y="0"/>
                </a:lnTo>
                <a:cubicBezTo>
                  <a:pt x="4279203" y="0"/>
                  <a:pt x="4343400" y="64197"/>
                  <a:pt x="4343400" y="143389"/>
                </a:cubicBezTo>
                <a:lnTo>
                  <a:pt x="4343400" y="716925"/>
                </a:lnTo>
                <a:cubicBezTo>
                  <a:pt x="4343400" y="796117"/>
                  <a:pt x="4279203" y="860314"/>
                  <a:pt x="4200011" y="860314"/>
                </a:cubicBezTo>
                <a:lnTo>
                  <a:pt x="143389" y="860314"/>
                </a:lnTo>
                <a:cubicBezTo>
                  <a:pt x="64197" y="860314"/>
                  <a:pt x="0" y="796117"/>
                  <a:pt x="0" y="716925"/>
                </a:cubicBezTo>
                <a:lnTo>
                  <a:pt x="0" y="143389"/>
                </a:lnTo>
                <a:close/>
              </a:path>
            </a:pathLst>
          </a:custGeom>
          <a:solidFill>
            <a:srgbClr val="7FB43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337" tIns="95337" rIns="95337" bIns="95337" numCol="1" spcCol="1270" anchor="ctr" anchorCtr="0">
            <a:noAutofit/>
          </a:bodyPr>
          <a:lstStyle/>
          <a:p>
            <a:pPr lvl="0" algn="l"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2. Safeguards Processes  </a:t>
            </a:r>
            <a:endParaRPr lang="en-US" sz="1400" kern="1200" dirty="0">
              <a:latin typeface="Arial" panose="020B0604020202020204" pitchFamily="34" charset="0"/>
              <a:cs typeface="Arial" panose="020B0604020202020204" pitchFamily="34" charset="0"/>
            </a:endParaRPr>
          </a:p>
        </p:txBody>
      </p:sp>
      <p:sp>
        <p:nvSpPr>
          <p:cNvPr id="17" name="Freeform 16"/>
          <p:cNvSpPr/>
          <p:nvPr/>
        </p:nvSpPr>
        <p:spPr>
          <a:xfrm>
            <a:off x="5198076" y="2487645"/>
            <a:ext cx="3335142" cy="1106112"/>
          </a:xfrm>
          <a:custGeom>
            <a:avLst/>
            <a:gdLst>
              <a:gd name="connsiteX0" fmla="*/ 0 w 4343400"/>
              <a:gd name="connsiteY0" fmla="*/ 0 h 1106112"/>
              <a:gd name="connsiteX1" fmla="*/ 4343400 w 4343400"/>
              <a:gd name="connsiteY1" fmla="*/ 0 h 1106112"/>
              <a:gd name="connsiteX2" fmla="*/ 4343400 w 4343400"/>
              <a:gd name="connsiteY2" fmla="*/ 1106112 h 1106112"/>
              <a:gd name="connsiteX3" fmla="*/ 0 w 4343400"/>
              <a:gd name="connsiteY3" fmla="*/ 1106112 h 1106112"/>
              <a:gd name="connsiteX4" fmla="*/ 0 w 4343400"/>
              <a:gd name="connsiteY4" fmla="*/ 0 h 110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1106112">
                <a:moveTo>
                  <a:pt x="0" y="0"/>
                </a:moveTo>
                <a:lnTo>
                  <a:pt x="4343400" y="0"/>
                </a:lnTo>
                <a:lnTo>
                  <a:pt x="4343400" y="1106112"/>
                </a:lnTo>
                <a:lnTo>
                  <a:pt x="0" y="1106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903" tIns="15240" rIns="85344" bIns="15240" numCol="1" spcCol="1270" anchor="t" anchorCtr="0">
            <a:noAutofit/>
          </a:bodyPr>
          <a:lstStyle/>
          <a:p>
            <a:pPr marL="0" lvl="1" algn="l" defTabSz="533400">
              <a:lnSpc>
                <a:spcPct val="90000"/>
              </a:lnSpc>
              <a:spcBef>
                <a:spcPct val="0"/>
              </a:spcBef>
              <a:spcAft>
                <a:spcPct val="20000"/>
              </a:spcAft>
            </a:pP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1"/>
              </a:solidFill>
              <a:latin typeface="Arial" panose="020B0604020202020204" pitchFamily="34" charset="0"/>
              <a:cs typeface="Arial" panose="020B0604020202020204" pitchFamily="34" charset="0"/>
            </a:endParaRPr>
          </a:p>
        </p:txBody>
      </p:sp>
      <p:sp>
        <p:nvSpPr>
          <p:cNvPr id="19" name="Freeform 18"/>
          <p:cNvSpPr/>
          <p:nvPr/>
        </p:nvSpPr>
        <p:spPr>
          <a:xfrm>
            <a:off x="5181600" y="4439953"/>
            <a:ext cx="3733800" cy="1058804"/>
          </a:xfrm>
          <a:custGeom>
            <a:avLst/>
            <a:gdLst>
              <a:gd name="connsiteX0" fmla="*/ 0 w 4343400"/>
              <a:gd name="connsiteY0" fmla="*/ 0 h 1058804"/>
              <a:gd name="connsiteX1" fmla="*/ 4343400 w 4343400"/>
              <a:gd name="connsiteY1" fmla="*/ 0 h 1058804"/>
              <a:gd name="connsiteX2" fmla="*/ 4343400 w 4343400"/>
              <a:gd name="connsiteY2" fmla="*/ 1058804 h 1058804"/>
              <a:gd name="connsiteX3" fmla="*/ 0 w 4343400"/>
              <a:gd name="connsiteY3" fmla="*/ 1058804 h 1058804"/>
              <a:gd name="connsiteX4" fmla="*/ 0 w 4343400"/>
              <a:gd name="connsiteY4" fmla="*/ 0 h 1058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1058804">
                <a:moveTo>
                  <a:pt x="0" y="0"/>
                </a:moveTo>
                <a:lnTo>
                  <a:pt x="4343400" y="0"/>
                </a:lnTo>
                <a:lnTo>
                  <a:pt x="4343400" y="1058804"/>
                </a:lnTo>
                <a:lnTo>
                  <a:pt x="0" y="10588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903" tIns="15240" rIns="85344" bIns="15240" numCol="1" spcCol="1270" anchor="t" anchorCtr="0">
            <a:noAutofit/>
          </a:bodyPr>
          <a:lstStyle/>
          <a:p>
            <a:pPr marL="0" lvl="1" algn="l" defTabSz="533400">
              <a:lnSpc>
                <a:spcPct val="90000"/>
              </a:lnSpc>
              <a:spcBef>
                <a:spcPct val="0"/>
              </a:spcBef>
              <a:spcAft>
                <a:spcPct val="20000"/>
              </a:spcAft>
            </a:pPr>
            <a:endParaRPr lang="en-US" sz="1200" kern="12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3457745" y="4521538"/>
            <a:ext cx="2562055" cy="2366504"/>
          </a:xfrm>
          <a:prstGeom prst="rect">
            <a:avLst/>
          </a:prstGeom>
        </p:spPr>
      </p:pic>
      <p:sp>
        <p:nvSpPr>
          <p:cNvPr id="14" name="Freeform 13"/>
          <p:cNvSpPr/>
          <p:nvPr/>
        </p:nvSpPr>
        <p:spPr>
          <a:xfrm>
            <a:off x="272771" y="1210491"/>
            <a:ext cx="3322785" cy="784568"/>
          </a:xfrm>
          <a:custGeom>
            <a:avLst/>
            <a:gdLst>
              <a:gd name="connsiteX0" fmla="*/ 0 w 4101974"/>
              <a:gd name="connsiteY0" fmla="*/ 130764 h 784568"/>
              <a:gd name="connsiteX1" fmla="*/ 130764 w 4101974"/>
              <a:gd name="connsiteY1" fmla="*/ 0 h 784568"/>
              <a:gd name="connsiteX2" fmla="*/ 3971210 w 4101974"/>
              <a:gd name="connsiteY2" fmla="*/ 0 h 784568"/>
              <a:gd name="connsiteX3" fmla="*/ 4101974 w 4101974"/>
              <a:gd name="connsiteY3" fmla="*/ 130764 h 784568"/>
              <a:gd name="connsiteX4" fmla="*/ 4101974 w 4101974"/>
              <a:gd name="connsiteY4" fmla="*/ 653804 h 784568"/>
              <a:gd name="connsiteX5" fmla="*/ 3971210 w 4101974"/>
              <a:gd name="connsiteY5" fmla="*/ 784568 h 784568"/>
              <a:gd name="connsiteX6" fmla="*/ 130764 w 4101974"/>
              <a:gd name="connsiteY6" fmla="*/ 784568 h 784568"/>
              <a:gd name="connsiteX7" fmla="*/ 0 w 4101974"/>
              <a:gd name="connsiteY7" fmla="*/ 653804 h 784568"/>
              <a:gd name="connsiteX8" fmla="*/ 0 w 4101974"/>
              <a:gd name="connsiteY8" fmla="*/ 130764 h 7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974" h="784568">
                <a:moveTo>
                  <a:pt x="0" y="130764"/>
                </a:moveTo>
                <a:cubicBezTo>
                  <a:pt x="0" y="58545"/>
                  <a:pt x="58545" y="0"/>
                  <a:pt x="130764" y="0"/>
                </a:cubicBezTo>
                <a:lnTo>
                  <a:pt x="3971210" y="0"/>
                </a:lnTo>
                <a:cubicBezTo>
                  <a:pt x="4043429" y="0"/>
                  <a:pt x="4101974" y="58545"/>
                  <a:pt x="4101974" y="130764"/>
                </a:cubicBezTo>
                <a:lnTo>
                  <a:pt x="4101974" y="653804"/>
                </a:lnTo>
                <a:cubicBezTo>
                  <a:pt x="4101974" y="726023"/>
                  <a:pt x="4043429" y="784568"/>
                  <a:pt x="3971210" y="784568"/>
                </a:cubicBezTo>
                <a:lnTo>
                  <a:pt x="130764" y="784568"/>
                </a:lnTo>
                <a:cubicBezTo>
                  <a:pt x="58545" y="784568"/>
                  <a:pt x="0" y="726023"/>
                  <a:pt x="0" y="653804"/>
                </a:cubicBezTo>
                <a:lnTo>
                  <a:pt x="0" y="130764"/>
                </a:lnTo>
                <a:close/>
              </a:path>
            </a:pathLst>
          </a:custGeom>
          <a:solidFill>
            <a:srgbClr val="7FB439"/>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639" tIns="91639" rIns="91639" bIns="91639" numCol="1" spcCol="1270" anchor="ctr" anchorCtr="0">
            <a:noAutofit/>
          </a:bodyPr>
          <a:lstStyle/>
          <a:p>
            <a:pPr lvl="0" algn="l"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1. </a:t>
            </a:r>
            <a:r>
              <a:rPr lang="en-US" sz="1400" b="1" kern="1200" dirty="0" smtClean="0">
                <a:latin typeface="Arial" panose="020B0604020202020204" pitchFamily="34" charset="0"/>
                <a:cs typeface="Arial" panose="020B0604020202020204" pitchFamily="34" charset="0"/>
              </a:rPr>
              <a:t>Governance and Accountability 	</a:t>
            </a:r>
            <a:endParaRPr lang="en-US" sz="1400" b="0" kern="1200" dirty="0">
              <a:latin typeface="Arial" panose="020B0604020202020204" pitchFamily="34" charset="0"/>
              <a:cs typeface="Arial" panose="020B0604020202020204" pitchFamily="34" charset="0"/>
            </a:endParaRPr>
          </a:p>
        </p:txBody>
      </p:sp>
      <p:sp>
        <p:nvSpPr>
          <p:cNvPr id="20" name="Freeform 19"/>
          <p:cNvSpPr/>
          <p:nvPr/>
        </p:nvSpPr>
        <p:spPr>
          <a:xfrm>
            <a:off x="4495800" y="1225249"/>
            <a:ext cx="3343381" cy="946536"/>
          </a:xfrm>
          <a:custGeom>
            <a:avLst/>
            <a:gdLst>
              <a:gd name="connsiteX0" fmla="*/ 0 w 4101974"/>
              <a:gd name="connsiteY0" fmla="*/ 157759 h 946536"/>
              <a:gd name="connsiteX1" fmla="*/ 157759 w 4101974"/>
              <a:gd name="connsiteY1" fmla="*/ 0 h 946536"/>
              <a:gd name="connsiteX2" fmla="*/ 3944215 w 4101974"/>
              <a:gd name="connsiteY2" fmla="*/ 0 h 946536"/>
              <a:gd name="connsiteX3" fmla="*/ 4101974 w 4101974"/>
              <a:gd name="connsiteY3" fmla="*/ 157759 h 946536"/>
              <a:gd name="connsiteX4" fmla="*/ 4101974 w 4101974"/>
              <a:gd name="connsiteY4" fmla="*/ 788777 h 946536"/>
              <a:gd name="connsiteX5" fmla="*/ 3944215 w 4101974"/>
              <a:gd name="connsiteY5" fmla="*/ 946536 h 946536"/>
              <a:gd name="connsiteX6" fmla="*/ 157759 w 4101974"/>
              <a:gd name="connsiteY6" fmla="*/ 946536 h 946536"/>
              <a:gd name="connsiteX7" fmla="*/ 0 w 4101974"/>
              <a:gd name="connsiteY7" fmla="*/ 788777 h 946536"/>
              <a:gd name="connsiteX8" fmla="*/ 0 w 4101974"/>
              <a:gd name="connsiteY8" fmla="*/ 157759 h 94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974" h="946536">
                <a:moveTo>
                  <a:pt x="0" y="157759"/>
                </a:moveTo>
                <a:cubicBezTo>
                  <a:pt x="0" y="70631"/>
                  <a:pt x="70631" y="0"/>
                  <a:pt x="157759" y="0"/>
                </a:cubicBezTo>
                <a:lnTo>
                  <a:pt x="3944215" y="0"/>
                </a:lnTo>
                <a:cubicBezTo>
                  <a:pt x="4031343" y="0"/>
                  <a:pt x="4101974" y="70631"/>
                  <a:pt x="4101974" y="157759"/>
                </a:cubicBezTo>
                <a:lnTo>
                  <a:pt x="4101974" y="788777"/>
                </a:lnTo>
                <a:cubicBezTo>
                  <a:pt x="4101974" y="875905"/>
                  <a:pt x="4031343" y="946536"/>
                  <a:pt x="3944215" y="946536"/>
                </a:cubicBezTo>
                <a:lnTo>
                  <a:pt x="157759" y="946536"/>
                </a:lnTo>
                <a:cubicBezTo>
                  <a:pt x="70631" y="946536"/>
                  <a:pt x="0" y="875905"/>
                  <a:pt x="0" y="788777"/>
                </a:cubicBezTo>
                <a:lnTo>
                  <a:pt x="0" y="157759"/>
                </a:lnTo>
                <a:close/>
              </a:path>
            </a:pathLst>
          </a:custGeom>
          <a:solidFill>
            <a:srgbClr val="7FB439"/>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99546" tIns="99546" rIns="99546" bIns="99546" numCol="1" spcCol="1270" anchor="ctr" anchorCtr="0">
            <a:noAutofit/>
          </a:bodyPr>
          <a:lstStyle/>
          <a:p>
            <a:pPr lvl="0" defTabSz="62230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4. </a:t>
            </a:r>
            <a:r>
              <a:rPr lang="en-US" sz="1400" b="1" dirty="0" smtClean="0">
                <a:latin typeface="Arial" panose="020B0604020202020204" pitchFamily="34" charset="0"/>
                <a:cs typeface="Arial" panose="020B0604020202020204" pitchFamily="34" charset="0"/>
              </a:rPr>
              <a:t>Knowledge and Learning </a:t>
            </a:r>
            <a:endParaRPr lang="en-US" sz="1400" dirty="0">
              <a:latin typeface="Arial" panose="020B0604020202020204" pitchFamily="34" charset="0"/>
              <a:cs typeface="Arial" panose="020B0604020202020204" pitchFamily="34" charset="0"/>
            </a:endParaRPr>
          </a:p>
        </p:txBody>
      </p:sp>
      <p:sp>
        <p:nvSpPr>
          <p:cNvPr id="15" name="Freeform 14"/>
          <p:cNvSpPr/>
          <p:nvPr/>
        </p:nvSpPr>
        <p:spPr>
          <a:xfrm>
            <a:off x="5181600" y="2307324"/>
            <a:ext cx="3343381" cy="946536"/>
          </a:xfrm>
          <a:custGeom>
            <a:avLst/>
            <a:gdLst>
              <a:gd name="connsiteX0" fmla="*/ 0 w 4101974"/>
              <a:gd name="connsiteY0" fmla="*/ 157759 h 946536"/>
              <a:gd name="connsiteX1" fmla="*/ 157759 w 4101974"/>
              <a:gd name="connsiteY1" fmla="*/ 0 h 946536"/>
              <a:gd name="connsiteX2" fmla="*/ 3944215 w 4101974"/>
              <a:gd name="connsiteY2" fmla="*/ 0 h 946536"/>
              <a:gd name="connsiteX3" fmla="*/ 4101974 w 4101974"/>
              <a:gd name="connsiteY3" fmla="*/ 157759 h 946536"/>
              <a:gd name="connsiteX4" fmla="*/ 4101974 w 4101974"/>
              <a:gd name="connsiteY4" fmla="*/ 788777 h 946536"/>
              <a:gd name="connsiteX5" fmla="*/ 3944215 w 4101974"/>
              <a:gd name="connsiteY5" fmla="*/ 946536 h 946536"/>
              <a:gd name="connsiteX6" fmla="*/ 157759 w 4101974"/>
              <a:gd name="connsiteY6" fmla="*/ 946536 h 946536"/>
              <a:gd name="connsiteX7" fmla="*/ 0 w 4101974"/>
              <a:gd name="connsiteY7" fmla="*/ 788777 h 946536"/>
              <a:gd name="connsiteX8" fmla="*/ 0 w 4101974"/>
              <a:gd name="connsiteY8" fmla="*/ 157759 h 94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974" h="946536">
                <a:moveTo>
                  <a:pt x="0" y="157759"/>
                </a:moveTo>
                <a:cubicBezTo>
                  <a:pt x="0" y="70631"/>
                  <a:pt x="70631" y="0"/>
                  <a:pt x="157759" y="0"/>
                </a:cubicBezTo>
                <a:lnTo>
                  <a:pt x="3944215" y="0"/>
                </a:lnTo>
                <a:cubicBezTo>
                  <a:pt x="4031343" y="0"/>
                  <a:pt x="4101974" y="70631"/>
                  <a:pt x="4101974" y="157759"/>
                </a:cubicBezTo>
                <a:lnTo>
                  <a:pt x="4101974" y="788777"/>
                </a:lnTo>
                <a:cubicBezTo>
                  <a:pt x="4101974" y="875905"/>
                  <a:pt x="4031343" y="946536"/>
                  <a:pt x="3944215" y="946536"/>
                </a:cubicBezTo>
                <a:lnTo>
                  <a:pt x="157759" y="946536"/>
                </a:lnTo>
                <a:cubicBezTo>
                  <a:pt x="70631" y="946536"/>
                  <a:pt x="0" y="875905"/>
                  <a:pt x="0" y="788777"/>
                </a:cubicBezTo>
                <a:lnTo>
                  <a:pt x="0" y="157759"/>
                </a:lnTo>
                <a:close/>
              </a:path>
            </a:pathLst>
          </a:custGeom>
          <a:solidFill>
            <a:srgbClr val="7FB439"/>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99546" tIns="99546" rIns="99546" bIns="99546" numCol="1" spcCol="1270" anchor="ctr" anchorCtr="0">
            <a:noAutofit/>
          </a:bodyPr>
          <a:lstStyle/>
          <a:p>
            <a:pPr lvl="0" defTabSz="622300">
              <a:lnSpc>
                <a:spcPct val="90000"/>
              </a:lnSpc>
              <a:spcBef>
                <a:spcPct val="0"/>
              </a:spcBef>
              <a:spcAft>
                <a:spcPct val="35000"/>
              </a:spcAft>
            </a:pPr>
            <a:r>
              <a:rPr lang="en-US" sz="1400" b="1" dirty="0" smtClean="0">
                <a:latin typeface="Arial" panose="020B0604020202020204" pitchFamily="34" charset="0"/>
                <a:cs typeface="Arial" panose="020B0604020202020204" pitchFamily="34" charset="0"/>
              </a:rPr>
              <a:t>5. Technical Support </a:t>
            </a:r>
            <a:endParaRPr lang="en-US" sz="1400" dirty="0">
              <a:latin typeface="Arial" panose="020B0604020202020204" pitchFamily="34" charset="0"/>
              <a:cs typeface="Arial" panose="020B0604020202020204" pitchFamily="34" charset="0"/>
            </a:endParaRPr>
          </a:p>
        </p:txBody>
      </p:sp>
      <p:sp>
        <p:nvSpPr>
          <p:cNvPr id="22" name="Freeform 21"/>
          <p:cNvSpPr/>
          <p:nvPr/>
        </p:nvSpPr>
        <p:spPr>
          <a:xfrm>
            <a:off x="5715000" y="3431323"/>
            <a:ext cx="3343381" cy="946536"/>
          </a:xfrm>
          <a:custGeom>
            <a:avLst/>
            <a:gdLst>
              <a:gd name="connsiteX0" fmla="*/ 0 w 4101974"/>
              <a:gd name="connsiteY0" fmla="*/ 157759 h 946536"/>
              <a:gd name="connsiteX1" fmla="*/ 157759 w 4101974"/>
              <a:gd name="connsiteY1" fmla="*/ 0 h 946536"/>
              <a:gd name="connsiteX2" fmla="*/ 3944215 w 4101974"/>
              <a:gd name="connsiteY2" fmla="*/ 0 h 946536"/>
              <a:gd name="connsiteX3" fmla="*/ 4101974 w 4101974"/>
              <a:gd name="connsiteY3" fmla="*/ 157759 h 946536"/>
              <a:gd name="connsiteX4" fmla="*/ 4101974 w 4101974"/>
              <a:gd name="connsiteY4" fmla="*/ 788777 h 946536"/>
              <a:gd name="connsiteX5" fmla="*/ 3944215 w 4101974"/>
              <a:gd name="connsiteY5" fmla="*/ 946536 h 946536"/>
              <a:gd name="connsiteX6" fmla="*/ 157759 w 4101974"/>
              <a:gd name="connsiteY6" fmla="*/ 946536 h 946536"/>
              <a:gd name="connsiteX7" fmla="*/ 0 w 4101974"/>
              <a:gd name="connsiteY7" fmla="*/ 788777 h 946536"/>
              <a:gd name="connsiteX8" fmla="*/ 0 w 4101974"/>
              <a:gd name="connsiteY8" fmla="*/ 157759 h 94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974" h="946536">
                <a:moveTo>
                  <a:pt x="0" y="157759"/>
                </a:moveTo>
                <a:cubicBezTo>
                  <a:pt x="0" y="70631"/>
                  <a:pt x="70631" y="0"/>
                  <a:pt x="157759" y="0"/>
                </a:cubicBezTo>
                <a:lnTo>
                  <a:pt x="3944215" y="0"/>
                </a:lnTo>
                <a:cubicBezTo>
                  <a:pt x="4031343" y="0"/>
                  <a:pt x="4101974" y="70631"/>
                  <a:pt x="4101974" y="157759"/>
                </a:cubicBezTo>
                <a:lnTo>
                  <a:pt x="4101974" y="788777"/>
                </a:lnTo>
                <a:cubicBezTo>
                  <a:pt x="4101974" y="875905"/>
                  <a:pt x="4031343" y="946536"/>
                  <a:pt x="3944215" y="946536"/>
                </a:cubicBezTo>
                <a:lnTo>
                  <a:pt x="157759" y="946536"/>
                </a:lnTo>
                <a:cubicBezTo>
                  <a:pt x="70631" y="946536"/>
                  <a:pt x="0" y="875905"/>
                  <a:pt x="0" y="788777"/>
                </a:cubicBezTo>
                <a:lnTo>
                  <a:pt x="0" y="157759"/>
                </a:lnTo>
                <a:close/>
              </a:path>
            </a:pathLst>
          </a:custGeom>
          <a:solidFill>
            <a:srgbClr val="7FB439"/>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99546" tIns="99546" rIns="99546" bIns="99546" numCol="1" spcCol="1270" anchor="ctr" anchorCtr="0">
            <a:noAutofit/>
          </a:bodyPr>
          <a:lstStyle/>
          <a:p>
            <a:pPr lvl="0" defTabSz="622300">
              <a:lnSpc>
                <a:spcPct val="90000"/>
              </a:lnSpc>
              <a:spcBef>
                <a:spcPct val="0"/>
              </a:spcBef>
              <a:spcAft>
                <a:spcPct val="35000"/>
              </a:spcAft>
            </a:pPr>
            <a:r>
              <a:rPr lang="en-US" sz="1400" b="1" dirty="0" smtClean="0">
                <a:latin typeface="Arial" panose="020B0604020202020204" pitchFamily="34" charset="0"/>
                <a:cs typeface="Arial" panose="020B0604020202020204" pitchFamily="34" charset="0"/>
              </a:rPr>
              <a:t>6.    Institutional reform    </a:t>
            </a:r>
            <a:endParaRPr lang="en-US" sz="1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 y="4535439"/>
            <a:ext cx="3482257" cy="2321505"/>
          </a:xfrm>
          <a:prstGeom prst="rect">
            <a:avLst/>
          </a:prstGeom>
        </p:spPr>
      </p:pic>
    </p:spTree>
    <p:extLst>
      <p:ext uri="{BB962C8B-B14F-4D97-AF65-F5344CB8AC3E}">
        <p14:creationId xmlns:p14="http://schemas.microsoft.com/office/powerpoint/2010/main" val="1317971136"/>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CIF GENDER MAINSTREAMING APPROACH: Highlights </a:t>
            </a:r>
            <a:endParaRPr lang="en-US" dirty="0"/>
          </a:p>
        </p:txBody>
      </p:sp>
      <p:sp>
        <p:nvSpPr>
          <p:cNvPr id="3" name="Content Placeholder 2"/>
          <p:cNvSpPr>
            <a:spLocks noGrp="1"/>
          </p:cNvSpPr>
          <p:nvPr>
            <p:ph sz="quarter" idx="12"/>
          </p:nvPr>
        </p:nvSpPr>
        <p:spPr>
          <a:xfrm>
            <a:off x="533400" y="1219200"/>
            <a:ext cx="8382000" cy="552196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oAutofit/>
          </a:bodyPr>
          <a:lstStyle/>
          <a:p>
            <a:pPr>
              <a:buFont typeface="Wingdings" panose="05000000000000000000" pitchFamily="2" charset="2"/>
              <a:buChar char="q"/>
            </a:pPr>
            <a:r>
              <a:rPr lang="en-GB" sz="2000" b="1" dirty="0" smtClean="0"/>
              <a:t>Key Elements within CIF GOVERNANCE AND OPERATIONS &amp; attention to: </a:t>
            </a:r>
            <a:r>
              <a:rPr lang="en-GB" sz="2000" dirty="0" smtClean="0"/>
              <a:t> </a:t>
            </a:r>
            <a:endParaRPr lang="en-US" sz="2000" dirty="0"/>
          </a:p>
          <a:p>
            <a:pPr marL="457200" lvl="1" indent="0">
              <a:buNone/>
            </a:pPr>
            <a:r>
              <a:rPr lang="en-GB" sz="1800" dirty="0" smtClean="0">
                <a:solidFill>
                  <a:schemeClr val="tx1"/>
                </a:solidFill>
              </a:rPr>
              <a:t>(</a:t>
            </a:r>
            <a:r>
              <a:rPr lang="en-GB" sz="1800" dirty="0" err="1">
                <a:solidFill>
                  <a:schemeClr val="tx1"/>
                </a:solidFill>
              </a:rPr>
              <a:t>i</a:t>
            </a:r>
            <a:r>
              <a:rPr lang="en-GB" sz="1800" dirty="0">
                <a:solidFill>
                  <a:schemeClr val="tx1"/>
                </a:solidFill>
              </a:rPr>
              <a:t>) </a:t>
            </a:r>
            <a:r>
              <a:rPr lang="en-GB" sz="1800" dirty="0" smtClean="0">
                <a:solidFill>
                  <a:schemeClr val="tx1"/>
                </a:solidFill>
              </a:rPr>
              <a:t>  gender </a:t>
            </a:r>
            <a:r>
              <a:rPr lang="en-GB" sz="1800" dirty="0">
                <a:solidFill>
                  <a:schemeClr val="tx1"/>
                </a:solidFill>
              </a:rPr>
              <a:t>expertise on Investment Plan and project missions; </a:t>
            </a:r>
          </a:p>
          <a:p>
            <a:pPr marL="457200" lvl="1" indent="0">
              <a:buNone/>
            </a:pPr>
            <a:r>
              <a:rPr lang="en-GB" sz="1800" dirty="0">
                <a:solidFill>
                  <a:schemeClr val="tx1"/>
                </a:solidFill>
              </a:rPr>
              <a:t>(ii) </a:t>
            </a:r>
            <a:r>
              <a:rPr lang="en-GB" sz="1800" dirty="0" smtClean="0">
                <a:solidFill>
                  <a:schemeClr val="tx1"/>
                </a:solidFill>
              </a:rPr>
              <a:t> gender </a:t>
            </a:r>
            <a:r>
              <a:rPr lang="en-GB" sz="1800" dirty="0">
                <a:solidFill>
                  <a:schemeClr val="tx1"/>
                </a:solidFill>
              </a:rPr>
              <a:t>analysis tied to </a:t>
            </a:r>
            <a:r>
              <a:rPr lang="en-GB" sz="1800" dirty="0" smtClean="0">
                <a:solidFill>
                  <a:schemeClr val="tx1"/>
                </a:solidFill>
              </a:rPr>
              <a:t>sector and </a:t>
            </a:r>
            <a:r>
              <a:rPr lang="en-GB" sz="1800" dirty="0">
                <a:solidFill>
                  <a:schemeClr val="tx1"/>
                </a:solidFill>
              </a:rPr>
              <a:t>national strategy context</a:t>
            </a:r>
          </a:p>
          <a:p>
            <a:pPr marL="457200" lvl="1" indent="0">
              <a:buNone/>
            </a:pPr>
            <a:r>
              <a:rPr lang="en-GB" sz="1800" dirty="0">
                <a:solidFill>
                  <a:schemeClr val="tx1"/>
                </a:solidFill>
              </a:rPr>
              <a:t>(iii) improved beneficiary identification and targeting</a:t>
            </a:r>
          </a:p>
          <a:p>
            <a:pPr marL="457200" lvl="1" indent="0">
              <a:buNone/>
            </a:pPr>
            <a:r>
              <a:rPr lang="en-GB" sz="1800" dirty="0">
                <a:solidFill>
                  <a:schemeClr val="tx1"/>
                </a:solidFill>
              </a:rPr>
              <a:t>(iv) inclusion of women in CIF-related consultations </a:t>
            </a:r>
            <a:r>
              <a:rPr lang="en-GB" sz="1800" dirty="0" smtClean="0">
                <a:solidFill>
                  <a:schemeClr val="tx1"/>
                </a:solidFill>
              </a:rPr>
              <a:t>in-country</a:t>
            </a:r>
          </a:p>
          <a:p>
            <a:pPr marL="457200" lvl="1" indent="0">
              <a:buNone/>
            </a:pPr>
            <a:r>
              <a:rPr lang="en-GB" sz="1800" dirty="0" smtClean="0">
                <a:solidFill>
                  <a:schemeClr val="tx1"/>
                </a:solidFill>
              </a:rPr>
              <a:t>(v)  gender-responsive </a:t>
            </a:r>
            <a:r>
              <a:rPr lang="en-GB" sz="1800" dirty="0">
                <a:solidFill>
                  <a:schemeClr val="tx1"/>
                </a:solidFill>
              </a:rPr>
              <a:t>monitoring and evaluation, </a:t>
            </a:r>
            <a:r>
              <a:rPr lang="en-GB" sz="1800" dirty="0" smtClean="0">
                <a:solidFill>
                  <a:schemeClr val="tx1"/>
                </a:solidFill>
              </a:rPr>
              <a:t>including gender disaggregation</a:t>
            </a:r>
          </a:p>
          <a:p>
            <a:pPr marL="457200" lvl="1" indent="0">
              <a:buNone/>
            </a:pPr>
            <a:r>
              <a:rPr lang="en-GB" sz="1800" dirty="0" smtClean="0">
                <a:solidFill>
                  <a:schemeClr val="tx1"/>
                </a:solidFill>
              </a:rPr>
              <a:t>(vi) gender-responsive design for CIF observer and other governance processes </a:t>
            </a:r>
          </a:p>
          <a:p>
            <a:endParaRPr lang="en-GB" sz="2000" b="1" dirty="0" smtClean="0"/>
          </a:p>
          <a:p>
            <a:r>
              <a:rPr lang="en-GB" sz="2000" b="1" dirty="0" smtClean="0"/>
              <a:t>CIF-required </a:t>
            </a:r>
            <a:r>
              <a:rPr lang="en-GB" sz="1800" b="1" dirty="0"/>
              <a:t>mandates</a:t>
            </a:r>
            <a:r>
              <a:rPr lang="en-GB" sz="1800" dirty="0"/>
              <a:t> </a:t>
            </a:r>
            <a:r>
              <a:rPr lang="en-GB" sz="1800" dirty="0" smtClean="0"/>
              <a:t>(e.g., SREP </a:t>
            </a:r>
            <a:r>
              <a:rPr lang="en-GB" sz="1800" dirty="0"/>
              <a:t>design criteria on gender equity; or specific core indicator requirements on gender disaggregation) </a:t>
            </a:r>
            <a:r>
              <a:rPr lang="en-GB" sz="1800" dirty="0" smtClean="0"/>
              <a:t>key in bolstering CIF outcomes on gender; technical support made available to teams</a:t>
            </a:r>
          </a:p>
          <a:p>
            <a:pPr marL="0" indent="0">
              <a:buNone/>
            </a:pPr>
            <a:endParaRPr lang="en-GB" sz="2000" dirty="0" smtClean="0"/>
          </a:p>
          <a:p>
            <a:r>
              <a:rPr lang="en-GB" sz="2000" b="1" dirty="0" smtClean="0"/>
              <a:t>Upstream </a:t>
            </a:r>
            <a:r>
              <a:rPr lang="en-GB" sz="2000" b="1" dirty="0"/>
              <a:t>support</a:t>
            </a:r>
            <a:r>
              <a:rPr lang="en-GB" sz="2000" dirty="0"/>
              <a:t> </a:t>
            </a:r>
            <a:r>
              <a:rPr lang="en-GB" sz="1800" dirty="0"/>
              <a:t>to MDBs and countries on design of </a:t>
            </a:r>
            <a:r>
              <a:rPr lang="en-GB" sz="1800" dirty="0" smtClean="0"/>
              <a:t>IPs and </a:t>
            </a:r>
            <a:r>
              <a:rPr lang="en-GB" sz="1800" dirty="0"/>
              <a:t>projects (e.g., </a:t>
            </a:r>
            <a:r>
              <a:rPr lang="en-GB" sz="1800" dirty="0" smtClean="0"/>
              <a:t>gender </a:t>
            </a:r>
            <a:r>
              <a:rPr lang="en-GB" sz="1800" dirty="0"/>
              <a:t>review and technical assistance</a:t>
            </a:r>
            <a:r>
              <a:rPr lang="en-GB" sz="1800" dirty="0" smtClean="0"/>
              <a:t>), on demand from MDBs.  </a:t>
            </a:r>
          </a:p>
        </p:txBody>
      </p:sp>
    </p:spTree>
    <p:extLst>
      <p:ext uri="{BB962C8B-B14F-4D97-AF65-F5344CB8AC3E}">
        <p14:creationId xmlns:p14="http://schemas.microsoft.com/office/powerpoint/2010/main" val="353104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152400"/>
            <a:ext cx="7391400" cy="639762"/>
          </a:xfrm>
        </p:spPr>
        <p:txBody>
          <a:bodyPr/>
          <a:lstStyle/>
          <a:p>
            <a:r>
              <a:rPr lang="en-US" dirty="0" smtClean="0"/>
              <a:t>Gender in CIF Program Design Documents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2359413"/>
              </p:ext>
            </p:extLst>
          </p:nvPr>
        </p:nvGraphicFramePr>
        <p:xfrm>
          <a:off x="990600" y="912013"/>
          <a:ext cx="8000999" cy="5920587"/>
        </p:xfrm>
        <a:graphic>
          <a:graphicData uri="http://schemas.openxmlformats.org/drawingml/2006/table">
            <a:tbl>
              <a:tblPr firstRow="1" bandRow="1">
                <a:effectLst/>
                <a:tableStyleId>{5C22544A-7EE6-4342-B048-85BDC9FD1C3A}</a:tableStyleId>
              </a:tblPr>
              <a:tblGrid>
                <a:gridCol w="1552669"/>
                <a:gridCol w="2173737"/>
                <a:gridCol w="1397402"/>
                <a:gridCol w="1475036"/>
                <a:gridCol w="1402155"/>
              </a:tblGrid>
              <a:tr h="403687">
                <a:tc>
                  <a:txBody>
                    <a:bodyPr/>
                    <a:lstStyle/>
                    <a:p>
                      <a:r>
                        <a:rPr lang="en-US" sz="1600" dirty="0" smtClean="0">
                          <a:solidFill>
                            <a:schemeClr val="tx1"/>
                          </a:solidFill>
                          <a:latin typeface="Calibri" panose="020F0502020204030204" pitchFamily="34" charset="0"/>
                        </a:rPr>
                        <a:t> </a:t>
                      </a:r>
                      <a:endParaRPr lang="en-US" sz="1600" dirty="0">
                        <a:solidFill>
                          <a:schemeClr val="tx1"/>
                        </a:solidFill>
                        <a:latin typeface="Calibri" panose="020F050202020403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B9C6"/>
                    </a:solidFill>
                  </a:tcPr>
                </a:tc>
                <a:tc>
                  <a:txBody>
                    <a:bodyPr/>
                    <a:lstStyle/>
                    <a:p>
                      <a:r>
                        <a:rPr lang="en-US" sz="1600" i="1" dirty="0" smtClean="0">
                          <a:solidFill>
                            <a:schemeClr val="tx1"/>
                          </a:solidFill>
                          <a:latin typeface="Calibri" panose="020F0502020204030204" pitchFamily="34" charset="0"/>
                        </a:rPr>
                        <a:t>CTF</a:t>
                      </a:r>
                      <a:endParaRPr lang="en-US" sz="1600" i="1" dirty="0">
                        <a:solidFill>
                          <a:schemeClr val="bg1"/>
                        </a:solidFill>
                        <a:latin typeface="Calibri" panose="020F050202020403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B9C6"/>
                    </a:solidFill>
                  </a:tcPr>
                </a:tc>
                <a:tc>
                  <a:txBody>
                    <a:bodyPr/>
                    <a:lstStyle/>
                    <a:p>
                      <a:r>
                        <a:rPr lang="en-US" sz="1600" i="1" dirty="0" smtClean="0">
                          <a:solidFill>
                            <a:schemeClr val="tx1"/>
                          </a:solidFill>
                          <a:latin typeface="Calibri" panose="020F0502020204030204" pitchFamily="34" charset="0"/>
                        </a:rPr>
                        <a:t>PPCR</a:t>
                      </a:r>
                      <a:endParaRPr lang="en-US" sz="1600" i="1" dirty="0">
                        <a:solidFill>
                          <a:schemeClr val="tx1"/>
                        </a:solidFill>
                        <a:latin typeface="Calibri" panose="020F050202020403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B9C6"/>
                    </a:solidFill>
                  </a:tcPr>
                </a:tc>
                <a:tc>
                  <a:txBody>
                    <a:bodyPr/>
                    <a:lstStyle/>
                    <a:p>
                      <a:r>
                        <a:rPr lang="en-US" sz="1600" i="1" dirty="0" smtClean="0">
                          <a:solidFill>
                            <a:schemeClr val="tx1"/>
                          </a:solidFill>
                          <a:latin typeface="Calibri" panose="020F0502020204030204" pitchFamily="34" charset="0"/>
                        </a:rPr>
                        <a:t>FIP</a:t>
                      </a:r>
                      <a:endParaRPr lang="en-US" sz="1600" i="1" dirty="0">
                        <a:solidFill>
                          <a:schemeClr val="tx1"/>
                        </a:solidFill>
                        <a:latin typeface="Calibri" panose="020F050202020403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B9C6"/>
                    </a:solidFill>
                  </a:tcPr>
                </a:tc>
                <a:tc>
                  <a:txBody>
                    <a:bodyPr/>
                    <a:lstStyle/>
                    <a:p>
                      <a:r>
                        <a:rPr lang="en-US" sz="1600" i="1" dirty="0" smtClean="0">
                          <a:solidFill>
                            <a:schemeClr val="tx1"/>
                          </a:solidFill>
                          <a:latin typeface="Calibri" panose="020F0502020204030204" pitchFamily="34" charset="0"/>
                        </a:rPr>
                        <a:t>SREP</a:t>
                      </a:r>
                      <a:endParaRPr lang="en-US" sz="1600" i="1" dirty="0">
                        <a:solidFill>
                          <a:schemeClr val="tx1"/>
                        </a:solidFill>
                        <a:latin typeface="Calibri" panose="020F050202020403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B9C6"/>
                    </a:solidFill>
                  </a:tcPr>
                </a:tc>
              </a:tr>
              <a:tr h="967113">
                <a:tc>
                  <a:txBody>
                    <a:bodyPr/>
                    <a:lstStyle/>
                    <a:p>
                      <a:r>
                        <a:rPr lang="en-US" sz="1400" b="1" dirty="0" smtClean="0">
                          <a:solidFill>
                            <a:schemeClr val="tx1"/>
                          </a:solidFill>
                          <a:latin typeface="+mn-lt"/>
                        </a:rPr>
                        <a:t>INVESTMENT</a:t>
                      </a:r>
                      <a:r>
                        <a:rPr lang="en-US" sz="1400" b="1" baseline="0" dirty="0" smtClean="0">
                          <a:solidFill>
                            <a:schemeClr val="tx1"/>
                          </a:solidFill>
                          <a:latin typeface="+mn-lt"/>
                        </a:rPr>
                        <a:t> CRITERIA</a:t>
                      </a:r>
                      <a:endParaRPr lang="en-US" sz="1400" b="1" dirty="0" smtClean="0">
                        <a:solidFill>
                          <a:schemeClr val="tx1"/>
                        </a:solidFill>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 typeface="Wingdings" panose="05000000000000000000" pitchFamily="2" charset="2"/>
                        <a:buNone/>
                      </a:pPr>
                      <a:r>
                        <a:rPr lang="en-US" sz="1200" dirty="0" smtClean="0">
                          <a:solidFill>
                            <a:schemeClr val="tx1"/>
                          </a:solidFill>
                          <a:latin typeface="Arial" panose="020B0604020202020204" pitchFamily="34" charset="0"/>
                          <a:cs typeface="Arial" panose="020B0604020202020204" pitchFamily="34" charset="0"/>
                        </a:rPr>
                        <a:t>‘Development Impact’ only </a:t>
                      </a:r>
                    </a:p>
                    <a:p>
                      <a:pPr marL="0" indent="0" algn="l">
                        <a:buFont typeface="Wingdings" panose="05000000000000000000" pitchFamily="2" charset="2"/>
                        <a:buNone/>
                      </a:pPr>
                      <a:r>
                        <a:rPr lang="en-US" sz="1200" i="1" dirty="0" smtClean="0">
                          <a:solidFill>
                            <a:schemeClr val="tx1"/>
                          </a:solidFill>
                          <a:latin typeface="Arial" panose="020B0604020202020204" pitchFamily="34" charset="0"/>
                          <a:cs typeface="Arial" panose="020B0604020202020204" pitchFamily="34" charset="0"/>
                        </a:rPr>
                        <a:t>(though review cover sheets</a:t>
                      </a:r>
                      <a:r>
                        <a:rPr lang="en-US" sz="1200" i="1" baseline="0" dirty="0" smtClean="0">
                          <a:solidFill>
                            <a:schemeClr val="tx1"/>
                          </a:solidFill>
                          <a:latin typeface="Arial" panose="020B0604020202020204" pitchFamily="34" charset="0"/>
                          <a:cs typeface="Arial" panose="020B0604020202020204" pitchFamily="34" charset="0"/>
                        </a:rPr>
                        <a:t> now have gender section)</a:t>
                      </a:r>
                      <a:endParaRPr lang="en-US" sz="1200" i="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rPr>
                        <a:t> (</a:t>
                      </a: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1200" dirty="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Co-benefit criteria around “gender equality”</a:t>
                      </a:r>
                      <a:endParaRPr lang="en-US" sz="1200" dirty="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Wingdings" panose="05000000000000000000" pitchFamily="2" charset="2"/>
                        <a:buNone/>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12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142951">
                <a:tc>
                  <a:txBody>
                    <a:bodyPr/>
                    <a:lstStyle/>
                    <a:p>
                      <a:r>
                        <a:rPr lang="en-US" sz="1400" b="1" dirty="0" smtClean="0">
                          <a:solidFill>
                            <a:schemeClr val="tx1"/>
                          </a:solidFill>
                          <a:latin typeface="+mn-lt"/>
                        </a:rPr>
                        <a:t>RESULTS</a:t>
                      </a:r>
                      <a:r>
                        <a:rPr lang="en-US" sz="1400" b="1" baseline="0" dirty="0" smtClean="0">
                          <a:solidFill>
                            <a:schemeClr val="tx1"/>
                          </a:solidFill>
                          <a:latin typeface="+mn-lt"/>
                        </a:rPr>
                        <a:t> FRAMEWORKS</a:t>
                      </a:r>
                      <a:endParaRPr lang="en-US" sz="1400" b="1" dirty="0">
                        <a:solidFill>
                          <a:schemeClr val="tx1"/>
                        </a:solidFill>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r>
                        <a:rPr lang="en-US" sz="1200" dirty="0" smtClean="0">
                          <a:solidFill>
                            <a:schemeClr val="tx1"/>
                          </a:solidFill>
                          <a:latin typeface="Arial" panose="020B0604020202020204" pitchFamily="34" charset="0"/>
                          <a:cs typeface="Arial" panose="020B0604020202020204" pitchFamily="34" charset="0"/>
                        </a:rPr>
                        <a:t>(</a:t>
                      </a: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  -  gender-disaggregation,</a:t>
                      </a:r>
                      <a:r>
                        <a:rPr lang="en-US" sz="12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‘if feasible’ </a:t>
                      </a:r>
                    </a:p>
                    <a:p>
                      <a:pPr marL="0" indent="0" algn="l">
                        <a:buFont typeface="Arial" panose="020B0604020202020204" pitchFamily="34" charset="0"/>
                        <a:buNone/>
                      </a:pPr>
                      <a:endPar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0" indent="0" algn="l">
                        <a:buFont typeface="Arial" panose="020B0604020202020204" pitchFamily="34" charset="0"/>
                        <a:buNone/>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(transport only at Core level); co-benefits…</a:t>
                      </a:r>
                      <a:endParaRPr lang="en-US" sz="12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120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rPr>
                        <a:t> Core and Co-benefit levels</a:t>
                      </a:r>
                    </a:p>
                    <a:p>
                      <a:pPr marL="0" indent="0" algn="ctr">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1200" dirty="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sz="1200" dirty="0" smtClean="0">
                          <a:solidFill>
                            <a:schemeClr val="tx1"/>
                          </a:solidFill>
                          <a:latin typeface="Arial" panose="020B0604020202020204" pitchFamily="34" charset="0"/>
                          <a:cs typeface="Arial" panose="020B0604020202020204" pitchFamily="34" charset="0"/>
                        </a:rPr>
                        <a:t>Core and Co-benefit levels</a:t>
                      </a:r>
                      <a:endParaRPr lang="en-US" sz="12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120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rPr>
                        <a:t>Core and Co-benefit</a:t>
                      </a:r>
                      <a:r>
                        <a:rPr lang="en-US" sz="1200" baseline="0" dirty="0" smtClean="0">
                          <a:solidFill>
                            <a:schemeClr val="tx1"/>
                          </a:solidFill>
                          <a:latin typeface="Arial" panose="020B0604020202020204" pitchFamily="34" charset="0"/>
                          <a:cs typeface="Arial" panose="020B0604020202020204" pitchFamily="34" charset="0"/>
                        </a:rPr>
                        <a:t> levels (‘</a:t>
                      </a:r>
                      <a:r>
                        <a:rPr lang="en-US" sz="1200" dirty="0" smtClean="0">
                          <a:solidFill>
                            <a:schemeClr val="tx1"/>
                          </a:solidFill>
                          <a:latin typeface="Arial" panose="020B0604020202020204" pitchFamily="34" charset="0"/>
                          <a:cs typeface="Arial" panose="020B0604020202020204" pitchFamily="34" charset="0"/>
                        </a:rPr>
                        <a:t>Gender Impact’ indicator)</a:t>
                      </a:r>
                    </a:p>
                    <a:p>
                      <a:pPr algn="ctr"/>
                      <a:endParaRPr lang="en-US" sz="12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67113">
                <a:tc>
                  <a:txBody>
                    <a:bodyPr/>
                    <a:lstStyle/>
                    <a:p>
                      <a:r>
                        <a:rPr lang="en-US" sz="1400" b="1" dirty="0" smtClean="0">
                          <a:solidFill>
                            <a:schemeClr val="tx1"/>
                          </a:solidFill>
                          <a:latin typeface="+mn-lt"/>
                        </a:rPr>
                        <a:t> CONSULTATIONS</a:t>
                      </a:r>
                      <a:r>
                        <a:rPr lang="en-US" sz="1400" b="1" baseline="0" dirty="0" smtClean="0">
                          <a:solidFill>
                            <a:schemeClr val="tx1"/>
                          </a:solidFill>
                          <a:latin typeface="+mn-lt"/>
                        </a:rPr>
                        <a:t> </a:t>
                      </a:r>
                      <a:endParaRPr lang="en-US" sz="1400" b="1" dirty="0">
                        <a:solidFill>
                          <a:schemeClr val="tx1"/>
                        </a:solidFill>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US" sz="1200" dirty="0" smtClean="0">
                          <a:solidFill>
                            <a:schemeClr val="tx1"/>
                          </a:solidFill>
                          <a:latin typeface="Arial" panose="020B0604020202020204" pitchFamily="34" charset="0"/>
                          <a:cs typeface="Arial" panose="020B0604020202020204" pitchFamily="34" charset="0"/>
                        </a:rPr>
                        <a:t>---</a:t>
                      </a:r>
                      <a:endParaRPr lang="en-US" sz="12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120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Consultation</a:t>
                      </a:r>
                      <a:r>
                        <a:rPr lang="en-US" sz="12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 with women’s groups and women</a:t>
                      </a:r>
                      <a:endParaRPr lang="en-US" sz="1200" dirty="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Consultation</a:t>
                      </a:r>
                      <a:r>
                        <a:rPr lang="en-US" sz="12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 with women’s groups and women</a:t>
                      </a:r>
                      <a:endParaRPr lang="en-US" sz="1200" dirty="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smtClean="0">
                          <a:solidFill>
                            <a:schemeClr val="tx1"/>
                          </a:solidFill>
                          <a:latin typeface="Calibri" panose="020F0502020204030204" pitchFamily="34" charset="0"/>
                        </a:rPr>
                        <a:t>---</a:t>
                      </a:r>
                      <a:endParaRPr lang="en-US" sz="1200" dirty="0">
                        <a:solidFill>
                          <a:schemeClr val="tx1"/>
                        </a:solidFill>
                        <a:latin typeface="Calibri" panose="020F050202020403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67113">
                <a:tc>
                  <a:txBody>
                    <a:bodyPr/>
                    <a:lstStyle/>
                    <a:p>
                      <a:r>
                        <a:rPr lang="en-US" sz="1400" b="1" dirty="0" smtClean="0">
                          <a:solidFill>
                            <a:schemeClr val="tx1"/>
                          </a:solidFill>
                          <a:latin typeface="+mn-lt"/>
                        </a:rPr>
                        <a:t> EXPERT</a:t>
                      </a:r>
                      <a:r>
                        <a:rPr lang="en-US" sz="1400" b="1" baseline="0" dirty="0" smtClean="0">
                          <a:solidFill>
                            <a:schemeClr val="tx1"/>
                          </a:solidFill>
                          <a:latin typeface="+mn-lt"/>
                        </a:rPr>
                        <a:t> GROUP </a:t>
                      </a:r>
                      <a:endParaRPr lang="en-US" sz="1400" b="1" dirty="0">
                        <a:solidFill>
                          <a:schemeClr val="tx1"/>
                        </a:solidFill>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US" sz="1200" baseline="0" dirty="0" smtClean="0">
                          <a:solidFill>
                            <a:schemeClr val="tx1"/>
                          </a:solidFill>
                          <a:latin typeface="Arial" panose="020B0604020202020204" pitchFamily="34" charset="0"/>
                          <a:cs typeface="Arial" panose="020B0604020202020204" pitchFamily="34" charset="0"/>
                        </a:rPr>
                        <a:t>---</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120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Both gender</a:t>
                      </a:r>
                      <a:r>
                        <a:rPr lang="en-US" sz="12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 expertise and gender balance</a:t>
                      </a:r>
                      <a:endParaRPr lang="en-US" sz="1200" dirty="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sz="1200" baseline="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Both gender</a:t>
                      </a:r>
                      <a:r>
                        <a:rPr lang="en-US" sz="12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expertise and gender balance</a:t>
                      </a:r>
                      <a:endParaRPr lang="en-US" sz="1200" dirty="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sz="1200" baseline="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Both gender</a:t>
                      </a:r>
                      <a:r>
                        <a:rPr lang="en-US" sz="12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 expertise and gender balance</a:t>
                      </a:r>
                      <a:endParaRPr lang="en-US" sz="1200" dirty="0" smtClean="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260176">
                <a:tc>
                  <a:txBody>
                    <a:bodyPr/>
                    <a:lstStyle/>
                    <a:p>
                      <a:r>
                        <a:rPr lang="en-US" sz="1400" b="1" dirty="0" smtClean="0">
                          <a:solidFill>
                            <a:schemeClr val="tx1"/>
                          </a:solidFill>
                          <a:latin typeface="+mn-lt"/>
                        </a:rPr>
                        <a:t> OVERALL </a:t>
                      </a:r>
                      <a:endParaRPr lang="en-US" sz="1400" b="1" dirty="0">
                        <a:solidFill>
                          <a:schemeClr val="tx1"/>
                        </a:solidFill>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marL="0" indent="0" algn="l">
                        <a:buFont typeface="Wingdings" panose="05000000000000000000" pitchFamily="2" charset="2"/>
                        <a:buNone/>
                      </a:pPr>
                      <a:r>
                        <a:rPr lang="en-US" sz="1000" i="1" baseline="0" dirty="0" smtClean="0">
                          <a:solidFill>
                            <a:schemeClr val="tx1"/>
                          </a:solidFill>
                          <a:latin typeface="Arial" panose="020B0604020202020204" pitchFamily="34" charset="0"/>
                          <a:cs typeface="Arial" panose="020B0604020202020204" pitchFamily="34" charset="0"/>
                        </a:rPr>
                        <a:t>E.g., </a:t>
                      </a:r>
                    </a:p>
                    <a:p>
                      <a:pPr marL="0" indent="0" algn="l">
                        <a:buFont typeface="Wingdings" panose="05000000000000000000" pitchFamily="2" charset="2"/>
                        <a:buNone/>
                      </a:pPr>
                      <a:endParaRPr lang="en-US" sz="1000" i="1" baseline="0" dirty="0" smtClean="0">
                        <a:solidFill>
                          <a:schemeClr val="tx1"/>
                        </a:solidFill>
                        <a:latin typeface="Arial" panose="020B0604020202020204" pitchFamily="34" charset="0"/>
                        <a:cs typeface="Arial" panose="020B0604020202020204" pitchFamily="34" charset="0"/>
                      </a:endParaRPr>
                    </a:p>
                    <a:p>
                      <a:pPr marL="171450" indent="-171450" algn="l">
                        <a:buFont typeface="Wingdings" panose="05000000000000000000" pitchFamily="2" charset="2"/>
                        <a:buChar char="q"/>
                      </a:pPr>
                      <a:r>
                        <a:rPr lang="en-US" sz="1000" b="1" baseline="0" dirty="0" smtClean="0">
                          <a:solidFill>
                            <a:schemeClr val="tx1"/>
                          </a:solidFill>
                          <a:latin typeface="Arial" panose="020B0604020202020204" pitchFamily="34" charset="0"/>
                          <a:cs typeface="Arial" panose="020B0604020202020204" pitchFamily="34" charset="0"/>
                        </a:rPr>
                        <a:t>Gender specialist on Joint Missions for IP preparation; Projects follow MDB guidelines </a:t>
                      </a:r>
                    </a:p>
                    <a:p>
                      <a:pPr marL="171450" indent="-171450" algn="l">
                        <a:buFont typeface="Wingdings" panose="05000000000000000000" pitchFamily="2" charset="2"/>
                        <a:buChar char="q"/>
                      </a:pPr>
                      <a:r>
                        <a:rPr lang="en-US" sz="1000" b="1" baseline="0" dirty="0" smtClean="0">
                          <a:solidFill>
                            <a:schemeClr val="tx1"/>
                          </a:solidFill>
                          <a:latin typeface="Arial" panose="020B0604020202020204" pitchFamily="34" charset="0"/>
                          <a:cs typeface="Arial" panose="020B0604020202020204" pitchFamily="34" charset="0"/>
                        </a:rPr>
                        <a:t>Gender balance and expertise among Expert Group members of FIP, PPCR, SREP programs; and observer groups </a:t>
                      </a:r>
                    </a:p>
                    <a:p>
                      <a:pPr marL="171450" indent="-171450" algn="l">
                        <a:buFont typeface="Wingdings" panose="05000000000000000000" pitchFamily="2" charset="2"/>
                        <a:buChar char="q"/>
                      </a:pPr>
                      <a:r>
                        <a:rPr lang="en-US" sz="1000" b="1" baseline="0" dirty="0" smtClean="0">
                          <a:solidFill>
                            <a:schemeClr val="tx1"/>
                          </a:solidFill>
                          <a:latin typeface="Arial" panose="020B0604020202020204" pitchFamily="34" charset="0"/>
                          <a:cs typeface="Arial" panose="020B0604020202020204" pitchFamily="34" charset="0"/>
                        </a:rPr>
                        <a:t>Gender in independent technical review of Investment Plans (PPCR; FIP; SREP)</a:t>
                      </a:r>
                    </a:p>
                    <a:p>
                      <a:pPr marL="0" indent="0" algn="l">
                        <a:buFont typeface="Wingdings" panose="05000000000000000000" pitchFamily="2" charset="2"/>
                        <a:buNone/>
                      </a:pPr>
                      <a:endParaRPr lang="en-US" sz="1000" baseline="0" dirty="0" smtClean="0">
                        <a:solidFill>
                          <a:schemeClr val="tx1"/>
                        </a:solidFill>
                        <a:latin typeface="Arial" panose="020B0604020202020204" pitchFamily="34" charset="0"/>
                        <a:cs typeface="Arial" panose="020B0604020202020204" pitchFamily="34" charset="0"/>
                      </a:endParaRPr>
                    </a:p>
                    <a:p>
                      <a:pPr marL="0" indent="0" algn="l">
                        <a:buFont typeface="Wingdings" panose="05000000000000000000" pitchFamily="2" charset="2"/>
                        <a:buNone/>
                      </a:pPr>
                      <a:endParaRPr lang="en-US" sz="1000" baseline="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285750" indent="-285750" algn="l">
                        <a:buFont typeface="Arial" panose="020B0604020202020204" pitchFamily="34" charset="0"/>
                        <a:buChar char="•"/>
                      </a:pPr>
                      <a:endParaRPr lang="en-US" sz="1000" baseline="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285750" indent="-285750" algn="l">
                        <a:buFont typeface="Arial" panose="020B0604020202020204" pitchFamily="34" charset="0"/>
                        <a:buChar char="•"/>
                      </a:pPr>
                      <a:endParaRPr lang="en-US" sz="1000" baseline="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10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136684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Scorecard Indicators for CIF Investment Plans</a:t>
            </a:r>
            <a:endParaRPr lang="en-US" dirty="0"/>
          </a:p>
        </p:txBody>
      </p:sp>
      <p:graphicFrame>
        <p:nvGraphicFramePr>
          <p:cNvPr id="18" name="Content Placeholder 17"/>
          <p:cNvGraphicFramePr>
            <a:graphicFrameLocks noGrp="1"/>
          </p:cNvGraphicFramePr>
          <p:nvPr>
            <p:ph sz="quarter" idx="12"/>
            <p:extLst/>
          </p:nvPr>
        </p:nvGraphicFramePr>
        <p:xfrm>
          <a:off x="990600" y="1371600"/>
          <a:ext cx="7924800" cy="4953000"/>
        </p:xfrm>
        <a:graphic>
          <a:graphicData uri="http://schemas.openxmlformats.org/drawingml/2006/table">
            <a:tbl>
              <a:tblPr firstRow="1" firstCol="1" bandRow="1">
                <a:tableStyleId>{5C22544A-7EE6-4342-B048-85BDC9FD1C3A}</a:tableStyleId>
              </a:tblPr>
              <a:tblGrid>
                <a:gridCol w="1008846"/>
                <a:gridCol w="1008846"/>
                <a:gridCol w="1167767"/>
                <a:gridCol w="1007989"/>
                <a:gridCol w="1243783"/>
                <a:gridCol w="1166046"/>
                <a:gridCol w="1321523"/>
              </a:tblGrid>
              <a:tr h="1209520">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en-US" sz="1400" dirty="0">
                          <a:effectLst/>
                        </a:rPr>
                        <a:t>Sector-specific Gender Analysis </a:t>
                      </a:r>
                      <a:r>
                        <a:rPr lang="en-US" sz="1400" dirty="0" smtClean="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US" sz="1400" dirty="0">
                          <a:effectLst/>
                        </a:rPr>
                        <a:t>Women-Specific Activities </a:t>
                      </a:r>
                      <a:r>
                        <a:rPr lang="en-US" sz="1400" dirty="0" smtClean="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US" sz="1400" dirty="0">
                          <a:effectLst/>
                        </a:rPr>
                        <a:t>Gender-disaggregated Indicators </a:t>
                      </a:r>
                      <a:r>
                        <a:rPr lang="en-US" sz="1400" dirty="0" smtClean="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788100">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Since Inception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Jul 1- </a:t>
                      </a:r>
                    </a:p>
                    <a:p>
                      <a:pPr marL="0" marR="0">
                        <a:lnSpc>
                          <a:spcPct val="107000"/>
                        </a:lnSpc>
                        <a:spcBef>
                          <a:spcPts val="0"/>
                        </a:spcBef>
                        <a:spcAft>
                          <a:spcPts val="0"/>
                        </a:spcAft>
                      </a:pPr>
                      <a:r>
                        <a:rPr lang="en-US" sz="1400" dirty="0">
                          <a:effectLst/>
                        </a:rPr>
                        <a:t>Dec 31, 2014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Since Inception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Jul 1- </a:t>
                      </a:r>
                    </a:p>
                    <a:p>
                      <a:pPr marL="0" marR="0">
                        <a:lnSpc>
                          <a:spcPct val="107000"/>
                        </a:lnSpc>
                        <a:spcBef>
                          <a:spcPts val="0"/>
                        </a:spcBef>
                        <a:spcAft>
                          <a:spcPts val="0"/>
                        </a:spcAft>
                      </a:pPr>
                      <a:r>
                        <a:rPr lang="en-US" sz="1400">
                          <a:effectLst/>
                        </a:rPr>
                        <a:t>Dec 31, 2014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Since inception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Jul 1- </a:t>
                      </a:r>
                    </a:p>
                    <a:p>
                      <a:pPr marL="0" marR="0">
                        <a:lnSpc>
                          <a:spcPct val="107000"/>
                        </a:lnSpc>
                        <a:spcBef>
                          <a:spcPts val="0"/>
                        </a:spcBef>
                        <a:spcAft>
                          <a:spcPts val="0"/>
                        </a:spcAft>
                      </a:pPr>
                      <a:r>
                        <a:rPr lang="en-US" sz="1400">
                          <a:effectLst/>
                        </a:rPr>
                        <a:t>Dec 31, </a:t>
                      </a:r>
                    </a:p>
                    <a:p>
                      <a:pPr marL="0" marR="0">
                        <a:lnSpc>
                          <a:spcPct val="107000"/>
                        </a:lnSpc>
                        <a:spcBef>
                          <a:spcPts val="0"/>
                        </a:spcBef>
                        <a:spcAft>
                          <a:spcPts val="0"/>
                        </a:spcAft>
                      </a:pPr>
                      <a:r>
                        <a:rPr lang="en-US" sz="1400">
                          <a:effectLst/>
                        </a:rPr>
                        <a:t>2014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1076">
                <a:tc>
                  <a:txBody>
                    <a:bodyPr/>
                    <a:lstStyle/>
                    <a:p>
                      <a:pPr marL="0" marR="0">
                        <a:lnSpc>
                          <a:spcPct val="107000"/>
                        </a:lnSpc>
                        <a:spcBef>
                          <a:spcPts val="0"/>
                        </a:spcBef>
                        <a:spcAft>
                          <a:spcPts val="0"/>
                        </a:spcAft>
                      </a:pPr>
                      <a:r>
                        <a:rPr lang="en-US" sz="1400">
                          <a:effectLst/>
                        </a:rPr>
                        <a:t>CTF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1076">
                <a:tc>
                  <a:txBody>
                    <a:bodyPr/>
                    <a:lstStyle/>
                    <a:p>
                      <a:pPr marL="0" marR="0">
                        <a:lnSpc>
                          <a:spcPct val="107000"/>
                        </a:lnSpc>
                        <a:spcBef>
                          <a:spcPts val="0"/>
                        </a:spcBef>
                        <a:spcAft>
                          <a:spcPts val="0"/>
                        </a:spcAft>
                      </a:pPr>
                      <a:r>
                        <a:rPr lang="en-US" sz="1400">
                          <a:effectLst/>
                        </a:rPr>
                        <a:t>PPCR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1076">
                <a:tc>
                  <a:txBody>
                    <a:bodyPr/>
                    <a:lstStyle/>
                    <a:p>
                      <a:pPr marL="0" marR="0">
                        <a:lnSpc>
                          <a:spcPct val="107000"/>
                        </a:lnSpc>
                        <a:spcBef>
                          <a:spcPts val="0"/>
                        </a:spcBef>
                        <a:spcAft>
                          <a:spcPts val="0"/>
                        </a:spcAft>
                      </a:pPr>
                      <a:r>
                        <a:rPr lang="en-US" sz="1400">
                          <a:effectLst/>
                        </a:rPr>
                        <a:t>FIP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effectLst/>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1076">
                <a:tc>
                  <a:txBody>
                    <a:bodyPr/>
                    <a:lstStyle/>
                    <a:p>
                      <a:pPr marL="0" marR="0">
                        <a:lnSpc>
                          <a:spcPct val="107000"/>
                        </a:lnSpc>
                        <a:spcBef>
                          <a:spcPts val="0"/>
                        </a:spcBef>
                        <a:spcAft>
                          <a:spcPts val="0"/>
                        </a:spcAft>
                      </a:pPr>
                      <a:r>
                        <a:rPr lang="en-US" sz="1400">
                          <a:effectLst/>
                        </a:rPr>
                        <a:t>SREP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dirty="0">
                          <a:effectLst/>
                        </a:rPr>
                        <a:t>64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dirty="0">
                          <a:effectLst/>
                        </a:rPr>
                        <a:t>100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a:effectLst/>
                        </a:rPr>
                        <a:t>45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a:effectLst/>
                        </a:rPr>
                        <a:t>72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dirty="0">
                          <a:effectLst/>
                        </a:rPr>
                        <a:t>100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1076">
                <a:tc>
                  <a:txBody>
                    <a:bodyPr/>
                    <a:lstStyle/>
                    <a:p>
                      <a:pPr marL="0" marR="0">
                        <a:lnSpc>
                          <a:spcPct val="107000"/>
                        </a:lnSpc>
                        <a:spcBef>
                          <a:spcPts val="0"/>
                        </a:spcBef>
                        <a:spcAft>
                          <a:spcPts val="0"/>
                        </a:spcAft>
                      </a:pPr>
                      <a:r>
                        <a:rPr lang="en-US" sz="1400" i="1" dirty="0">
                          <a:effectLst/>
                        </a:rPr>
                        <a:t>Overall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i="1">
                          <a:effectLst/>
                        </a:rPr>
                        <a:t>45</a:t>
                      </a:r>
                      <a:endParaRPr lang="en-US"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i="1" dirty="0">
                          <a:effectLst/>
                        </a:rPr>
                        <a:t>100</a:t>
                      </a:r>
                      <a:endParaRPr lang="en-US"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i="1">
                          <a:effectLst/>
                        </a:rPr>
                        <a:t>40</a:t>
                      </a:r>
                      <a:endParaRPr lang="en-US"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i="1">
                          <a:effectLst/>
                        </a:rPr>
                        <a:t>0</a:t>
                      </a:r>
                      <a:endParaRPr lang="en-US"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i="1">
                          <a:effectLst/>
                        </a:rPr>
                        <a:t>36</a:t>
                      </a:r>
                      <a:endParaRPr lang="en-US"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0" i="1" dirty="0">
                          <a:effectLst/>
                        </a:rPr>
                        <a:t>100</a:t>
                      </a:r>
                      <a:endParaRPr lang="en-US"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73781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Gender Scorecard Indicators for CIF Projects</a:t>
            </a:r>
            <a:endParaRPr lang="en-US" dirty="0"/>
          </a:p>
        </p:txBody>
      </p:sp>
      <p:graphicFrame>
        <p:nvGraphicFramePr>
          <p:cNvPr id="4" name="Content Placeholder 3"/>
          <p:cNvGraphicFramePr>
            <a:graphicFrameLocks noGrp="1"/>
          </p:cNvGraphicFramePr>
          <p:nvPr>
            <p:ph sz="quarter" idx="12"/>
            <p:extLst>
              <p:ext uri="{D42A27DB-BD31-4B8C-83A1-F6EECF244321}">
                <p14:modId xmlns:p14="http://schemas.microsoft.com/office/powerpoint/2010/main" val="2313920076"/>
              </p:ext>
            </p:extLst>
          </p:nvPr>
        </p:nvGraphicFramePr>
        <p:xfrm>
          <a:off x="1066800" y="1371600"/>
          <a:ext cx="7924800" cy="5334002"/>
        </p:xfrm>
        <a:graphic>
          <a:graphicData uri="http://schemas.openxmlformats.org/drawingml/2006/table">
            <a:tbl>
              <a:tblPr firstRow="1" firstCol="1" bandRow="1">
                <a:tableStyleId>{5C22544A-7EE6-4342-B048-85BDC9FD1C3A}</a:tableStyleId>
              </a:tblPr>
              <a:tblGrid>
                <a:gridCol w="1008847"/>
                <a:gridCol w="1008847"/>
                <a:gridCol w="1242919"/>
                <a:gridCol w="932837"/>
                <a:gridCol w="1243783"/>
                <a:gridCol w="1217871"/>
                <a:gridCol w="1269696"/>
              </a:tblGrid>
              <a:tr h="1076544">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en-US" sz="1600" dirty="0">
                          <a:effectLst/>
                        </a:rPr>
                        <a:t>Sector-specific Gender Analysis </a:t>
                      </a:r>
                      <a:r>
                        <a:rPr lang="en-US" sz="1600" dirty="0" smtClean="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US" sz="1600" dirty="0">
                          <a:effectLst/>
                        </a:rPr>
                        <a:t>Women-Specific Activities </a:t>
                      </a:r>
                      <a:r>
                        <a:rPr lang="en-US" sz="1600" dirty="0" smtClean="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US" sz="1600" dirty="0">
                          <a:effectLst/>
                        </a:rPr>
                        <a:t>Gender-disaggregated </a:t>
                      </a:r>
                      <a:r>
                        <a:rPr lang="en-US" sz="1600" dirty="0" smtClean="0">
                          <a:effectLst/>
                        </a:rPr>
                        <a:t>Indicators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1626993">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chemeClr val="tx1"/>
                          </a:solidFill>
                          <a:effectLst/>
                        </a:rPr>
                        <a:t>Since inception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solidFill>
                            <a:schemeClr val="tx1"/>
                          </a:solidFill>
                          <a:effectLst/>
                        </a:rPr>
                        <a:t>Jul 1- </a:t>
                      </a:r>
                    </a:p>
                    <a:p>
                      <a:pPr marL="0" marR="0">
                        <a:lnSpc>
                          <a:spcPct val="107000"/>
                        </a:lnSpc>
                        <a:spcBef>
                          <a:spcPts val="0"/>
                        </a:spcBef>
                        <a:spcAft>
                          <a:spcPts val="0"/>
                        </a:spcAft>
                      </a:pPr>
                      <a:r>
                        <a:rPr lang="en-US" sz="1400">
                          <a:solidFill>
                            <a:schemeClr val="tx1"/>
                          </a:solidFill>
                          <a:effectLst/>
                        </a:rPr>
                        <a:t>Dec 31, 2014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chemeClr val="tx1"/>
                          </a:solidFill>
                          <a:effectLst/>
                        </a:rPr>
                        <a:t>Since inception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chemeClr val="tx1"/>
                          </a:solidFill>
                          <a:effectLst/>
                        </a:rPr>
                        <a:t>Jul 1- </a:t>
                      </a:r>
                    </a:p>
                    <a:p>
                      <a:pPr marL="0" marR="0">
                        <a:lnSpc>
                          <a:spcPct val="107000"/>
                        </a:lnSpc>
                        <a:spcBef>
                          <a:spcPts val="0"/>
                        </a:spcBef>
                        <a:spcAft>
                          <a:spcPts val="0"/>
                        </a:spcAft>
                      </a:pPr>
                      <a:r>
                        <a:rPr lang="en-US" sz="1400" dirty="0">
                          <a:solidFill>
                            <a:schemeClr val="tx1"/>
                          </a:solidFill>
                          <a:effectLst/>
                        </a:rPr>
                        <a:t>Dec 31, </a:t>
                      </a:r>
                    </a:p>
                    <a:p>
                      <a:pPr marL="0" marR="0">
                        <a:lnSpc>
                          <a:spcPct val="107000"/>
                        </a:lnSpc>
                        <a:spcBef>
                          <a:spcPts val="0"/>
                        </a:spcBef>
                        <a:spcAft>
                          <a:spcPts val="0"/>
                        </a:spcAft>
                      </a:pPr>
                      <a:r>
                        <a:rPr lang="en-US" sz="1400" dirty="0">
                          <a:solidFill>
                            <a:schemeClr val="tx1"/>
                          </a:solidFill>
                          <a:effectLst/>
                        </a:rPr>
                        <a:t>2014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solidFill>
                            <a:schemeClr val="tx1"/>
                          </a:solidFill>
                          <a:effectLst/>
                        </a:rPr>
                        <a:t>Since inception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solidFill>
                            <a:schemeClr val="tx1"/>
                          </a:solidFill>
                          <a:effectLst/>
                        </a:rPr>
                        <a:t>Jul 1- </a:t>
                      </a:r>
                    </a:p>
                    <a:p>
                      <a:pPr marL="0" marR="0">
                        <a:lnSpc>
                          <a:spcPct val="107000"/>
                        </a:lnSpc>
                        <a:spcBef>
                          <a:spcPts val="0"/>
                        </a:spcBef>
                        <a:spcAft>
                          <a:spcPts val="0"/>
                        </a:spcAft>
                      </a:pPr>
                      <a:r>
                        <a:rPr lang="en-US" sz="1400">
                          <a:solidFill>
                            <a:schemeClr val="tx1"/>
                          </a:solidFill>
                          <a:effectLst/>
                        </a:rPr>
                        <a:t>Dec 31, </a:t>
                      </a:r>
                    </a:p>
                    <a:p>
                      <a:pPr marL="0" marR="0">
                        <a:lnSpc>
                          <a:spcPct val="107000"/>
                        </a:lnSpc>
                        <a:spcBef>
                          <a:spcPts val="0"/>
                        </a:spcBef>
                        <a:spcAft>
                          <a:spcPts val="0"/>
                        </a:spcAft>
                      </a:pPr>
                      <a:r>
                        <a:rPr lang="en-US" sz="1400">
                          <a:solidFill>
                            <a:schemeClr val="tx1"/>
                          </a:solidFill>
                          <a:effectLst/>
                        </a:rPr>
                        <a:t>2014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6093">
                <a:tc>
                  <a:txBody>
                    <a:bodyPr/>
                    <a:lstStyle/>
                    <a:p>
                      <a:pPr marL="0" marR="0">
                        <a:lnSpc>
                          <a:spcPct val="107000"/>
                        </a:lnSpc>
                        <a:spcBef>
                          <a:spcPts val="0"/>
                        </a:spcBef>
                        <a:spcAft>
                          <a:spcPts val="0"/>
                        </a:spcAft>
                      </a:pPr>
                      <a:r>
                        <a:rPr lang="en-US" sz="1400">
                          <a:effectLst/>
                        </a:rPr>
                        <a:t>CTF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22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50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18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dirty="0">
                          <a:solidFill>
                            <a:schemeClr val="tx1"/>
                          </a:solidFill>
                          <a:effectLst/>
                        </a:rPr>
                        <a:t>50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dirty="0">
                          <a:solidFill>
                            <a:schemeClr val="tx1"/>
                          </a:solidFill>
                          <a:effectLst/>
                        </a:rPr>
                        <a:t>16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13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6093">
                <a:tc>
                  <a:txBody>
                    <a:bodyPr/>
                    <a:lstStyle/>
                    <a:p>
                      <a:pPr marL="0" marR="0">
                        <a:lnSpc>
                          <a:spcPct val="107000"/>
                        </a:lnSpc>
                        <a:spcBef>
                          <a:spcPts val="0"/>
                        </a:spcBef>
                        <a:spcAft>
                          <a:spcPts val="0"/>
                        </a:spcAft>
                      </a:pPr>
                      <a:r>
                        <a:rPr lang="en-US" sz="1400">
                          <a:effectLst/>
                        </a:rPr>
                        <a:t>PPCR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30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67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53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100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dirty="0">
                          <a:solidFill>
                            <a:schemeClr val="tx1"/>
                          </a:solidFill>
                          <a:effectLst/>
                        </a:rPr>
                        <a:t>23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67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6093">
                <a:tc>
                  <a:txBody>
                    <a:bodyPr/>
                    <a:lstStyle/>
                    <a:p>
                      <a:pPr marL="0" marR="0">
                        <a:lnSpc>
                          <a:spcPct val="107000"/>
                        </a:lnSpc>
                        <a:spcBef>
                          <a:spcPts val="0"/>
                        </a:spcBef>
                        <a:spcAft>
                          <a:spcPts val="0"/>
                        </a:spcAft>
                      </a:pPr>
                      <a:r>
                        <a:rPr lang="en-US" sz="1400">
                          <a:effectLst/>
                        </a:rPr>
                        <a:t>FIP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29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100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53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100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dirty="0">
                          <a:solidFill>
                            <a:schemeClr val="tx1"/>
                          </a:solidFill>
                          <a:effectLst/>
                        </a:rPr>
                        <a:t>35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dirty="0">
                          <a:solidFill>
                            <a:schemeClr val="tx1"/>
                          </a:solidFill>
                          <a:effectLst/>
                        </a:rPr>
                        <a:t>100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6093">
                <a:tc>
                  <a:txBody>
                    <a:bodyPr/>
                    <a:lstStyle/>
                    <a:p>
                      <a:pPr marL="0" marR="0">
                        <a:lnSpc>
                          <a:spcPct val="107000"/>
                        </a:lnSpc>
                        <a:spcBef>
                          <a:spcPts val="0"/>
                        </a:spcBef>
                        <a:spcAft>
                          <a:spcPts val="0"/>
                        </a:spcAft>
                      </a:pPr>
                      <a:r>
                        <a:rPr lang="en-US" sz="1400">
                          <a:effectLst/>
                        </a:rPr>
                        <a:t>SREP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47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dirty="0">
                          <a:solidFill>
                            <a:schemeClr val="tx1"/>
                          </a:solidFill>
                          <a:effectLst/>
                        </a:rPr>
                        <a:t>67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40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67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a:solidFill>
                            <a:schemeClr val="tx1"/>
                          </a:solidFill>
                          <a:effectLst/>
                        </a:rPr>
                        <a:t>80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dirty="0">
                          <a:solidFill>
                            <a:schemeClr val="tx1"/>
                          </a:solidFill>
                          <a:effectLst/>
                        </a:rPr>
                        <a:t>67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6093">
                <a:tc>
                  <a:txBody>
                    <a:bodyPr/>
                    <a:lstStyle/>
                    <a:p>
                      <a:pPr marL="0" marR="0">
                        <a:lnSpc>
                          <a:spcPct val="107000"/>
                        </a:lnSpc>
                        <a:spcBef>
                          <a:spcPts val="0"/>
                        </a:spcBef>
                        <a:spcAft>
                          <a:spcPts val="0"/>
                        </a:spcAft>
                      </a:pPr>
                      <a:r>
                        <a:rPr lang="en-US" sz="1400">
                          <a:effectLst/>
                        </a:rPr>
                        <a:t>Overall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1" dirty="0">
                          <a:solidFill>
                            <a:schemeClr val="tx1"/>
                          </a:solidFill>
                          <a:effectLst/>
                        </a:rPr>
                        <a:t>28</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1" dirty="0">
                          <a:solidFill>
                            <a:schemeClr val="tx1"/>
                          </a:solidFill>
                          <a:effectLst/>
                        </a:rPr>
                        <a:t>60</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1" dirty="0">
                          <a:solidFill>
                            <a:schemeClr val="tx1"/>
                          </a:solidFill>
                          <a:effectLst/>
                        </a:rPr>
                        <a:t>35</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1" dirty="0">
                          <a:solidFill>
                            <a:schemeClr val="tx1"/>
                          </a:solidFill>
                          <a:effectLst/>
                        </a:rPr>
                        <a:t>67</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1" dirty="0">
                          <a:solidFill>
                            <a:schemeClr val="tx1"/>
                          </a:solidFill>
                          <a:effectLst/>
                        </a:rPr>
                        <a:t>26</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b="1" dirty="0">
                          <a:solidFill>
                            <a:schemeClr val="tx1"/>
                          </a:solidFill>
                          <a:effectLst/>
                        </a:rPr>
                        <a:t>40</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52443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1143000"/>
            <a:ext cx="8610600" cy="2259080"/>
          </a:xfrm>
          <a:prstGeom prst="rect">
            <a:avLst/>
          </a:prstGeom>
        </p:spPr>
        <p:txBody>
          <a:bodyPr wrap="square">
            <a:spAutoFit/>
          </a:bodyPr>
          <a:lstStyle/>
          <a:p>
            <a:pPr lvl="0">
              <a:spcBef>
                <a:spcPct val="20000"/>
              </a:spcBef>
              <a:buSzPct val="75000"/>
            </a:pPr>
            <a:r>
              <a:rPr lang="en-US" sz="1600" dirty="0" smtClean="0">
                <a:solidFill>
                  <a:schemeClr val="tx2"/>
                </a:solidFill>
                <a:latin typeface="Arial" panose="020B0604020202020204" pitchFamily="34" charset="0"/>
                <a:cs typeface="Arial" panose="020B0604020202020204" pitchFamily="34" charset="0"/>
                <a:sym typeface="Wingdings" panose="05000000000000000000" pitchFamily="2" charset="2"/>
              </a:rPr>
              <a:t>CIF advances gender and social considerations in its mitigation and adaptation programs through such design features as: </a:t>
            </a:r>
          </a:p>
          <a:p>
            <a:pPr marL="285750" lvl="0" indent="-285750">
              <a:spcBef>
                <a:spcPct val="20000"/>
              </a:spcBef>
              <a:buSzPct val="75000"/>
              <a:buFont typeface="Arial" panose="020B0604020202020204" pitchFamily="34" charset="0"/>
              <a:buChar char="•"/>
            </a:pPr>
            <a:r>
              <a:rPr lang="en-US" sz="1600" dirty="0" smtClean="0">
                <a:solidFill>
                  <a:schemeClr val="tx2"/>
                </a:solidFill>
                <a:latin typeface="Arial" panose="020B0604020202020204" pitchFamily="34" charset="0"/>
                <a:cs typeface="Arial" panose="020B0604020202020204" pitchFamily="34" charset="0"/>
                <a:sym typeface="Wingdings" panose="05000000000000000000" pitchFamily="2" charset="2"/>
              </a:rPr>
              <a:t>use </a:t>
            </a:r>
            <a:r>
              <a:rPr lang="en-US" sz="1600" dirty="0">
                <a:solidFill>
                  <a:schemeClr val="tx2"/>
                </a:solidFill>
                <a:latin typeface="Arial" panose="020B0604020202020204" pitchFamily="34" charset="0"/>
                <a:cs typeface="Arial" panose="020B0604020202020204" pitchFamily="34" charset="0"/>
                <a:sym typeface="Wingdings" panose="05000000000000000000" pitchFamily="2" charset="2"/>
              </a:rPr>
              <a:t>of </a:t>
            </a:r>
            <a:r>
              <a:rPr lang="en-US" sz="1600" b="1" dirty="0">
                <a:solidFill>
                  <a:schemeClr val="tx2"/>
                </a:solidFill>
                <a:latin typeface="Arial" panose="020B0604020202020204" pitchFamily="34" charset="0"/>
                <a:cs typeface="Arial" panose="020B0604020202020204" pitchFamily="34" charset="0"/>
                <a:sym typeface="Wingdings" panose="05000000000000000000" pitchFamily="2" charset="2"/>
              </a:rPr>
              <a:t>co-benefit indicators</a:t>
            </a:r>
            <a:r>
              <a:rPr lang="en-US" sz="1600" dirty="0">
                <a:solidFill>
                  <a:schemeClr val="tx2"/>
                </a:solidFill>
                <a:latin typeface="Arial" panose="020B0604020202020204" pitchFamily="34" charset="0"/>
                <a:cs typeface="Arial" panose="020B0604020202020204" pitchFamily="34" charset="0"/>
                <a:sym typeface="Wingdings" panose="05000000000000000000" pitchFamily="2" charset="2"/>
              </a:rPr>
              <a:t> for all programs</a:t>
            </a:r>
          </a:p>
          <a:p>
            <a:pPr marL="285750" lvl="0" indent="-285750">
              <a:spcBef>
                <a:spcPct val="20000"/>
              </a:spcBef>
              <a:buSzPct val="75000"/>
              <a:buFont typeface="Wingdings" panose="05000000000000000000" pitchFamily="2" charset="2"/>
              <a:buChar char="§"/>
            </a:pPr>
            <a:r>
              <a:rPr lang="en-US" sz="1600" dirty="0">
                <a:solidFill>
                  <a:schemeClr val="tx2"/>
                </a:solidFill>
                <a:latin typeface="Arial" panose="020B0604020202020204" pitchFamily="34" charset="0"/>
                <a:cs typeface="Arial" panose="020B0604020202020204" pitchFamily="34" charset="0"/>
                <a:sym typeface="Wingdings" panose="05000000000000000000" pitchFamily="2" charset="2"/>
              </a:rPr>
              <a:t>e</a:t>
            </a:r>
            <a:r>
              <a:rPr lang="en-US" sz="1600" dirty="0" smtClean="0">
                <a:solidFill>
                  <a:schemeClr val="tx2"/>
                </a:solidFill>
                <a:latin typeface="Arial" panose="020B0604020202020204" pitchFamily="34" charset="0"/>
                <a:cs typeface="Arial" panose="020B0604020202020204" pitchFamily="34" charset="0"/>
                <a:sym typeface="Wingdings" panose="05000000000000000000" pitchFamily="2" charset="2"/>
              </a:rPr>
              <a:t>xplicit </a:t>
            </a:r>
            <a:r>
              <a:rPr lang="en-US" sz="1600" b="1" dirty="0" smtClean="0">
                <a:solidFill>
                  <a:schemeClr val="tx2"/>
                </a:solidFill>
                <a:latin typeface="Arial" panose="020B0604020202020204" pitchFamily="34" charset="0"/>
                <a:cs typeface="Arial" panose="020B0604020202020204" pitchFamily="34" charset="0"/>
                <a:sym typeface="Wingdings" panose="05000000000000000000" pitchFamily="2" charset="2"/>
              </a:rPr>
              <a:t>poverty and gender criteria, </a:t>
            </a:r>
            <a:r>
              <a:rPr lang="en-US" sz="1600" dirty="0" smtClean="0">
                <a:solidFill>
                  <a:schemeClr val="tx2"/>
                </a:solidFill>
                <a:latin typeface="Arial" panose="020B0604020202020204" pitchFamily="34" charset="0"/>
                <a:cs typeface="Arial" panose="020B0604020202020204" pitchFamily="34" charset="0"/>
                <a:sym typeface="Wingdings" panose="05000000000000000000" pitchFamily="2" charset="2"/>
              </a:rPr>
              <a:t>esp. among newer programs, re investment selection </a:t>
            </a:r>
          </a:p>
          <a:p>
            <a:pPr marL="285750" lvl="0" indent="-285750">
              <a:spcBef>
                <a:spcPct val="20000"/>
              </a:spcBef>
              <a:buSzPct val="75000"/>
              <a:buFont typeface="Wingdings" panose="05000000000000000000" pitchFamily="2" charset="2"/>
              <a:buChar char="§"/>
            </a:pPr>
            <a:r>
              <a:rPr lang="en-US" sz="1600" dirty="0" smtClean="0">
                <a:solidFill>
                  <a:schemeClr val="tx2"/>
                </a:solidFill>
                <a:latin typeface="Arial" panose="020B0604020202020204" pitchFamily="34" charset="0"/>
                <a:cs typeface="Arial" panose="020B0604020202020204" pitchFamily="34" charset="0"/>
                <a:sym typeface="Wingdings" panose="05000000000000000000" pitchFamily="2" charset="2"/>
              </a:rPr>
              <a:t>support </a:t>
            </a:r>
            <a:r>
              <a:rPr lang="en-US" sz="1600" dirty="0">
                <a:solidFill>
                  <a:schemeClr val="tx2"/>
                </a:solidFill>
                <a:latin typeface="Arial" panose="020B0604020202020204" pitchFamily="34" charset="0"/>
                <a:cs typeface="Arial" panose="020B0604020202020204" pitchFamily="34" charset="0"/>
                <a:sym typeface="Wingdings" panose="05000000000000000000" pitchFamily="2" charset="2"/>
              </a:rPr>
              <a:t>to national </a:t>
            </a:r>
            <a:r>
              <a:rPr lang="en-US" sz="1600" dirty="0" smtClean="0">
                <a:solidFill>
                  <a:schemeClr val="tx2"/>
                </a:solidFill>
                <a:latin typeface="Arial" panose="020B0604020202020204" pitchFamily="34" charset="0"/>
                <a:cs typeface="Arial" panose="020B0604020202020204" pitchFamily="34" charset="0"/>
                <a:sym typeface="Wingdings" panose="05000000000000000000" pitchFamily="2" charset="2"/>
              </a:rPr>
              <a:t>&amp; local climate </a:t>
            </a:r>
            <a:r>
              <a:rPr lang="en-US" sz="1600" b="1" dirty="0">
                <a:solidFill>
                  <a:schemeClr val="tx2"/>
                </a:solidFill>
                <a:latin typeface="Arial" panose="020B0604020202020204" pitchFamily="34" charset="0"/>
                <a:cs typeface="Arial" panose="020B0604020202020204" pitchFamily="34" charset="0"/>
                <a:sym typeface="Wingdings" panose="05000000000000000000" pitchFamily="2" charset="2"/>
              </a:rPr>
              <a:t>planning </a:t>
            </a:r>
            <a:r>
              <a:rPr lang="en-US" sz="1600" b="1" dirty="0" smtClean="0">
                <a:solidFill>
                  <a:schemeClr val="tx2"/>
                </a:solidFill>
                <a:latin typeface="Arial" panose="020B0604020202020204" pitchFamily="34" charset="0"/>
                <a:cs typeface="Arial" panose="020B0604020202020204" pitchFamily="34" charset="0"/>
                <a:sym typeface="Wingdings" panose="05000000000000000000" pitchFamily="2" charset="2"/>
              </a:rPr>
              <a:t>institutions, </a:t>
            </a:r>
            <a:r>
              <a:rPr lang="en-US" sz="1600" dirty="0" smtClean="0">
                <a:solidFill>
                  <a:schemeClr val="tx2"/>
                </a:solidFill>
                <a:latin typeface="Arial" panose="020B0604020202020204" pitchFamily="34" charset="0"/>
                <a:cs typeface="Arial" panose="020B0604020202020204" pitchFamily="34" charset="0"/>
                <a:sym typeface="Wingdings" panose="05000000000000000000" pitchFamily="2" charset="2"/>
              </a:rPr>
              <a:t>incl. use of gender focal points </a:t>
            </a:r>
            <a:r>
              <a:rPr lang="en-US" sz="1600" b="1" dirty="0" smtClean="0">
                <a:solidFill>
                  <a:schemeClr val="tx2"/>
                </a:solidFill>
                <a:latin typeface="Arial" panose="020B0604020202020204" pitchFamily="34" charset="0"/>
                <a:cs typeface="Arial" panose="020B0604020202020204" pitchFamily="34" charset="0"/>
                <a:sym typeface="Wingdings" panose="05000000000000000000" pitchFamily="2" charset="2"/>
              </a:rPr>
              <a:t> </a:t>
            </a:r>
            <a:endParaRPr lang="en-US" sz="1600" b="1" dirty="0">
              <a:solidFill>
                <a:schemeClr val="tx2"/>
              </a:solidFill>
              <a:latin typeface="Arial" panose="020B0604020202020204" pitchFamily="34" charset="0"/>
              <a:cs typeface="Arial" panose="020B0604020202020204" pitchFamily="34" charset="0"/>
              <a:sym typeface="Wingdings" panose="05000000000000000000" pitchFamily="2" charset="2"/>
            </a:endParaRPr>
          </a:p>
          <a:p>
            <a:pPr marL="285750" lvl="0" indent="-285750">
              <a:spcBef>
                <a:spcPct val="20000"/>
              </a:spcBef>
              <a:buSzPct val="75000"/>
              <a:buFont typeface="Wingdings" panose="05000000000000000000" pitchFamily="2" charset="2"/>
              <a:buChar char="§"/>
            </a:pPr>
            <a:r>
              <a:rPr lang="en-US" sz="1600" dirty="0">
                <a:solidFill>
                  <a:schemeClr val="tx2"/>
                </a:solidFill>
                <a:latin typeface="Arial" panose="020B0604020202020204" pitchFamily="34" charset="0"/>
                <a:cs typeface="Arial" panose="020B0604020202020204" pitchFamily="34" charset="0"/>
                <a:sym typeface="Wingdings" panose="05000000000000000000" pitchFamily="2" charset="2"/>
              </a:rPr>
              <a:t>funding windows such as </a:t>
            </a:r>
            <a:r>
              <a:rPr lang="en-US" sz="1600" b="1" dirty="0" smtClean="0">
                <a:solidFill>
                  <a:schemeClr val="tx2"/>
                </a:solidFill>
                <a:latin typeface="Arial" panose="020B0604020202020204" pitchFamily="34" charset="0"/>
                <a:cs typeface="Arial" panose="020B0604020202020204" pitchFamily="34" charset="0"/>
                <a:sym typeface="Wingdings" panose="05000000000000000000" pitchFamily="2" charset="2"/>
              </a:rPr>
              <a:t>Dedicated Grant Mechanism </a:t>
            </a:r>
            <a:r>
              <a:rPr lang="en-US" sz="1600" dirty="0" smtClean="0">
                <a:solidFill>
                  <a:schemeClr val="tx2"/>
                </a:solidFill>
                <a:latin typeface="Arial" panose="020B0604020202020204" pitchFamily="34" charset="0"/>
                <a:cs typeface="Arial" panose="020B0604020202020204" pitchFamily="34" charset="0"/>
                <a:sym typeface="Wingdings" panose="05000000000000000000" pitchFamily="2" charset="2"/>
              </a:rPr>
              <a:t>for </a:t>
            </a:r>
            <a:r>
              <a:rPr lang="en-US" sz="1600" dirty="0">
                <a:solidFill>
                  <a:schemeClr val="tx2"/>
                </a:solidFill>
                <a:latin typeface="Arial" panose="020B0604020202020204" pitchFamily="34" charset="0"/>
                <a:cs typeface="Arial" panose="020B0604020202020204" pitchFamily="34" charset="0"/>
                <a:sym typeface="Wingdings" panose="05000000000000000000" pitchFamily="2" charset="2"/>
              </a:rPr>
              <a:t>Indigenous Peoples and Local </a:t>
            </a:r>
            <a:r>
              <a:rPr lang="en-US" sz="1600" dirty="0" smtClean="0">
                <a:solidFill>
                  <a:schemeClr val="tx2"/>
                </a:solidFill>
                <a:latin typeface="Arial" panose="020B0604020202020204" pitchFamily="34" charset="0"/>
                <a:cs typeface="Arial" panose="020B0604020202020204" pitchFamily="34" charset="0"/>
                <a:sym typeface="Wingdings" panose="05000000000000000000" pitchFamily="2" charset="2"/>
              </a:rPr>
              <a:t>Communities (FIP program)</a:t>
            </a:r>
            <a:endParaRPr lang="en-US" sz="1600" dirty="0">
              <a:solidFill>
                <a:schemeClr val="tx2"/>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396181" y="27039"/>
            <a:ext cx="7467600" cy="639762"/>
          </a:xfrm>
        </p:spPr>
        <p:txBody>
          <a:bodyPr>
            <a:normAutofit fontScale="90000"/>
          </a:bodyPr>
          <a:lstStyle/>
          <a:p>
            <a:r>
              <a:rPr lang="en-US" sz="2400" dirty="0" smtClean="0"/>
              <a:t>Gender and social considerations in CIF programs</a:t>
            </a:r>
            <a:endParaRPr lang="en-US" sz="2400" dirty="0"/>
          </a:p>
        </p:txBody>
      </p:sp>
      <p:graphicFrame>
        <p:nvGraphicFramePr>
          <p:cNvPr id="6" name="Diagram 5"/>
          <p:cNvGraphicFramePr/>
          <p:nvPr>
            <p:extLst>
              <p:ext uri="{D42A27DB-BD31-4B8C-83A1-F6EECF244321}">
                <p14:modId xmlns:p14="http://schemas.microsoft.com/office/powerpoint/2010/main" val="3082785514"/>
              </p:ext>
            </p:extLst>
          </p:nvPr>
        </p:nvGraphicFramePr>
        <p:xfrm>
          <a:off x="491941" y="3057459"/>
          <a:ext cx="838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7857" t="8572" r="35476" b="16191"/>
          <a:stretch/>
        </p:blipFill>
        <p:spPr>
          <a:xfrm>
            <a:off x="596999" y="3157599"/>
            <a:ext cx="520229" cy="690724"/>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8096" t="8095" r="34286" b="16190"/>
          <a:stretch/>
        </p:blipFill>
        <p:spPr>
          <a:xfrm>
            <a:off x="7239000" y="3151174"/>
            <a:ext cx="531859" cy="698889"/>
          </a:xfrm>
          <a:prstGeom prst="rect">
            <a:avLst/>
          </a:prstGeom>
        </p:spPr>
      </p:pic>
      <p:pic>
        <p:nvPicPr>
          <p:cNvPr id="9" name="Picture 8"/>
          <p:cNvPicPr>
            <a:picLocks noChangeAspect="1"/>
          </p:cNvPicPr>
          <p:nvPr/>
        </p:nvPicPr>
        <p:blipFill rotWithShape="1">
          <a:blip r:embed="rId10" cstate="print">
            <a:extLst>
              <a:ext uri="{28A0092B-C50C-407E-A947-70E740481C1C}">
                <a14:useLocalDpi xmlns:a14="http://schemas.microsoft.com/office/drawing/2010/main" val="0"/>
              </a:ext>
            </a:extLst>
          </a:blip>
          <a:srcRect l="6667" t="7142" r="15714" b="16191"/>
          <a:stretch/>
        </p:blipFill>
        <p:spPr>
          <a:xfrm>
            <a:off x="5047479" y="3151776"/>
            <a:ext cx="707571" cy="698889"/>
          </a:xfrm>
          <a:prstGeom prst="rect">
            <a:avLst/>
          </a:prstGeom>
        </p:spPr>
      </p:pic>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9048" t="6457" b="14600"/>
          <a:stretch/>
        </p:blipFill>
        <p:spPr>
          <a:xfrm>
            <a:off x="2878764" y="3118756"/>
            <a:ext cx="837165" cy="726622"/>
          </a:xfrm>
          <a:prstGeom prst="rect">
            <a:avLst/>
          </a:prstGeom>
        </p:spPr>
      </p:pic>
    </p:spTree>
    <p:extLst>
      <p:ext uri="{BB962C8B-B14F-4D97-AF65-F5344CB8AC3E}">
        <p14:creationId xmlns:p14="http://schemas.microsoft.com/office/powerpoint/2010/main" val="96715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latin typeface="Arial" panose="020B0604020202020204" pitchFamily="34" charset="0"/>
                <a:cs typeface="Arial" panose="020B0604020202020204" pitchFamily="34" charset="0"/>
              </a:rPr>
              <a:t>Zambia </a:t>
            </a:r>
            <a:r>
              <a:rPr lang="en-US" altLang="en-US" sz="2400" dirty="0" smtClean="0">
                <a:latin typeface="Arial" panose="020B0604020202020204" pitchFamily="34" charset="0"/>
                <a:cs typeface="Arial" panose="020B0604020202020204" pitchFamily="34" charset="0"/>
              </a:rPr>
              <a:t>PPCR: “</a:t>
            </a:r>
            <a:r>
              <a:rPr lang="en-US" altLang="en-US" sz="2400" i="1" dirty="0" smtClean="0">
                <a:latin typeface="Arial" panose="020B0604020202020204" pitchFamily="34" charset="0"/>
                <a:cs typeface="Arial" panose="020B0604020202020204" pitchFamily="34" charset="0"/>
              </a:rPr>
              <a:t>Strengthening </a:t>
            </a:r>
            <a:r>
              <a:rPr lang="en-US" altLang="en-US" sz="2400" i="1" dirty="0">
                <a:latin typeface="Arial" panose="020B0604020202020204" pitchFamily="34" charset="0"/>
                <a:cs typeface="Arial" panose="020B0604020202020204" pitchFamily="34" charset="0"/>
              </a:rPr>
              <a:t>Climate Resilience </a:t>
            </a:r>
            <a:r>
              <a:rPr lang="en-US" altLang="en-US" sz="2400" i="1" dirty="0" smtClean="0">
                <a:latin typeface="Arial" panose="020B0604020202020204" pitchFamily="34" charset="0"/>
                <a:cs typeface="Arial" panose="020B0604020202020204" pitchFamily="34" charset="0"/>
              </a:rPr>
              <a:t>and the </a:t>
            </a:r>
            <a:r>
              <a:rPr lang="en-US" altLang="en-US" sz="2400" i="1" dirty="0" err="1" smtClean="0">
                <a:latin typeface="Arial" panose="020B0604020202020204" pitchFamily="34" charset="0"/>
                <a:cs typeface="Arial" panose="020B0604020202020204" pitchFamily="34" charset="0"/>
              </a:rPr>
              <a:t>Barotse</a:t>
            </a:r>
            <a:r>
              <a:rPr lang="en-US" altLang="en-US" sz="2400" i="1" dirty="0" smtClean="0">
                <a:latin typeface="Arial" panose="020B0604020202020204" pitchFamily="34" charset="0"/>
                <a:cs typeface="Arial" panose="020B0604020202020204" pitchFamily="34" charset="0"/>
              </a:rPr>
              <a:t> Sub-Basin”</a:t>
            </a:r>
            <a:endParaRPr lang="en-US"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0650"/>
          <a:stretch/>
        </p:blipFill>
        <p:spPr>
          <a:xfrm>
            <a:off x="0" y="3246590"/>
            <a:ext cx="9144000" cy="3611409"/>
          </a:xfrm>
          <a:prstGeom prst="rect">
            <a:avLst/>
          </a:prstGeom>
        </p:spPr>
      </p:pic>
      <p:sp>
        <p:nvSpPr>
          <p:cNvPr id="6" name="Rectangle 5"/>
          <p:cNvSpPr/>
          <p:nvPr/>
        </p:nvSpPr>
        <p:spPr>
          <a:xfrm>
            <a:off x="168728" y="1219200"/>
            <a:ext cx="8806543" cy="2128275"/>
          </a:xfrm>
          <a:prstGeom prst="rect">
            <a:avLst/>
          </a:prstGeom>
        </p:spPr>
        <p:txBody>
          <a:bodyPr wrap="square">
            <a:spAutoFit/>
          </a:bodyPr>
          <a:lstStyle/>
          <a:p>
            <a:pPr>
              <a:lnSpc>
                <a:spcPct val="135000"/>
              </a:lnSpc>
              <a:buClr>
                <a:schemeClr val="accent3"/>
              </a:buClr>
              <a:defRPr/>
            </a:pPr>
            <a:r>
              <a:rPr lang="en-US" altLang="en-US" sz="1400" b="1" i="1" dirty="0" smtClean="0">
                <a:solidFill>
                  <a:srgbClr val="002060"/>
                </a:solidFill>
                <a:latin typeface="Arial" panose="020B0604020202020204" pitchFamily="34" charset="0"/>
                <a:cs typeface="Arial" panose="020B0604020202020204" pitchFamily="34" charset="0"/>
              </a:rPr>
              <a:t>* Design Features: TARGETING WOMEN; CUSTOMIZED SUPPORT; GENDER IN GRANT INVESTMENT CRITERIA/ USE OF QUOTAS  </a:t>
            </a:r>
          </a:p>
          <a:p>
            <a:pPr marL="285750" indent="-285750">
              <a:lnSpc>
                <a:spcPct val="135000"/>
              </a:lnSpc>
              <a:buClr>
                <a:schemeClr val="accent3"/>
              </a:buClr>
              <a:buFont typeface="Arial" panose="020B0604020202020204" pitchFamily="34" charset="0"/>
              <a:buChar char="•"/>
              <a:defRPr/>
            </a:pPr>
            <a:r>
              <a:rPr lang="en-US" altLang="en-US" sz="1400" b="1" dirty="0" smtClean="0">
                <a:solidFill>
                  <a:srgbClr val="002060"/>
                </a:solidFill>
                <a:latin typeface="Arial" panose="020B0604020202020204" pitchFamily="34" charset="0"/>
                <a:cs typeface="Arial" panose="020B0604020202020204" pitchFamily="34" charset="0"/>
              </a:rPr>
              <a:t>USD 36m project (IBRD):</a:t>
            </a:r>
            <a:r>
              <a:rPr lang="en-US" altLang="en-US" sz="1400" dirty="0" smtClean="0">
                <a:solidFill>
                  <a:srgbClr val="002060"/>
                </a:solidFill>
                <a:latin typeface="Arial" panose="020B0604020202020204" pitchFamily="34" charset="0"/>
                <a:cs typeface="Arial" panose="020B0604020202020204" pitchFamily="34" charset="0"/>
              </a:rPr>
              <a:t> Strengthens Zambia’s national institutional structure for climate resilience and improves adaptive capacity of vulnerable communities in </a:t>
            </a:r>
            <a:r>
              <a:rPr lang="en-US" altLang="en-US" sz="1400" dirty="0" err="1" smtClean="0">
                <a:solidFill>
                  <a:srgbClr val="002060"/>
                </a:solidFill>
                <a:latin typeface="Arial" panose="020B0604020202020204" pitchFamily="34" charset="0"/>
                <a:cs typeface="Arial" panose="020B0604020202020204" pitchFamily="34" charset="0"/>
              </a:rPr>
              <a:t>Barotse</a:t>
            </a:r>
            <a:r>
              <a:rPr lang="en-US" altLang="en-US" sz="1400" dirty="0" smtClean="0">
                <a:solidFill>
                  <a:srgbClr val="002060"/>
                </a:solidFill>
                <a:latin typeface="Arial" panose="020B0604020202020204" pitchFamily="34" charset="0"/>
                <a:cs typeface="Arial" panose="020B0604020202020204" pitchFamily="34" charset="0"/>
              </a:rPr>
              <a:t> sub-basin. Targets 25,800 households in 8 districts, including </a:t>
            </a:r>
            <a:r>
              <a:rPr lang="en-US" altLang="en-US" sz="1400" b="1" dirty="0" smtClean="0">
                <a:solidFill>
                  <a:srgbClr val="002060"/>
                </a:solidFill>
                <a:latin typeface="Arial" panose="020B0604020202020204" pitchFamily="34" charset="0"/>
                <a:cs typeface="Arial" panose="020B0604020202020204" pitchFamily="34" charset="0"/>
              </a:rPr>
              <a:t>FHHs. </a:t>
            </a:r>
          </a:p>
          <a:p>
            <a:pPr marL="285750" indent="-285750">
              <a:lnSpc>
                <a:spcPct val="135000"/>
              </a:lnSpc>
              <a:buClr>
                <a:schemeClr val="accent3"/>
              </a:buClr>
              <a:buFont typeface="Arial" panose="020B0604020202020204" pitchFamily="34" charset="0"/>
              <a:buChar char="•"/>
              <a:defRPr/>
            </a:pPr>
            <a:r>
              <a:rPr lang="en-US" altLang="en-US" sz="1400" dirty="0" smtClean="0">
                <a:solidFill>
                  <a:srgbClr val="002060"/>
                </a:solidFill>
                <a:latin typeface="Arial" panose="020B0604020202020204" pitchFamily="34" charset="0"/>
                <a:cs typeface="Arial" panose="020B0604020202020204" pitchFamily="34" charset="0"/>
              </a:rPr>
              <a:t>Includes focus on </a:t>
            </a:r>
            <a:r>
              <a:rPr lang="en-US" altLang="en-US" sz="1400" b="1" dirty="0" smtClean="0">
                <a:solidFill>
                  <a:srgbClr val="002060"/>
                </a:solidFill>
                <a:latin typeface="Arial" panose="020B0604020202020204" pitchFamily="34" charset="0"/>
                <a:cs typeface="Arial" panose="020B0604020202020204" pitchFamily="34" charset="0"/>
              </a:rPr>
              <a:t>climate information services</a:t>
            </a:r>
            <a:r>
              <a:rPr lang="en-US" altLang="en-US" sz="1400" dirty="0" smtClean="0">
                <a:solidFill>
                  <a:srgbClr val="002060"/>
                </a:solidFill>
                <a:latin typeface="Arial" panose="020B0604020202020204" pitchFamily="34" charset="0"/>
                <a:cs typeface="Arial" panose="020B0604020202020204" pitchFamily="34" charset="0"/>
              </a:rPr>
              <a:t>, and </a:t>
            </a:r>
            <a:r>
              <a:rPr lang="en-US" altLang="en-US" sz="1400" b="1" dirty="0" smtClean="0">
                <a:solidFill>
                  <a:srgbClr val="002060"/>
                </a:solidFill>
                <a:latin typeface="Arial" panose="020B0604020202020204" pitchFamily="34" charset="0"/>
                <a:cs typeface="Arial" panose="020B0604020202020204" pitchFamily="34" charset="0"/>
              </a:rPr>
              <a:t>reserves </a:t>
            </a:r>
            <a:r>
              <a:rPr lang="en-US" altLang="en-US" sz="1400" b="1" dirty="0">
                <a:solidFill>
                  <a:srgbClr val="002060"/>
                </a:solidFill>
                <a:latin typeface="Arial" panose="020B0604020202020204" pitchFamily="34" charset="0"/>
                <a:cs typeface="Arial" panose="020B0604020202020204" pitchFamily="34" charset="0"/>
              </a:rPr>
              <a:t>at least 30% of individual </a:t>
            </a:r>
            <a:r>
              <a:rPr lang="en-US" altLang="en-US" sz="1400" b="1" dirty="0" smtClean="0">
                <a:solidFill>
                  <a:srgbClr val="002060"/>
                </a:solidFill>
                <a:latin typeface="Arial" panose="020B0604020202020204" pitchFamily="34" charset="0"/>
                <a:cs typeface="Arial" panose="020B0604020202020204" pitchFamily="34" charset="0"/>
              </a:rPr>
              <a:t>‘champion grants’ </a:t>
            </a:r>
            <a:r>
              <a:rPr lang="en-US" altLang="en-US" sz="1400" b="1" dirty="0">
                <a:solidFill>
                  <a:srgbClr val="002060"/>
                </a:solidFill>
                <a:latin typeface="Arial" panose="020B0604020202020204" pitchFamily="34" charset="0"/>
                <a:cs typeface="Arial" panose="020B0604020202020204" pitchFamily="34" charset="0"/>
              </a:rPr>
              <a:t>for </a:t>
            </a:r>
            <a:r>
              <a:rPr lang="en-US" altLang="en-US" sz="1400" b="1" dirty="0" smtClean="0">
                <a:solidFill>
                  <a:srgbClr val="002060"/>
                </a:solidFill>
                <a:latin typeface="Arial" panose="020B0604020202020204" pitchFamily="34" charset="0"/>
                <a:cs typeface="Arial" panose="020B0604020202020204" pitchFamily="34" charset="0"/>
              </a:rPr>
              <a:t>women</a:t>
            </a:r>
            <a:r>
              <a:rPr lang="en-US" altLang="en-US" sz="1400" dirty="0" smtClean="0">
                <a:solidFill>
                  <a:srgbClr val="002060"/>
                </a:solidFill>
                <a:latin typeface="Arial" panose="020B0604020202020204" pitchFamily="34" charset="0"/>
                <a:cs typeface="Arial" panose="020B0604020202020204" pitchFamily="34" charset="0"/>
              </a:rPr>
              <a:t> for local adaptation activities.  </a:t>
            </a:r>
            <a:endParaRPr lang="en-US" alt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42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latin typeface="Arial" panose="020B0604020202020204" pitchFamily="34" charset="0"/>
                <a:cs typeface="Arial" panose="020B0604020202020204" pitchFamily="34" charset="0"/>
              </a:rPr>
              <a:t>Nepal </a:t>
            </a:r>
            <a:r>
              <a:rPr lang="en-US" altLang="en-US" sz="2400" dirty="0" smtClean="0">
                <a:latin typeface="Arial" panose="020B0604020202020204" pitchFamily="34" charset="0"/>
                <a:cs typeface="Arial" panose="020B0604020202020204" pitchFamily="34" charset="0"/>
              </a:rPr>
              <a:t>PPCR:  “</a:t>
            </a:r>
            <a:r>
              <a:rPr lang="en-US" altLang="en-US" sz="2400" i="1" dirty="0" smtClean="0">
                <a:latin typeface="Arial" panose="020B0604020202020204" pitchFamily="34" charset="0"/>
                <a:cs typeface="Arial" panose="020B0604020202020204" pitchFamily="34" charset="0"/>
              </a:rPr>
              <a:t>Building </a:t>
            </a:r>
            <a:r>
              <a:rPr lang="en-US" altLang="en-US" sz="2400" i="1" dirty="0">
                <a:latin typeface="Arial" panose="020B0604020202020204" pitchFamily="34" charset="0"/>
                <a:cs typeface="Arial" panose="020B0604020202020204" pitchFamily="34" charset="0"/>
              </a:rPr>
              <a:t>Climate Resilience of Watersheds in Mountain </a:t>
            </a:r>
            <a:r>
              <a:rPr lang="en-US" altLang="en-US" sz="2400" i="1" dirty="0" smtClean="0">
                <a:latin typeface="Arial" panose="020B0604020202020204" pitchFamily="34" charset="0"/>
                <a:cs typeface="Arial" panose="020B0604020202020204" pitchFamily="34" charset="0"/>
              </a:rPr>
              <a:t>Eco-Systems”</a:t>
            </a:r>
            <a:endParaRPr lang="en-US"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643" b="30893"/>
          <a:stretch/>
        </p:blipFill>
        <p:spPr>
          <a:xfrm>
            <a:off x="0" y="2819400"/>
            <a:ext cx="9144000" cy="3320143"/>
          </a:xfrm>
          <a:prstGeom prst="rect">
            <a:avLst/>
          </a:prstGeom>
        </p:spPr>
      </p:pic>
      <p:sp>
        <p:nvSpPr>
          <p:cNvPr id="6" name="Rectangle 5"/>
          <p:cNvSpPr/>
          <p:nvPr/>
        </p:nvSpPr>
        <p:spPr>
          <a:xfrm>
            <a:off x="152400" y="1371600"/>
            <a:ext cx="8839200" cy="2128275"/>
          </a:xfrm>
          <a:prstGeom prst="rect">
            <a:avLst/>
          </a:prstGeom>
        </p:spPr>
        <p:txBody>
          <a:bodyPr wrap="square">
            <a:spAutoFit/>
          </a:bodyPr>
          <a:lstStyle/>
          <a:p>
            <a:pPr fontAlgn="auto">
              <a:lnSpc>
                <a:spcPct val="135000"/>
              </a:lnSpc>
              <a:spcAft>
                <a:spcPts val="0"/>
              </a:spcAft>
              <a:buClr>
                <a:schemeClr val="accent3"/>
              </a:buClr>
              <a:defRPr/>
            </a:pPr>
            <a:r>
              <a:rPr lang="en-US" altLang="en-US" sz="1400" b="1" i="1" dirty="0" smtClean="0">
                <a:latin typeface="Arial" panose="020B0604020202020204" pitchFamily="34" charset="0"/>
                <a:cs typeface="Arial" panose="020B0604020202020204" pitchFamily="34" charset="0"/>
              </a:rPr>
              <a:t>*Design Feature:  WOMEN’S PARTICIPATION IN GOVERNANCE AND LOCAL RESOURCE MANAGEMENT</a:t>
            </a:r>
            <a:r>
              <a:rPr lang="en-US" altLang="en-US" sz="1400" dirty="0" smtClean="0">
                <a:latin typeface="Arial" panose="020B0604020202020204" pitchFamily="34" charset="0"/>
                <a:cs typeface="Arial" panose="020B0604020202020204" pitchFamily="34" charset="0"/>
              </a:rPr>
              <a:t>  </a:t>
            </a:r>
          </a:p>
          <a:p>
            <a:pPr marL="285750" indent="-285750" fontAlgn="auto">
              <a:lnSpc>
                <a:spcPct val="135000"/>
              </a:lnSpc>
              <a:spcAft>
                <a:spcPts val="0"/>
              </a:spcAft>
              <a:buClr>
                <a:schemeClr val="accent3"/>
              </a:buClr>
              <a:buFont typeface="Arial" panose="020B0604020202020204" pitchFamily="34" charset="0"/>
              <a:buChar char="•"/>
              <a:defRPr/>
            </a:pPr>
            <a:r>
              <a:rPr lang="en-US" altLang="en-US" sz="1400" b="1" dirty="0" smtClean="0">
                <a:latin typeface="Arial" panose="020B0604020202020204" pitchFamily="34" charset="0"/>
                <a:cs typeface="Arial" panose="020B0604020202020204" pitchFamily="34" charset="0"/>
              </a:rPr>
              <a:t>USD 24m project (ADB):</a:t>
            </a:r>
            <a:r>
              <a:rPr lang="en-US" altLang="en-US" sz="1400" dirty="0" smtClean="0">
                <a:latin typeface="Arial" panose="020B0604020202020204" pitchFamily="34" charset="0"/>
                <a:cs typeface="Arial" panose="020B0604020202020204" pitchFamily="34" charset="0"/>
              </a:rPr>
              <a:t>  Improving watershed planning in climate-vulnerable areas and </a:t>
            </a:r>
            <a:r>
              <a:rPr lang="en-US" altLang="en-US" sz="1400" b="1" dirty="0" smtClean="0">
                <a:latin typeface="Arial" panose="020B0604020202020204" pitchFamily="34" charset="0"/>
                <a:cs typeface="Arial" panose="020B0604020202020204" pitchFamily="34" charset="0"/>
              </a:rPr>
              <a:t>community-based WRM for irrigation and domestic uses</a:t>
            </a:r>
            <a:r>
              <a:rPr lang="en-US" altLang="en-US" sz="1400" dirty="0" smtClean="0">
                <a:latin typeface="Arial" panose="020B0604020202020204" pitchFamily="34" charset="0"/>
                <a:cs typeface="Arial" panose="020B0604020202020204" pitchFamily="34" charset="0"/>
              </a:rPr>
              <a:t>. Benefits 35,000 households, with enhanced water productivity through improved agricultural practices.  </a:t>
            </a:r>
            <a:endParaRPr lang="en-US" altLang="en-US" sz="1400" b="1" dirty="0" smtClean="0">
              <a:latin typeface="Arial" panose="020B0604020202020204" pitchFamily="34" charset="0"/>
              <a:cs typeface="Arial" panose="020B0604020202020204" pitchFamily="34" charset="0"/>
            </a:endParaRPr>
          </a:p>
          <a:p>
            <a:pPr marL="285750" indent="-285750" fontAlgn="auto">
              <a:lnSpc>
                <a:spcPct val="135000"/>
              </a:lnSpc>
              <a:spcAft>
                <a:spcPts val="0"/>
              </a:spcAft>
              <a:buClr>
                <a:schemeClr val="accent3"/>
              </a:buClr>
              <a:buFont typeface="Wingdings" panose="05000000000000000000" pitchFamily="2" charset="2"/>
              <a:buChar char="§"/>
              <a:defRPr/>
            </a:pPr>
            <a:r>
              <a:rPr lang="en-US" altLang="en-US" sz="1400" b="1" dirty="0" smtClean="0">
                <a:latin typeface="Arial" panose="020B0604020202020204" pitchFamily="34" charset="0"/>
                <a:cs typeface="Arial" panose="020B0604020202020204" pitchFamily="34" charset="0"/>
              </a:rPr>
              <a:t>Targeted </a:t>
            </a:r>
            <a:r>
              <a:rPr lang="en-US" altLang="en-US" sz="1400" b="1" dirty="0">
                <a:latin typeface="Arial" panose="020B0604020202020204" pitchFamily="34" charset="0"/>
                <a:cs typeface="Arial" panose="020B0604020202020204" pitchFamily="34" charset="0"/>
              </a:rPr>
              <a:t>goals for </a:t>
            </a:r>
            <a:r>
              <a:rPr lang="en-US" altLang="en-US" sz="1400" b="1" dirty="0" smtClean="0">
                <a:latin typeface="Arial" panose="020B0604020202020204" pitchFamily="34" charset="0"/>
                <a:cs typeface="Arial" panose="020B0604020202020204" pitchFamily="34" charset="0"/>
              </a:rPr>
              <a:t>women’s participation in water committees</a:t>
            </a:r>
            <a:r>
              <a:rPr lang="en-US" altLang="en-US" sz="1400" dirty="0" smtClean="0">
                <a:latin typeface="Arial" panose="020B0604020202020204" pitchFamily="34" charset="0"/>
                <a:cs typeface="Arial" panose="020B0604020202020204" pitchFamily="34" charset="0"/>
              </a:rPr>
              <a:t>, including by Dalit women </a:t>
            </a:r>
            <a:r>
              <a:rPr lang="en-US" altLang="en-US" sz="1400" dirty="0">
                <a:latin typeface="Arial" panose="020B0604020202020204" pitchFamily="34" charset="0"/>
                <a:cs typeface="Arial" panose="020B0604020202020204" pitchFamily="34" charset="0"/>
                <a:sym typeface="Wingdings" panose="05000000000000000000" pitchFamily="2" charset="2"/>
              </a:rPr>
              <a:t> </a:t>
            </a:r>
            <a:r>
              <a:rPr lang="en-US" altLang="en-US" sz="1400" dirty="0">
                <a:latin typeface="Arial" panose="020B0604020202020204" pitchFamily="34" charset="0"/>
                <a:cs typeface="Arial" panose="020B0604020202020204" pitchFamily="34" charset="0"/>
              </a:rPr>
              <a:t> </a:t>
            </a:r>
            <a:r>
              <a:rPr lang="en-US" altLang="en-US" sz="1400" b="1" dirty="0" smtClean="0">
                <a:latin typeface="Arial" panose="020B0604020202020204" pitchFamily="34" charset="0"/>
                <a:cs typeface="Arial" panose="020B0604020202020204" pitchFamily="34" charset="0"/>
              </a:rPr>
              <a:t>Equity</a:t>
            </a:r>
            <a:r>
              <a:rPr lang="en-US" altLang="en-US" sz="1400" dirty="0" smtClean="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in </a:t>
            </a:r>
            <a:r>
              <a:rPr lang="en-US" altLang="en-US" sz="1400" dirty="0" smtClean="0">
                <a:latin typeface="Arial" panose="020B0604020202020204" pitchFamily="34" charset="0"/>
                <a:cs typeface="Arial" panose="020B0604020202020204" pitchFamily="34" charset="0"/>
              </a:rPr>
              <a:t>local </a:t>
            </a:r>
            <a:r>
              <a:rPr lang="en-US" altLang="en-US" sz="1400" dirty="0">
                <a:latin typeface="Arial" panose="020B0604020202020204" pitchFamily="34" charset="0"/>
                <a:cs typeface="Arial" panose="020B0604020202020204" pitchFamily="34" charset="0"/>
              </a:rPr>
              <a:t>water allocation </a:t>
            </a:r>
            <a:r>
              <a:rPr lang="en-US" altLang="en-US" sz="1400" dirty="0" smtClean="0">
                <a:latin typeface="Arial" panose="020B0604020202020204" pitchFamily="34" charset="0"/>
                <a:cs typeface="Arial" panose="020B0604020202020204" pitchFamily="34" charset="0"/>
              </a:rPr>
              <a:t>arrangements, micro-irrigation considerations benefiting women  </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19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487362"/>
          </a:xfrm>
        </p:spPr>
        <p:txBody>
          <a:bodyPr>
            <a:normAutofit fontScale="90000"/>
          </a:bodyPr>
          <a:lstStyle/>
          <a:p>
            <a:r>
              <a:rPr lang="en-US" dirty="0" smtClean="0"/>
              <a:t>Advancing gender equality outcomes through CIF investments</a:t>
            </a:r>
            <a:endParaRPr lang="en-US" dirty="0"/>
          </a:p>
        </p:txBody>
      </p:sp>
      <p:sp>
        <p:nvSpPr>
          <p:cNvPr id="3" name="Content Placeholder 2"/>
          <p:cNvSpPr>
            <a:spLocks noGrp="1"/>
          </p:cNvSpPr>
          <p:nvPr>
            <p:ph sz="quarter" idx="12"/>
          </p:nvPr>
        </p:nvSpPr>
        <p:spPr>
          <a:xfrm>
            <a:off x="0" y="914400"/>
            <a:ext cx="9144000" cy="5943600"/>
          </a:xfrm>
        </p:spPr>
        <p:style>
          <a:lnRef idx="1">
            <a:schemeClr val="accent5"/>
          </a:lnRef>
          <a:fillRef idx="2">
            <a:schemeClr val="accent5"/>
          </a:fillRef>
          <a:effectRef idx="1">
            <a:schemeClr val="accent5"/>
          </a:effectRef>
          <a:fontRef idx="minor">
            <a:schemeClr val="dk1"/>
          </a:fontRef>
        </p:style>
        <p:txBody>
          <a:bodyPr>
            <a:noAutofit/>
          </a:bodyPr>
          <a:lstStyle/>
          <a:p>
            <a:endParaRPr lang="en-GB" sz="1600" b="1" dirty="0" smtClean="0"/>
          </a:p>
          <a:p>
            <a:r>
              <a:rPr lang="en-GB" sz="1800" b="1" dirty="0" smtClean="0"/>
              <a:t>Good practice examples from portfolio range from</a:t>
            </a:r>
            <a:r>
              <a:rPr lang="en-GB" sz="1800" dirty="0" smtClean="0"/>
              <a:t>:</a:t>
            </a:r>
            <a:r>
              <a:rPr lang="en-GB" sz="1800" b="1" dirty="0" smtClean="0"/>
              <a:t> </a:t>
            </a:r>
            <a:r>
              <a:rPr lang="en-US" sz="1800" dirty="0" smtClean="0"/>
              <a:t> </a:t>
            </a:r>
          </a:p>
          <a:p>
            <a:pPr lvl="1">
              <a:buFont typeface="Arial" panose="020B0604020202020204" pitchFamily="34" charset="0"/>
              <a:buChar char="•"/>
            </a:pPr>
            <a:r>
              <a:rPr lang="en-GB" sz="1400" b="1" dirty="0" smtClean="0"/>
              <a:t>Targets</a:t>
            </a:r>
            <a:r>
              <a:rPr lang="en-GB" sz="1400" dirty="0" smtClean="0"/>
              <a:t> </a:t>
            </a:r>
            <a:r>
              <a:rPr lang="en-GB" sz="1400" dirty="0"/>
              <a:t>for women’s employment-related outcomes from projects, both direct and indirect </a:t>
            </a:r>
            <a:r>
              <a:rPr lang="en-GB" sz="1400" i="1" dirty="0" smtClean="0"/>
              <a:t>(CTF) </a:t>
            </a:r>
          </a:p>
          <a:p>
            <a:pPr lvl="1">
              <a:buFont typeface="Arial" panose="020B0604020202020204" pitchFamily="34" charset="0"/>
              <a:buChar char="•"/>
            </a:pPr>
            <a:r>
              <a:rPr lang="en-GB" sz="1400" b="1" dirty="0" smtClean="0"/>
              <a:t>Training</a:t>
            </a:r>
            <a:r>
              <a:rPr lang="en-GB" sz="1400" dirty="0" smtClean="0"/>
              <a:t> </a:t>
            </a:r>
            <a:r>
              <a:rPr lang="en-GB" sz="1400" dirty="0"/>
              <a:t>delivered to women in different sectors </a:t>
            </a:r>
            <a:r>
              <a:rPr lang="en-GB" sz="1400" i="1" dirty="0" smtClean="0"/>
              <a:t>(various projects</a:t>
            </a:r>
            <a:r>
              <a:rPr lang="en-GB" sz="1400" i="1" dirty="0"/>
              <a:t>); </a:t>
            </a:r>
            <a:endParaRPr lang="en-US" sz="1400" dirty="0"/>
          </a:p>
          <a:p>
            <a:pPr lvl="1">
              <a:buFont typeface="Arial" panose="020B0604020202020204" pitchFamily="34" charset="0"/>
              <a:buChar char="•"/>
            </a:pPr>
            <a:r>
              <a:rPr lang="en-GB" sz="1400" b="1" dirty="0" smtClean="0"/>
              <a:t>Ancillary </a:t>
            </a:r>
            <a:r>
              <a:rPr lang="en-GB" sz="1400" b="1" dirty="0"/>
              <a:t>services</a:t>
            </a:r>
            <a:r>
              <a:rPr lang="en-GB" sz="1400" dirty="0"/>
              <a:t> such as credit schemes </a:t>
            </a:r>
            <a:r>
              <a:rPr lang="en-GB" sz="1400" i="1" dirty="0"/>
              <a:t>(various projects); </a:t>
            </a:r>
            <a:endParaRPr lang="en-US" sz="1400" dirty="0"/>
          </a:p>
          <a:p>
            <a:pPr lvl="1">
              <a:buFont typeface="Wingdings" panose="05000000000000000000" pitchFamily="2" charset="2"/>
              <a:buChar char="§"/>
            </a:pPr>
            <a:r>
              <a:rPr lang="en-GB" sz="1400" b="1" dirty="0" smtClean="0"/>
              <a:t>Gender focal points</a:t>
            </a:r>
            <a:r>
              <a:rPr lang="en-GB" sz="1400" dirty="0" smtClean="0"/>
              <a:t> posted in adaptation planning units of countries </a:t>
            </a:r>
            <a:r>
              <a:rPr lang="en-GB" sz="1400" i="1" dirty="0" smtClean="0"/>
              <a:t>(PPCR Yemen); </a:t>
            </a:r>
            <a:endParaRPr lang="en-US" sz="1400" dirty="0" smtClean="0"/>
          </a:p>
          <a:p>
            <a:pPr lvl="1">
              <a:buFont typeface="Wingdings" panose="05000000000000000000" pitchFamily="2" charset="2"/>
              <a:buChar char="§"/>
            </a:pPr>
            <a:r>
              <a:rPr lang="en-GB" sz="1400" b="1" dirty="0" smtClean="0"/>
              <a:t>Women’s </a:t>
            </a:r>
            <a:r>
              <a:rPr lang="en-GB" sz="1400" b="1" dirty="0"/>
              <a:t>participation as primary beneficiaries</a:t>
            </a:r>
            <a:r>
              <a:rPr lang="en-GB" sz="1400" dirty="0"/>
              <a:t> in climate-responsive social protection </a:t>
            </a:r>
            <a:r>
              <a:rPr lang="en-GB" sz="1400" dirty="0" smtClean="0"/>
              <a:t>in </a:t>
            </a:r>
            <a:r>
              <a:rPr lang="en-GB" sz="1400" dirty="0"/>
              <a:t>soil and water </a:t>
            </a:r>
            <a:r>
              <a:rPr lang="en-GB" sz="1400" dirty="0" err="1" smtClean="0"/>
              <a:t>mngmt</a:t>
            </a:r>
            <a:r>
              <a:rPr lang="en-GB" sz="1400" dirty="0" smtClean="0"/>
              <a:t> </a:t>
            </a:r>
            <a:r>
              <a:rPr lang="en-GB" sz="1400" i="1" dirty="0"/>
              <a:t>(Niger PPCR project); </a:t>
            </a:r>
            <a:endParaRPr lang="en-US" sz="1400" dirty="0"/>
          </a:p>
          <a:p>
            <a:pPr lvl="1">
              <a:buFont typeface="Wingdings" panose="05000000000000000000" pitchFamily="2" charset="2"/>
              <a:buChar char="§"/>
            </a:pPr>
            <a:r>
              <a:rPr lang="en-GB" sz="1400" b="1" dirty="0" smtClean="0"/>
              <a:t>Identifying </a:t>
            </a:r>
            <a:r>
              <a:rPr lang="en-GB" sz="1400" b="1" dirty="0"/>
              <a:t>and tracking of female beneficiary targets</a:t>
            </a:r>
            <a:r>
              <a:rPr lang="en-GB" sz="1400" dirty="0"/>
              <a:t> (incl. those in additional vulnerable category of national</a:t>
            </a:r>
            <a:endParaRPr lang="en-GB" sz="1400" b="1" dirty="0" smtClean="0"/>
          </a:p>
          <a:p>
            <a:pPr lvl="1">
              <a:buFont typeface="Courier New" panose="02070309020205020404" pitchFamily="49" charset="0"/>
              <a:buChar char="o"/>
            </a:pPr>
            <a:r>
              <a:rPr lang="en-GB" sz="1400" b="1" dirty="0" smtClean="0"/>
              <a:t>Gender-sensitive </a:t>
            </a:r>
            <a:r>
              <a:rPr lang="en-GB" sz="1400" b="1" dirty="0"/>
              <a:t>project design</a:t>
            </a:r>
            <a:r>
              <a:rPr lang="en-GB" sz="1400" dirty="0"/>
              <a:t> for mass rapid transit in urban areas </a:t>
            </a:r>
            <a:r>
              <a:rPr lang="en-GB" sz="1400" i="1" dirty="0"/>
              <a:t>(CTF Vietnam project)</a:t>
            </a:r>
            <a:endParaRPr lang="en-US" sz="1400" dirty="0"/>
          </a:p>
          <a:p>
            <a:pPr lvl="1">
              <a:buFont typeface="Wingdings" panose="05000000000000000000" pitchFamily="2" charset="2"/>
              <a:buChar char="q"/>
            </a:pPr>
            <a:r>
              <a:rPr lang="en-GB" sz="1400" b="1" dirty="0" smtClean="0"/>
              <a:t>Women’s </a:t>
            </a:r>
            <a:r>
              <a:rPr lang="en-GB" sz="1400" b="1" dirty="0"/>
              <a:t>participation in user association</a:t>
            </a:r>
            <a:r>
              <a:rPr lang="en-GB" sz="1400" dirty="0"/>
              <a:t> membership and leadership in water sector </a:t>
            </a:r>
            <a:r>
              <a:rPr lang="en-GB" sz="1400" i="1" dirty="0"/>
              <a:t>(PPCR Tajikistan </a:t>
            </a:r>
            <a:r>
              <a:rPr lang="en-GB" sz="1400" i="1" dirty="0" smtClean="0"/>
              <a:t>project) </a:t>
            </a:r>
            <a:endParaRPr lang="en-US" sz="1400" dirty="0"/>
          </a:p>
          <a:p>
            <a:pPr lvl="1">
              <a:buFont typeface="Wingdings" panose="05000000000000000000" pitchFamily="2" charset="2"/>
              <a:buChar char="q"/>
            </a:pPr>
            <a:r>
              <a:rPr lang="en-GB" sz="1400" b="1" dirty="0" smtClean="0"/>
              <a:t>Women-owned </a:t>
            </a:r>
            <a:r>
              <a:rPr lang="en-GB" sz="1400" b="1" dirty="0"/>
              <a:t>enterprise development </a:t>
            </a:r>
            <a:r>
              <a:rPr lang="en-GB" sz="1400" dirty="0"/>
              <a:t>in </a:t>
            </a:r>
            <a:r>
              <a:rPr lang="en-GB" sz="1400" dirty="0" err="1"/>
              <a:t>cookstove</a:t>
            </a:r>
            <a:r>
              <a:rPr lang="en-GB" sz="1400" dirty="0"/>
              <a:t> retailing </a:t>
            </a:r>
            <a:r>
              <a:rPr lang="en-GB" sz="1400" i="1" dirty="0"/>
              <a:t>(SREP Nicaragua IP; planned project); </a:t>
            </a:r>
            <a:r>
              <a:rPr lang="en-GB" sz="1400" dirty="0" smtClean="0"/>
              <a:t>ethnic </a:t>
            </a:r>
            <a:r>
              <a:rPr lang="en-GB" sz="1400" dirty="0"/>
              <a:t>minority </a:t>
            </a:r>
            <a:r>
              <a:rPr lang="en-GB" sz="1400" dirty="0" smtClean="0"/>
              <a:t>groups </a:t>
            </a:r>
            <a:r>
              <a:rPr lang="en-GB" sz="1400" dirty="0"/>
              <a:t>as part of national goals on social inclusion in </a:t>
            </a:r>
            <a:r>
              <a:rPr lang="en-GB" sz="1400" dirty="0" smtClean="0"/>
              <a:t>RE </a:t>
            </a:r>
            <a:r>
              <a:rPr lang="en-GB" sz="1400" i="1" dirty="0" smtClean="0"/>
              <a:t>(SREP </a:t>
            </a:r>
            <a:r>
              <a:rPr lang="en-GB" sz="1400" i="1" dirty="0"/>
              <a:t>Nepal project); </a:t>
            </a:r>
            <a:endParaRPr lang="en-US" sz="1400" dirty="0"/>
          </a:p>
          <a:p>
            <a:pPr lvl="1">
              <a:buFont typeface="Wingdings" panose="05000000000000000000" pitchFamily="2" charset="2"/>
              <a:buChar char="q"/>
            </a:pPr>
            <a:r>
              <a:rPr lang="en-GB" sz="1400" b="1" dirty="0" smtClean="0"/>
              <a:t>Enhancing </a:t>
            </a:r>
            <a:r>
              <a:rPr lang="en-GB" sz="1400" b="1" dirty="0"/>
              <a:t>women’s role in local governance and planning</a:t>
            </a:r>
            <a:r>
              <a:rPr lang="en-GB" sz="1400" dirty="0"/>
              <a:t> on forest resources </a:t>
            </a:r>
            <a:r>
              <a:rPr lang="en-GB" sz="1400" i="1" dirty="0"/>
              <a:t>(FIP Mexico project on </a:t>
            </a:r>
            <a:r>
              <a:rPr lang="en-GB" sz="1400" i="1" dirty="0" err="1"/>
              <a:t>ejidos</a:t>
            </a:r>
            <a:r>
              <a:rPr lang="en-GB" sz="1400" i="1" dirty="0"/>
              <a:t>). </a:t>
            </a:r>
            <a:endParaRPr lang="en-GB" sz="1400" i="1" dirty="0" smtClean="0"/>
          </a:p>
          <a:p>
            <a:pPr lvl="1"/>
            <a:endParaRPr lang="en-US" sz="1400" dirty="0" smtClean="0"/>
          </a:p>
          <a:p>
            <a:pPr marL="457200" lvl="1" indent="0">
              <a:buNone/>
            </a:pPr>
            <a:endParaRPr lang="en-US" sz="1800" dirty="0"/>
          </a:p>
          <a:p>
            <a:pPr marL="0" indent="0">
              <a:buNone/>
            </a:pPr>
            <a:r>
              <a:rPr lang="en-GB" sz="1800" b="1" dirty="0" smtClean="0">
                <a:sym typeface="Wingdings" panose="05000000000000000000" pitchFamily="2" charset="2"/>
              </a:rPr>
              <a:t>    </a:t>
            </a:r>
            <a:r>
              <a:rPr lang="en-GB" sz="1800" b="1" dirty="0" smtClean="0"/>
              <a:t>Projects largely advancing strategic gender interests, </a:t>
            </a:r>
            <a:r>
              <a:rPr lang="en-GB" sz="1600" dirty="0" smtClean="0"/>
              <a:t>incl. from </a:t>
            </a:r>
            <a:r>
              <a:rPr lang="en-GB" sz="1600" dirty="0"/>
              <a:t>an economic, or voice/ agency viewpoint </a:t>
            </a:r>
            <a:r>
              <a:rPr lang="en-GB" sz="1600" dirty="0" smtClean="0"/>
              <a:t>i.e., expanded </a:t>
            </a:r>
            <a:r>
              <a:rPr lang="en-GB" sz="1600" dirty="0"/>
              <a:t>participation </a:t>
            </a:r>
            <a:r>
              <a:rPr lang="en-GB" sz="1600" dirty="0" smtClean="0"/>
              <a:t>in </a:t>
            </a:r>
            <a:r>
              <a:rPr lang="en-GB" sz="1600" dirty="0"/>
              <a:t>public </a:t>
            </a:r>
            <a:r>
              <a:rPr lang="en-GB" sz="1600" dirty="0" smtClean="0"/>
              <a:t>sphere) – Positive Externalities for inclusive governance</a:t>
            </a:r>
          </a:p>
          <a:p>
            <a:pPr marL="0" indent="0">
              <a:buNone/>
            </a:pPr>
            <a:endParaRPr lang="en-GB" sz="1800" dirty="0"/>
          </a:p>
          <a:p>
            <a:pPr marL="0" indent="0">
              <a:buNone/>
            </a:pPr>
            <a:r>
              <a:rPr lang="en-GB" sz="1800" dirty="0" smtClean="0">
                <a:sym typeface="Wingdings" panose="05000000000000000000" pitchFamily="2" charset="2"/>
              </a:rPr>
              <a:t>    </a:t>
            </a:r>
            <a:r>
              <a:rPr lang="en-GB" sz="1800" dirty="0" smtClean="0"/>
              <a:t>Some simply making </a:t>
            </a:r>
            <a:r>
              <a:rPr lang="en-GB" sz="1800" b="1" dirty="0" smtClean="0"/>
              <a:t>project management or organizational changes to improve program</a:t>
            </a:r>
            <a:r>
              <a:rPr lang="en-GB" sz="1800" b="1" dirty="0"/>
              <a:t>/ project responsiveness on gender</a:t>
            </a:r>
            <a:r>
              <a:rPr lang="en-GB" sz="1800" dirty="0"/>
              <a:t> </a:t>
            </a:r>
            <a:r>
              <a:rPr lang="en-GB" sz="1600" dirty="0"/>
              <a:t>(e.g., </a:t>
            </a:r>
            <a:r>
              <a:rPr lang="en-GB" sz="1600" dirty="0" smtClean="0"/>
              <a:t>through focal </a:t>
            </a:r>
            <a:r>
              <a:rPr lang="en-GB" sz="1600" dirty="0"/>
              <a:t>point posting or tracking of beneficiaries).     </a:t>
            </a:r>
            <a:endParaRPr lang="en-GB" sz="1600" dirty="0" smtClean="0"/>
          </a:p>
          <a:p>
            <a:endParaRPr lang="en-GB" sz="1600" b="1" dirty="0" smtClean="0"/>
          </a:p>
          <a:p>
            <a:pPr lvl="1"/>
            <a:endParaRPr lang="en-US" sz="1400" i="1" dirty="0" smtClean="0"/>
          </a:p>
          <a:p>
            <a:pPr lvl="1"/>
            <a:endParaRPr lang="en-US" sz="1400" i="1" dirty="0" smtClean="0"/>
          </a:p>
        </p:txBody>
      </p:sp>
    </p:spTree>
    <p:extLst>
      <p:ext uri="{BB962C8B-B14F-4D97-AF65-F5344CB8AC3E}">
        <p14:creationId xmlns:p14="http://schemas.microsoft.com/office/powerpoint/2010/main" val="2125162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487362"/>
          </a:xfrm>
        </p:spPr>
        <p:txBody>
          <a:bodyPr>
            <a:normAutofit/>
          </a:bodyPr>
          <a:lstStyle/>
          <a:p>
            <a:r>
              <a:rPr lang="en-US" dirty="0" smtClean="0"/>
              <a:t>Gender-Responsive Design: Country Examples   </a:t>
            </a:r>
            <a:endParaRPr lang="en-US" dirty="0"/>
          </a:p>
        </p:txBody>
      </p:sp>
      <p:sp>
        <p:nvSpPr>
          <p:cNvPr id="3" name="Content Placeholder 2"/>
          <p:cNvSpPr>
            <a:spLocks noGrp="1"/>
          </p:cNvSpPr>
          <p:nvPr>
            <p:ph sz="quarter" idx="12"/>
          </p:nvPr>
        </p:nvSpPr>
        <p:spPr>
          <a:xfrm>
            <a:off x="152400" y="1066800"/>
            <a:ext cx="8991600" cy="5791200"/>
          </a:xfrm>
        </p:spPr>
        <p:style>
          <a:lnRef idx="1">
            <a:schemeClr val="accent5"/>
          </a:lnRef>
          <a:fillRef idx="2">
            <a:schemeClr val="accent5"/>
          </a:fillRef>
          <a:effectRef idx="1">
            <a:schemeClr val="accent5"/>
          </a:effectRef>
          <a:fontRef idx="minor">
            <a:schemeClr val="dk1"/>
          </a:fontRef>
        </p:style>
        <p:txBody>
          <a:bodyPr>
            <a:noAutofit/>
          </a:bodyPr>
          <a:lstStyle/>
          <a:p>
            <a:pPr>
              <a:buFont typeface="Wingdings" panose="05000000000000000000" pitchFamily="2" charset="2"/>
              <a:buChar char="q"/>
            </a:pPr>
            <a:r>
              <a:rPr lang="en-US" sz="1800" b="1" dirty="0"/>
              <a:t>C</a:t>
            </a:r>
            <a:r>
              <a:rPr lang="en-US" sz="1800" b="1" dirty="0" smtClean="0"/>
              <a:t>TF</a:t>
            </a:r>
            <a:r>
              <a:rPr lang="en-US" sz="1800" b="1" dirty="0"/>
              <a:t>: </a:t>
            </a:r>
            <a:r>
              <a:rPr lang="en-US" sz="1800" u="sng" dirty="0" smtClean="0"/>
              <a:t>Vietnam</a:t>
            </a:r>
            <a:r>
              <a:rPr lang="en-US" sz="1800" dirty="0" smtClean="0"/>
              <a:t> “</a:t>
            </a:r>
            <a:r>
              <a:rPr lang="en-US" sz="1800" dirty="0"/>
              <a:t>Sustainable Urban Transport for </a:t>
            </a:r>
            <a:r>
              <a:rPr lang="en-US" sz="1800" dirty="0" smtClean="0"/>
              <a:t>HCMC </a:t>
            </a:r>
            <a:r>
              <a:rPr lang="en-US" sz="1800" dirty="0"/>
              <a:t>Mass Rapid Transit Line 2</a:t>
            </a:r>
            <a:r>
              <a:rPr lang="en-US" sz="1400" dirty="0" smtClean="0"/>
              <a:t>”</a:t>
            </a:r>
          </a:p>
          <a:p>
            <a:pPr lvl="1">
              <a:buFont typeface="Wingdings" panose="05000000000000000000" pitchFamily="2" charset="2"/>
              <a:buChar char="q"/>
            </a:pPr>
            <a:r>
              <a:rPr lang="en-US" sz="1500" dirty="0" smtClean="0"/>
              <a:t>Increasing women’s </a:t>
            </a:r>
            <a:r>
              <a:rPr lang="en-US" sz="1500" dirty="0"/>
              <a:t>access to transport services, and to employment in the transport </a:t>
            </a:r>
            <a:r>
              <a:rPr lang="en-US" sz="1500" dirty="0" smtClean="0"/>
              <a:t>sector</a:t>
            </a:r>
          </a:p>
          <a:p>
            <a:pPr lvl="1">
              <a:buFont typeface="Wingdings" panose="05000000000000000000" pitchFamily="2" charset="2"/>
              <a:buChar char="q"/>
            </a:pPr>
            <a:r>
              <a:rPr lang="en-US" sz="1400" dirty="0" smtClean="0"/>
              <a:t>Targets </a:t>
            </a:r>
            <a:r>
              <a:rPr lang="en-US" sz="1400" dirty="0"/>
              <a:t>of 20% of project construction jobs and 30% of station jobs for </a:t>
            </a:r>
            <a:r>
              <a:rPr lang="en-US" sz="1400" dirty="0" smtClean="0"/>
              <a:t>women </a:t>
            </a:r>
          </a:p>
          <a:p>
            <a:pPr lvl="1">
              <a:buFont typeface="Wingdings" panose="05000000000000000000" pitchFamily="2" charset="2"/>
              <a:buChar char="q"/>
            </a:pPr>
            <a:r>
              <a:rPr lang="en-US" sz="1400" dirty="0" smtClean="0"/>
              <a:t>Project </a:t>
            </a:r>
            <a:r>
              <a:rPr lang="en-US" sz="1400" dirty="0"/>
              <a:t>stations </a:t>
            </a:r>
            <a:r>
              <a:rPr lang="en-US" sz="1400" dirty="0" smtClean="0"/>
              <a:t>feature:  (</a:t>
            </a:r>
            <a:r>
              <a:rPr lang="en-US" sz="1400" dirty="0" err="1" smtClean="0"/>
              <a:t>i</a:t>
            </a:r>
            <a:r>
              <a:rPr lang="en-US" sz="1400" dirty="0" smtClean="0"/>
              <a:t>) dedicated </a:t>
            </a:r>
            <a:r>
              <a:rPr lang="en-US" sz="1400" dirty="0"/>
              <a:t>waiting spaces on platforms for women; </a:t>
            </a:r>
            <a:r>
              <a:rPr lang="en-US" sz="1400" dirty="0" smtClean="0"/>
              <a:t>(ii) shop </a:t>
            </a:r>
            <a:r>
              <a:rPr lang="en-US" sz="1400" dirty="0"/>
              <a:t>spaces for female-owned businesses; </a:t>
            </a:r>
            <a:r>
              <a:rPr lang="en-US" sz="1400" dirty="0" smtClean="0"/>
              <a:t>(iii) women-only </a:t>
            </a:r>
            <a:r>
              <a:rPr lang="en-US" sz="1400" dirty="0"/>
              <a:t>carriages with child seating; </a:t>
            </a:r>
            <a:r>
              <a:rPr lang="en-US" sz="1400" dirty="0" smtClean="0"/>
              <a:t>(iv) secure </a:t>
            </a:r>
            <a:r>
              <a:rPr lang="en-US" sz="1400" dirty="0"/>
              <a:t>street lighting and security cameras at stations; </a:t>
            </a:r>
            <a:r>
              <a:rPr lang="en-US" sz="1400" dirty="0" smtClean="0"/>
              <a:t>(v) multi-modal </a:t>
            </a:r>
            <a:r>
              <a:rPr lang="en-US" sz="1400" dirty="0"/>
              <a:t>planning and ticket/ schedules systems to suit multiple destinations used by women; and </a:t>
            </a:r>
            <a:r>
              <a:rPr lang="en-US" sz="1400" dirty="0" smtClean="0"/>
              <a:t>(vi) </a:t>
            </a:r>
            <a:r>
              <a:rPr lang="en-US" sz="1400" dirty="0"/>
              <a:t>d</a:t>
            </a:r>
            <a:r>
              <a:rPr lang="en-US" sz="1400" dirty="0" smtClean="0"/>
              <a:t>irect </a:t>
            </a:r>
            <a:r>
              <a:rPr lang="en-US" sz="1400" dirty="0"/>
              <a:t>marketing to women as metro users. </a:t>
            </a:r>
            <a:endParaRPr lang="en-US" sz="1400" dirty="0" smtClean="0"/>
          </a:p>
          <a:p>
            <a:pPr>
              <a:buFont typeface="Wingdings" panose="05000000000000000000" pitchFamily="2" charset="2"/>
              <a:buChar char="q"/>
            </a:pPr>
            <a:r>
              <a:rPr lang="en-US" sz="1800" b="1" dirty="0" smtClean="0"/>
              <a:t>PPCR</a:t>
            </a:r>
            <a:r>
              <a:rPr lang="en-US" sz="1800" b="1" dirty="0"/>
              <a:t>:</a:t>
            </a:r>
            <a:r>
              <a:rPr lang="en-US" sz="1800" dirty="0"/>
              <a:t> </a:t>
            </a:r>
            <a:r>
              <a:rPr lang="en-US" sz="1800" u="sng" dirty="0" smtClean="0"/>
              <a:t>Tajikistan</a:t>
            </a:r>
            <a:r>
              <a:rPr lang="en-US" sz="1800" dirty="0" smtClean="0"/>
              <a:t> “</a:t>
            </a:r>
            <a:r>
              <a:rPr lang="en-GB" sz="1800" dirty="0" err="1"/>
              <a:t>Pyanj</a:t>
            </a:r>
            <a:r>
              <a:rPr lang="en-GB" sz="1800" dirty="0"/>
              <a:t> River Basin” Project </a:t>
            </a:r>
            <a:r>
              <a:rPr lang="en-GB" sz="1800" dirty="0" smtClean="0"/>
              <a:t>- good </a:t>
            </a:r>
            <a:r>
              <a:rPr lang="en-GB" sz="1800" dirty="0"/>
              <a:t>practices in gender mainstreaming, </a:t>
            </a:r>
            <a:endParaRPr lang="en-GB" sz="1800" dirty="0" smtClean="0"/>
          </a:p>
          <a:p>
            <a:pPr lvl="1">
              <a:buFont typeface="Wingdings" panose="05000000000000000000" pitchFamily="2" charset="2"/>
              <a:buChar char="q"/>
            </a:pPr>
            <a:r>
              <a:rPr lang="en-GB" sz="1400" dirty="0" smtClean="0"/>
              <a:t>e.g., multi-stakeholder </a:t>
            </a:r>
            <a:r>
              <a:rPr lang="en-GB" sz="1400" dirty="0"/>
              <a:t>planning (with participation by women’s associations); linkages to the national women’s machinery; gender-sensitive social mobilization and institutional development in land and water management for multiple-use; and clear gender targets in employment, training, and </a:t>
            </a:r>
            <a:r>
              <a:rPr lang="en-GB" sz="1400" dirty="0" smtClean="0"/>
              <a:t>governance </a:t>
            </a:r>
          </a:p>
          <a:p>
            <a:pPr lvl="1">
              <a:buFont typeface="Wingdings" panose="05000000000000000000" pitchFamily="2" charset="2"/>
              <a:buChar char="q"/>
            </a:pPr>
            <a:r>
              <a:rPr lang="en-GB" sz="1400" dirty="0" smtClean="0"/>
              <a:t>Project </a:t>
            </a:r>
            <a:r>
              <a:rPr lang="en-GB" sz="1400" dirty="0"/>
              <a:t>reaches 35,000 </a:t>
            </a:r>
            <a:r>
              <a:rPr lang="en-GB" sz="1400" dirty="0" smtClean="0"/>
              <a:t>households. Improved </a:t>
            </a:r>
            <a:r>
              <a:rPr lang="en-GB" sz="1400" dirty="0"/>
              <a:t>water storage infrastructure in this climate-vulnerable </a:t>
            </a:r>
            <a:r>
              <a:rPr lang="en-GB" sz="1400" dirty="0" smtClean="0"/>
              <a:t>basin has reduced time </a:t>
            </a:r>
            <a:r>
              <a:rPr lang="en-GB" sz="1400" dirty="0"/>
              <a:t>spent on water collection by women </a:t>
            </a:r>
            <a:r>
              <a:rPr lang="en-GB" sz="1400" dirty="0" smtClean="0"/>
              <a:t>by </a:t>
            </a:r>
            <a:r>
              <a:rPr lang="en-GB" sz="1400" dirty="0"/>
              <a:t>75%. </a:t>
            </a:r>
            <a:endParaRPr lang="en-US" sz="1400" dirty="0"/>
          </a:p>
          <a:p>
            <a:pPr>
              <a:buFont typeface="Wingdings" panose="05000000000000000000" pitchFamily="2" charset="2"/>
              <a:buChar char="q"/>
            </a:pPr>
            <a:r>
              <a:rPr lang="en-US" sz="1800" b="1" dirty="0" smtClean="0"/>
              <a:t>SREP</a:t>
            </a:r>
            <a:r>
              <a:rPr lang="en-US" sz="1800" b="1" dirty="0"/>
              <a:t>: </a:t>
            </a:r>
            <a:r>
              <a:rPr lang="en-US" sz="1800" u="sng" dirty="0" smtClean="0"/>
              <a:t>Maldives</a:t>
            </a:r>
            <a:r>
              <a:rPr lang="en-US" sz="1800" dirty="0" smtClean="0"/>
              <a:t> “</a:t>
            </a:r>
            <a:r>
              <a:rPr lang="en-US" sz="1800" dirty="0"/>
              <a:t>Preparing Outer Islands for Sustainable Energy Development </a:t>
            </a:r>
            <a:r>
              <a:rPr lang="en-US" sz="1800" dirty="0" smtClean="0"/>
              <a:t>Program” </a:t>
            </a:r>
            <a:endParaRPr lang="en-US" sz="1400" dirty="0" smtClean="0"/>
          </a:p>
          <a:p>
            <a:pPr marL="457200" indent="0">
              <a:buFont typeface="Wingdings" panose="05000000000000000000" pitchFamily="2" charset="2"/>
              <a:buChar char="q"/>
            </a:pPr>
            <a:r>
              <a:rPr lang="en-US" sz="1400" dirty="0" smtClean="0"/>
              <a:t> Gender-specific </a:t>
            </a:r>
            <a:r>
              <a:rPr lang="en-US" sz="1400" dirty="0"/>
              <a:t>targets with at least 25% of energy parastatal staff trained </a:t>
            </a:r>
            <a:r>
              <a:rPr lang="en-US" sz="1400" dirty="0" smtClean="0"/>
              <a:t>being female; </a:t>
            </a:r>
          </a:p>
          <a:p>
            <a:pPr marL="457200" indent="0">
              <a:buFont typeface="Wingdings" panose="05000000000000000000" pitchFamily="2" charset="2"/>
              <a:buChar char="q"/>
            </a:pPr>
            <a:r>
              <a:rPr lang="en-US" sz="1400" dirty="0" smtClean="0"/>
              <a:t> Gender-inclusive </a:t>
            </a:r>
            <a:r>
              <a:rPr lang="en-US" sz="1400" dirty="0"/>
              <a:t>community outreach program targeting women’s development committees and women consumers in the outer islands to improve household level demand-side </a:t>
            </a:r>
            <a:r>
              <a:rPr lang="en-US" sz="1400" dirty="0" smtClean="0"/>
              <a:t>management; </a:t>
            </a:r>
          </a:p>
          <a:p>
            <a:pPr marL="457200" indent="0">
              <a:buFont typeface="Wingdings" panose="05000000000000000000" pitchFamily="2" charset="2"/>
              <a:buChar char="q"/>
            </a:pPr>
            <a:r>
              <a:rPr lang="en-US" sz="1400" dirty="0"/>
              <a:t> </a:t>
            </a:r>
            <a:r>
              <a:rPr lang="en-US" sz="1400" dirty="0" smtClean="0"/>
              <a:t>Reduced </a:t>
            </a:r>
            <a:r>
              <a:rPr lang="en-US" sz="1400" dirty="0"/>
              <a:t>off-peak and/or shoulder rate tariffs for women-owned micro and small enterprises.</a:t>
            </a:r>
          </a:p>
          <a:p>
            <a:pPr>
              <a:buFont typeface="Wingdings" panose="05000000000000000000" pitchFamily="2" charset="2"/>
              <a:buChar char="q"/>
            </a:pPr>
            <a:r>
              <a:rPr lang="en-US" sz="1800" b="1" dirty="0" smtClean="0"/>
              <a:t>FIP</a:t>
            </a:r>
            <a:r>
              <a:rPr lang="en-US" sz="1800" b="1" dirty="0"/>
              <a:t>: </a:t>
            </a:r>
            <a:r>
              <a:rPr lang="en-US" sz="1800" b="1" dirty="0" smtClean="0"/>
              <a:t> </a:t>
            </a:r>
            <a:r>
              <a:rPr lang="en-US" sz="1800" u="sng" dirty="0" smtClean="0"/>
              <a:t>Mexico</a:t>
            </a:r>
            <a:r>
              <a:rPr lang="en-US" sz="1800" dirty="0" smtClean="0"/>
              <a:t> </a:t>
            </a:r>
            <a:r>
              <a:rPr lang="en-US" sz="1800" dirty="0"/>
              <a:t>“Forests and Climate Change” </a:t>
            </a:r>
            <a:r>
              <a:rPr lang="en-US" sz="1800" dirty="0" smtClean="0"/>
              <a:t>Project: (</a:t>
            </a:r>
            <a:r>
              <a:rPr lang="en-US" sz="1800" dirty="0" err="1" smtClean="0"/>
              <a:t>i</a:t>
            </a:r>
            <a:r>
              <a:rPr lang="en-US" sz="1800" dirty="0" smtClean="0"/>
              <a:t>) mainstreaming gender in </a:t>
            </a:r>
            <a:r>
              <a:rPr lang="en-US" sz="1800" dirty="0"/>
              <a:t>National Forestry Commission (CONAFOR) </a:t>
            </a:r>
            <a:r>
              <a:rPr lang="en-US" sz="1800" dirty="0" smtClean="0"/>
              <a:t>planning</a:t>
            </a:r>
            <a:r>
              <a:rPr lang="en-US" sz="1800" dirty="0"/>
              <a:t>, budgeting, and monitoring </a:t>
            </a:r>
            <a:r>
              <a:rPr lang="en-US" sz="1800" dirty="0" smtClean="0"/>
              <a:t>processes; (ii) work </a:t>
            </a:r>
            <a:r>
              <a:rPr lang="en-US" sz="1800" dirty="0"/>
              <a:t>with women forests and women forest producers </a:t>
            </a:r>
            <a:r>
              <a:rPr lang="en-US" sz="1400" dirty="0"/>
              <a:t>to share experience, expand training and research, and enhance women’s role in formal forest governance in </a:t>
            </a:r>
            <a:r>
              <a:rPr lang="en-US" sz="1400" i="1" dirty="0" err="1"/>
              <a:t>ejidos</a:t>
            </a:r>
            <a:r>
              <a:rPr lang="en-US" sz="1400" i="1" dirty="0"/>
              <a:t>, </a:t>
            </a:r>
            <a:r>
              <a:rPr lang="en-US" sz="1400" dirty="0" smtClean="0"/>
              <a:t>incl. non-timber </a:t>
            </a:r>
            <a:r>
              <a:rPr lang="en-US" sz="1400" dirty="0"/>
              <a:t>forest production and </a:t>
            </a:r>
            <a:r>
              <a:rPr lang="en-US" sz="1400" dirty="0" smtClean="0"/>
              <a:t>management  </a:t>
            </a:r>
            <a:endParaRPr lang="en-US" sz="1400" dirty="0"/>
          </a:p>
          <a:p>
            <a:pPr marL="0" indent="0">
              <a:buNone/>
            </a:pPr>
            <a:endParaRPr lang="en-US" sz="1800" dirty="0"/>
          </a:p>
          <a:p>
            <a:pPr lvl="1"/>
            <a:endParaRPr lang="en-US" sz="1600" i="1" dirty="0" smtClean="0"/>
          </a:p>
          <a:p>
            <a:pPr lvl="1"/>
            <a:endParaRPr lang="en-US" sz="1600" i="1" dirty="0" smtClean="0"/>
          </a:p>
        </p:txBody>
      </p:sp>
    </p:spTree>
    <p:extLst>
      <p:ext uri="{BB962C8B-B14F-4D97-AF65-F5344CB8AC3E}">
        <p14:creationId xmlns:p14="http://schemas.microsoft.com/office/powerpoint/2010/main" val="209187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Overview of the Climate Investment Funds (CIF)</a:t>
            </a:r>
            <a:endParaRPr lang="en-US" sz="2200" dirty="0"/>
          </a:p>
        </p:txBody>
      </p:sp>
      <p:sp>
        <p:nvSpPr>
          <p:cNvPr id="3" name="Content Placeholder 2"/>
          <p:cNvSpPr>
            <a:spLocks noGrp="1"/>
          </p:cNvSpPr>
          <p:nvPr>
            <p:ph sz="quarter" idx="10"/>
          </p:nvPr>
        </p:nvSpPr>
        <p:spPr>
          <a:xfrm>
            <a:off x="533400" y="1391920"/>
            <a:ext cx="8458200" cy="4868290"/>
          </a:xfrm>
          <a:solidFill>
            <a:schemeClr val="accent5">
              <a:lumMod val="20000"/>
              <a:lumOff val="80000"/>
            </a:schemeClr>
          </a:solidFill>
        </p:spPr>
        <p:txBody>
          <a:bodyPr>
            <a:normAutofit fontScale="92500"/>
          </a:bodyPr>
          <a:lstStyle/>
          <a:p>
            <a:pPr marL="0" indent="0">
              <a:lnSpc>
                <a:spcPct val="120000"/>
              </a:lnSpc>
              <a:buNone/>
            </a:pPr>
            <a:r>
              <a:rPr lang="en-GB" sz="1600" b="1" dirty="0" smtClean="0">
                <a:solidFill>
                  <a:schemeClr val="tx1"/>
                </a:solidFill>
              </a:rPr>
              <a:t>CIF’s GOAL = </a:t>
            </a:r>
            <a:r>
              <a:rPr lang="en-GB" sz="1600" b="1" i="1" dirty="0">
                <a:solidFill>
                  <a:schemeClr val="tx1"/>
                </a:solidFill>
              </a:rPr>
              <a:t>“transformational change towards climate resilient, low-carbon development in developing countries through scaled-up financing”</a:t>
            </a:r>
          </a:p>
          <a:p>
            <a:pPr marL="0" indent="0">
              <a:lnSpc>
                <a:spcPct val="120000"/>
              </a:lnSpc>
              <a:buNone/>
            </a:pPr>
            <a:endParaRPr lang="en-US" sz="1600" b="1" i="1" dirty="0" smtClean="0">
              <a:solidFill>
                <a:schemeClr val="tx1"/>
              </a:solidFill>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q"/>
            </a:pPr>
            <a:r>
              <a:rPr lang="en-US" sz="1600" b="1" dirty="0" smtClean="0">
                <a:solidFill>
                  <a:schemeClr val="tx1"/>
                </a:solidFill>
                <a:latin typeface="Arial" panose="020B0604020202020204" pitchFamily="34" charset="0"/>
                <a:cs typeface="Arial" panose="020B0604020202020204" pitchFamily="34" charset="0"/>
              </a:rPr>
              <a:t>Established in 2008 </a:t>
            </a:r>
            <a:r>
              <a:rPr lang="en-US" sz="1600" dirty="0" smtClean="0">
                <a:solidFill>
                  <a:schemeClr val="tx1"/>
                </a:solidFill>
                <a:latin typeface="Arial" panose="020B0604020202020204" pitchFamily="34" charset="0"/>
                <a:cs typeface="Arial" panose="020B0604020202020204" pitchFamily="34" charset="0"/>
              </a:rPr>
              <a:t>to test, learn about and deploy climate finance at scale to advance clean technology and renewable energy; sustainable management of forests; and climate-resilient development.  </a:t>
            </a:r>
          </a:p>
          <a:p>
            <a:pPr>
              <a:lnSpc>
                <a:spcPct val="120000"/>
              </a:lnSpc>
              <a:buFont typeface="Wingdings" panose="05000000000000000000" pitchFamily="2" charset="2"/>
              <a:buChar char="q"/>
            </a:pPr>
            <a:r>
              <a:rPr lang="en-US" sz="1600" dirty="0" smtClean="0">
                <a:solidFill>
                  <a:schemeClr val="tx1"/>
                </a:solidFill>
                <a:latin typeface="Arial" panose="020B0604020202020204" pitchFamily="34" charset="0"/>
                <a:cs typeface="Arial" panose="020B0604020202020204" pitchFamily="34" charset="0"/>
              </a:rPr>
              <a:t>Largest active multilateral climate finance vehicle worldwide: </a:t>
            </a:r>
            <a:r>
              <a:rPr lang="en-US" sz="1600" b="1" dirty="0" smtClean="0">
                <a:solidFill>
                  <a:schemeClr val="tx1"/>
                </a:solidFill>
                <a:latin typeface="Arial" panose="020B0604020202020204" pitchFamily="34" charset="0"/>
                <a:cs typeface="Arial" panose="020B0604020202020204" pitchFamily="34" charset="0"/>
              </a:rPr>
              <a:t>US$8.1 billion </a:t>
            </a:r>
            <a:r>
              <a:rPr lang="en-US" sz="1600" dirty="0" smtClean="0">
                <a:solidFill>
                  <a:schemeClr val="tx1"/>
                </a:solidFill>
                <a:latin typeface="Arial" panose="020B0604020202020204" pitchFamily="34" charset="0"/>
                <a:cs typeface="Arial" panose="020B0604020202020204" pitchFamily="34" charset="0"/>
              </a:rPr>
              <a:t>pledged from 14 donor countries, with est. co-financing of US$57 billion (e.g., from MDBs, private sector) </a:t>
            </a:r>
          </a:p>
          <a:p>
            <a:pPr>
              <a:lnSpc>
                <a:spcPct val="120000"/>
              </a:lnSpc>
              <a:buFont typeface="Wingdings" panose="05000000000000000000" pitchFamily="2" charset="2"/>
              <a:buChar char="q"/>
            </a:pPr>
            <a:r>
              <a:rPr lang="en-US" sz="1600" dirty="0" smtClean="0">
                <a:solidFill>
                  <a:schemeClr val="tx1"/>
                </a:solidFill>
                <a:latin typeface="Arial" panose="020B0604020202020204" pitchFamily="34" charset="0"/>
                <a:cs typeface="Arial" panose="020B0604020202020204" pitchFamily="34" charset="0"/>
              </a:rPr>
              <a:t>Funds earmarked to implement nearly 300 projects and programs in </a:t>
            </a:r>
            <a:r>
              <a:rPr lang="en-US" sz="1600" b="1" dirty="0" smtClean="0">
                <a:solidFill>
                  <a:schemeClr val="tx1"/>
                </a:solidFill>
                <a:latin typeface="Arial" panose="020B0604020202020204" pitchFamily="34" charset="0"/>
                <a:cs typeface="Arial" panose="020B0604020202020204" pitchFamily="34" charset="0"/>
              </a:rPr>
              <a:t>72 developing and middle-income countries</a:t>
            </a:r>
            <a:r>
              <a:rPr lang="en-US" sz="1600" dirty="0" smtClean="0">
                <a:solidFill>
                  <a:schemeClr val="tx1"/>
                </a:solidFill>
                <a:latin typeface="Arial" panose="020B0604020202020204" pitchFamily="34" charset="0"/>
                <a:cs typeface="Arial" panose="020B0604020202020204" pitchFamily="34" charset="0"/>
              </a:rPr>
              <a:t>. </a:t>
            </a:r>
          </a:p>
          <a:p>
            <a:pPr>
              <a:lnSpc>
                <a:spcPct val="120000"/>
              </a:lnSpc>
              <a:buFont typeface="Wingdings" panose="05000000000000000000" pitchFamily="2" charset="2"/>
              <a:buChar char="q"/>
            </a:pPr>
            <a:r>
              <a:rPr lang="en-US" sz="1600" dirty="0" smtClean="0">
                <a:solidFill>
                  <a:schemeClr val="tx1"/>
                </a:solidFill>
                <a:latin typeface="Arial" panose="020B0604020202020204" pitchFamily="34" charset="0"/>
                <a:cs typeface="Arial" panose="020B0604020202020204" pitchFamily="34" charset="0"/>
              </a:rPr>
              <a:t>Operates as </a:t>
            </a:r>
            <a:r>
              <a:rPr lang="en-US" sz="1600" b="1" dirty="0" smtClean="0">
                <a:solidFill>
                  <a:schemeClr val="tx1"/>
                </a:solidFill>
                <a:latin typeface="Arial" panose="020B0604020202020204" pitchFamily="34" charset="0"/>
                <a:cs typeface="Arial" panose="020B0604020202020204" pitchFamily="34" charset="0"/>
              </a:rPr>
              <a:t>partnership </a:t>
            </a:r>
            <a:r>
              <a:rPr lang="en-US" sz="1600" dirty="0" smtClean="0">
                <a:solidFill>
                  <a:schemeClr val="tx1"/>
                </a:solidFill>
                <a:latin typeface="Arial" panose="020B0604020202020204" pitchFamily="34" charset="0"/>
                <a:cs typeface="Arial" panose="020B0604020202020204" pitchFamily="34" charset="0"/>
              </a:rPr>
              <a:t>of contributor and recipient countries; observers from civil society, indigenous peoples and private sector, and other development partners</a:t>
            </a:r>
          </a:p>
          <a:p>
            <a:pPr>
              <a:lnSpc>
                <a:spcPct val="120000"/>
              </a:lnSpc>
              <a:buFont typeface="Wingdings" panose="05000000000000000000" pitchFamily="2" charset="2"/>
              <a:buChar char="q"/>
            </a:pPr>
            <a:r>
              <a:rPr lang="en-US" sz="1600" dirty="0" smtClean="0">
                <a:solidFill>
                  <a:schemeClr val="tx1"/>
                </a:solidFill>
                <a:latin typeface="Arial" panose="020B0604020202020204" pitchFamily="34" charset="0"/>
                <a:cs typeface="Arial" panose="020B0604020202020204" pitchFamily="34" charset="0"/>
              </a:rPr>
              <a:t>Implemented through 5 </a:t>
            </a:r>
            <a:r>
              <a:rPr lang="en-US" sz="1600" b="1" dirty="0" smtClean="0">
                <a:solidFill>
                  <a:schemeClr val="tx1"/>
                </a:solidFill>
                <a:latin typeface="Arial" panose="020B0604020202020204" pitchFamily="34" charset="0"/>
                <a:cs typeface="Arial" panose="020B0604020202020204" pitchFamily="34" charset="0"/>
              </a:rPr>
              <a:t>multilateral development banks (MDBs) </a:t>
            </a:r>
            <a:r>
              <a:rPr lang="en-US" sz="1600" dirty="0" smtClean="0">
                <a:solidFill>
                  <a:schemeClr val="tx1"/>
                </a:solidFill>
                <a:latin typeface="Arial" panose="020B0604020202020204" pitchFamily="34" charset="0"/>
                <a:cs typeface="Arial" panose="020B0604020202020204" pitchFamily="34" charset="0"/>
              </a:rPr>
              <a:t>(i.e., </a:t>
            </a:r>
            <a:r>
              <a:rPr lang="en-US" sz="1600" dirty="0" err="1" smtClean="0">
                <a:solidFill>
                  <a:schemeClr val="tx1"/>
                </a:solidFill>
                <a:latin typeface="Arial" panose="020B0604020202020204" pitchFamily="34" charset="0"/>
                <a:cs typeface="Arial" panose="020B0604020202020204" pitchFamily="34" charset="0"/>
              </a:rPr>
              <a:t>AfDB</a:t>
            </a:r>
            <a:r>
              <a:rPr lang="en-US" sz="1600" dirty="0" smtClean="0">
                <a:solidFill>
                  <a:schemeClr val="tx1"/>
                </a:solidFill>
                <a:latin typeface="Arial" panose="020B0604020202020204" pitchFamily="34" charset="0"/>
                <a:cs typeface="Arial" panose="020B0604020202020204" pitchFamily="34" charset="0"/>
              </a:rPr>
              <a:t>; ADB; EBRD; IDB; and WBG, including IFC). </a:t>
            </a:r>
          </a:p>
          <a:p>
            <a:pPr>
              <a:lnSpc>
                <a:spcPct val="120000"/>
              </a:lnSpc>
              <a:buFont typeface="Wingdings" panose="05000000000000000000" pitchFamily="2" charset="2"/>
              <a:buChar char="q"/>
            </a:pPr>
            <a:r>
              <a:rPr lang="en-US" sz="1600" dirty="0" smtClean="0">
                <a:solidFill>
                  <a:schemeClr val="tx1"/>
                </a:solidFill>
                <a:latin typeface="Arial" panose="020B0604020202020204" pitchFamily="34" charset="0"/>
                <a:cs typeface="Arial" panose="020B0604020202020204" pitchFamily="34" charset="0"/>
              </a:rPr>
              <a:t>CIF’s </a:t>
            </a:r>
            <a:r>
              <a:rPr lang="en-US" sz="1600" b="1" dirty="0" smtClean="0">
                <a:solidFill>
                  <a:schemeClr val="tx1"/>
                </a:solidFill>
                <a:latin typeface="Arial" panose="020B0604020202020204" pitchFamily="34" charset="0"/>
                <a:cs typeface="Arial" panose="020B0604020202020204" pitchFamily="34" charset="0"/>
              </a:rPr>
              <a:t>scale and flexible approach </a:t>
            </a:r>
            <a:r>
              <a:rPr lang="en-US" sz="1600" dirty="0" smtClean="0">
                <a:solidFill>
                  <a:schemeClr val="tx1"/>
                </a:solidFill>
                <a:latin typeface="Arial" panose="020B0604020202020204" pitchFamily="34" charset="0"/>
                <a:cs typeface="Arial" panose="020B0604020202020204" pitchFamily="34" charset="0"/>
              </a:rPr>
              <a:t>helps countries mitigate and adapt to climate change in an integrated, programmatic fashion </a:t>
            </a:r>
            <a:endParaRPr lang="en-US" sz="16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495300" y="1391920"/>
            <a:ext cx="8382000" cy="486829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3"/>
              </a:buBlip>
            </a:pPr>
            <a:endParaRPr lang="en-US" sz="1100" dirty="0" smtClean="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2708963421"/>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391400" cy="487362"/>
          </a:xfrm>
        </p:spPr>
        <p:txBody>
          <a:bodyPr>
            <a:normAutofit/>
          </a:bodyPr>
          <a:lstStyle/>
          <a:p>
            <a:r>
              <a:rPr lang="en-US" dirty="0" smtClean="0"/>
              <a:t>Specific Focus Areas for FY16 </a:t>
            </a:r>
            <a:endParaRPr lang="en-US" dirty="0"/>
          </a:p>
        </p:txBody>
      </p:sp>
      <p:sp>
        <p:nvSpPr>
          <p:cNvPr id="3" name="Content Placeholder 2"/>
          <p:cNvSpPr>
            <a:spLocks noGrp="1"/>
          </p:cNvSpPr>
          <p:nvPr>
            <p:ph sz="quarter" idx="12"/>
          </p:nvPr>
        </p:nvSpPr>
        <p:spPr>
          <a:xfrm>
            <a:off x="0" y="1066800"/>
            <a:ext cx="9143999" cy="5791200"/>
          </a:xfrm>
        </p:spPr>
        <p:style>
          <a:lnRef idx="1">
            <a:schemeClr val="accent5"/>
          </a:lnRef>
          <a:fillRef idx="2">
            <a:schemeClr val="accent5"/>
          </a:fillRef>
          <a:effectRef idx="1">
            <a:schemeClr val="accent5"/>
          </a:effectRef>
          <a:fontRef idx="minor">
            <a:schemeClr val="dk1"/>
          </a:fontRef>
        </p:style>
        <p:txBody>
          <a:bodyPr>
            <a:noAutofit/>
          </a:bodyPr>
          <a:lstStyle/>
          <a:p>
            <a:pPr marL="0" lvl="0" indent="0">
              <a:buNone/>
            </a:pPr>
            <a:endParaRPr lang="en-US" sz="1600" dirty="0"/>
          </a:p>
          <a:p>
            <a:r>
              <a:rPr lang="en-GB" sz="2000" b="1" dirty="0" smtClean="0"/>
              <a:t>Advancing CIF </a:t>
            </a:r>
            <a:r>
              <a:rPr lang="en-GB" sz="2000" b="1" dirty="0"/>
              <a:t>Gender Policy,</a:t>
            </a:r>
            <a:r>
              <a:rPr lang="en-GB" sz="2000" dirty="0"/>
              <a:t> following policy review </a:t>
            </a:r>
            <a:r>
              <a:rPr lang="en-GB" sz="2000" dirty="0" smtClean="0"/>
              <a:t>and discussions  </a:t>
            </a:r>
            <a:endParaRPr lang="en-GB" sz="2000" dirty="0"/>
          </a:p>
          <a:p>
            <a:endParaRPr lang="en-US" sz="2000" b="1" dirty="0" smtClean="0"/>
          </a:p>
          <a:p>
            <a:r>
              <a:rPr lang="en-US" sz="2000" b="1" dirty="0" smtClean="0"/>
              <a:t>Scaling-up </a:t>
            </a:r>
            <a:r>
              <a:rPr lang="en-US" sz="2000" b="1" dirty="0"/>
              <a:t>of gender technical support </a:t>
            </a:r>
            <a:r>
              <a:rPr lang="en-US" sz="2000" dirty="0"/>
              <a:t>to individual Investment Plan and project </a:t>
            </a:r>
            <a:r>
              <a:rPr lang="en-US" sz="2000" dirty="0" smtClean="0"/>
              <a:t>preparation</a:t>
            </a:r>
          </a:p>
          <a:p>
            <a:pPr marL="0" indent="0">
              <a:buNone/>
            </a:pPr>
            <a:endParaRPr lang="en-US" sz="2000" dirty="0" smtClean="0"/>
          </a:p>
          <a:p>
            <a:r>
              <a:rPr lang="en-US" sz="2000" b="1" dirty="0" smtClean="0"/>
              <a:t>New</a:t>
            </a:r>
            <a:r>
              <a:rPr lang="en-US" sz="2000" dirty="0" smtClean="0"/>
              <a:t> </a:t>
            </a:r>
            <a:r>
              <a:rPr lang="en-US" sz="2000" b="1" dirty="0" smtClean="0"/>
              <a:t>tools</a:t>
            </a:r>
            <a:r>
              <a:rPr lang="en-US" sz="2000" dirty="0"/>
              <a:t>, </a:t>
            </a:r>
            <a:r>
              <a:rPr lang="en-US" sz="2000" dirty="0" smtClean="0"/>
              <a:t>including </a:t>
            </a:r>
            <a:r>
              <a:rPr lang="en-US" sz="2000" dirty="0"/>
              <a:t>sector- and program-specific guidance sheets to </a:t>
            </a:r>
            <a:r>
              <a:rPr lang="en-US" sz="2000" dirty="0" smtClean="0"/>
              <a:t>teams</a:t>
            </a:r>
            <a:endParaRPr lang="en-US" sz="2000" dirty="0"/>
          </a:p>
          <a:p>
            <a:endParaRPr lang="en-US" sz="2000" dirty="0"/>
          </a:p>
          <a:p>
            <a:r>
              <a:rPr lang="en-US" sz="2000" b="1" dirty="0"/>
              <a:t>Analytical study </a:t>
            </a:r>
            <a:r>
              <a:rPr lang="en-US" sz="2000" dirty="0"/>
              <a:t>on gender and renewable energy, with focus on large-scale renewable energy projects, particularly to help support the CTF </a:t>
            </a:r>
            <a:r>
              <a:rPr lang="en-US" sz="2000" dirty="0" smtClean="0"/>
              <a:t>program </a:t>
            </a:r>
            <a:endParaRPr lang="en-US" sz="2000" dirty="0"/>
          </a:p>
          <a:p>
            <a:pPr marL="0" indent="0">
              <a:buNone/>
            </a:pPr>
            <a:endParaRPr lang="en-US" sz="2000" dirty="0"/>
          </a:p>
          <a:p>
            <a:r>
              <a:rPr lang="en-GB" sz="2000" b="1" dirty="0" smtClean="0"/>
              <a:t>Strengthening of gender-responsive M&amp;E</a:t>
            </a:r>
            <a:r>
              <a:rPr lang="en-GB" sz="2000" dirty="0" smtClean="0"/>
              <a:t> </a:t>
            </a:r>
            <a:endParaRPr lang="en-US" sz="2000" dirty="0" smtClean="0"/>
          </a:p>
          <a:p>
            <a:endParaRPr lang="en-US" sz="2000" b="1" dirty="0"/>
          </a:p>
          <a:p>
            <a:r>
              <a:rPr lang="en-US" sz="2000" b="1" dirty="0" smtClean="0"/>
              <a:t>Region-specific </a:t>
            </a:r>
            <a:r>
              <a:rPr lang="en-US" sz="2000" b="1" dirty="0"/>
              <a:t>learning events</a:t>
            </a:r>
            <a:r>
              <a:rPr lang="en-US" sz="2000" dirty="0"/>
              <a:t> to enhanced skills and country capacity on gender mainstreaming in particular CIF sectors </a:t>
            </a:r>
          </a:p>
          <a:p>
            <a:pPr lvl="1"/>
            <a:endParaRPr lang="en-US" sz="2000" i="1" dirty="0" smtClean="0"/>
          </a:p>
          <a:p>
            <a:pPr lvl="1"/>
            <a:endParaRPr lang="en-US" sz="1400" i="1" dirty="0" smtClean="0"/>
          </a:p>
        </p:txBody>
      </p:sp>
    </p:spTree>
    <p:extLst>
      <p:ext uri="{BB962C8B-B14F-4D97-AF65-F5344CB8AC3E}">
        <p14:creationId xmlns:p14="http://schemas.microsoft.com/office/powerpoint/2010/main" val="3781928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391400" cy="487362"/>
          </a:xfrm>
        </p:spPr>
        <p:txBody>
          <a:bodyPr>
            <a:normAutofit fontScale="90000"/>
          </a:bodyPr>
          <a:lstStyle/>
          <a:p>
            <a:pPr lvl="0"/>
            <a:r>
              <a:rPr lang="en-US" dirty="0"/>
              <a:t/>
            </a:r>
            <a:br>
              <a:rPr lang="en-US" dirty="0"/>
            </a:br>
            <a:r>
              <a:rPr lang="en-US" dirty="0" smtClean="0"/>
              <a:t>Recommendations for GCF and other Climate Finance Institutions </a:t>
            </a:r>
            <a:r>
              <a:rPr lang="en-US" dirty="0" smtClean="0"/>
              <a:t> </a:t>
            </a:r>
            <a:endParaRPr lang="en-US" dirty="0"/>
          </a:p>
        </p:txBody>
      </p:sp>
      <p:sp>
        <p:nvSpPr>
          <p:cNvPr id="3" name="Content Placeholder 2"/>
          <p:cNvSpPr>
            <a:spLocks noGrp="1"/>
          </p:cNvSpPr>
          <p:nvPr>
            <p:ph sz="quarter" idx="12"/>
          </p:nvPr>
        </p:nvSpPr>
        <p:spPr>
          <a:xfrm>
            <a:off x="0" y="1066800"/>
            <a:ext cx="9143999" cy="5791200"/>
          </a:xfrm>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r>
              <a:rPr lang="en-US" sz="2000" dirty="0" smtClean="0"/>
              <a:t>Consider how ‘best’ to:  </a:t>
            </a:r>
          </a:p>
          <a:p>
            <a:pPr lvl="0">
              <a:buFont typeface="+mj-lt"/>
              <a:buAutoNum type="arabicPeriod"/>
            </a:pPr>
            <a:r>
              <a:rPr lang="en-US" sz="2000" dirty="0" smtClean="0"/>
              <a:t>[CIVIL SOCIETY]: Use </a:t>
            </a:r>
            <a:r>
              <a:rPr lang="en-US" sz="2000" dirty="0"/>
              <a:t>women’s membership </a:t>
            </a:r>
            <a:r>
              <a:rPr lang="en-US" sz="2000" dirty="0" smtClean="0"/>
              <a:t>organizations &amp; local gender CSO </a:t>
            </a:r>
            <a:r>
              <a:rPr lang="en-US" sz="2000" dirty="0"/>
              <a:t>networks </a:t>
            </a:r>
            <a:r>
              <a:rPr lang="en-US" sz="2000" dirty="0" smtClean="0"/>
              <a:t>to </a:t>
            </a:r>
            <a:r>
              <a:rPr lang="en-US" sz="2000" dirty="0"/>
              <a:t>enhance discussions on project ‘realism’ and gender-responsive </a:t>
            </a:r>
            <a:r>
              <a:rPr lang="en-US" sz="2000" dirty="0" smtClean="0"/>
              <a:t>design.</a:t>
            </a:r>
            <a:endParaRPr lang="en-US" sz="2000" dirty="0"/>
          </a:p>
          <a:p>
            <a:pPr lvl="0">
              <a:buFont typeface="+mj-lt"/>
              <a:buAutoNum type="arabicPeriod"/>
            </a:pPr>
            <a:r>
              <a:rPr lang="en-US" sz="2000" dirty="0" smtClean="0"/>
              <a:t>[GOVERNMENT]: Engage </a:t>
            </a:r>
            <a:r>
              <a:rPr lang="en-US" sz="2000" dirty="0"/>
              <a:t>with (gender) focal points of </a:t>
            </a:r>
            <a:r>
              <a:rPr lang="en-US" sz="2000" dirty="0" smtClean="0"/>
              <a:t>NDAs &amp; IEs.  </a:t>
            </a:r>
            <a:endParaRPr lang="en-US" sz="2000" dirty="0"/>
          </a:p>
          <a:p>
            <a:pPr lvl="0">
              <a:buFont typeface="+mj-lt"/>
              <a:buAutoNum type="arabicPeriod"/>
            </a:pPr>
            <a:endParaRPr lang="en-US" sz="2000" dirty="0" smtClean="0"/>
          </a:p>
          <a:p>
            <a:pPr lvl="0">
              <a:buFont typeface="+mj-lt"/>
              <a:buAutoNum type="arabicPeriod"/>
            </a:pPr>
            <a:r>
              <a:rPr lang="en-US" sz="2000" dirty="0" smtClean="0"/>
              <a:t>[CONSULTATIONS]: Enhance </a:t>
            </a:r>
            <a:r>
              <a:rPr lang="en-US" sz="2000" dirty="0"/>
              <a:t>consultation </a:t>
            </a:r>
            <a:r>
              <a:rPr lang="en-US" sz="2000" dirty="0" smtClean="0"/>
              <a:t>processes, </a:t>
            </a:r>
            <a:r>
              <a:rPr lang="en-US" sz="2000" dirty="0"/>
              <a:t>including with rural and urban women, and women’s organizations </a:t>
            </a:r>
            <a:r>
              <a:rPr lang="en-US" sz="2000" dirty="0" smtClean="0"/>
              <a:t>(w/ budget, time </a:t>
            </a:r>
            <a:r>
              <a:rPr lang="en-US" sz="2000" dirty="0"/>
              <a:t>for fund staff </a:t>
            </a:r>
            <a:r>
              <a:rPr lang="en-US" sz="2000" dirty="0" smtClean="0"/>
              <a:t>CB on </a:t>
            </a:r>
            <a:r>
              <a:rPr lang="en-US" sz="2000" dirty="0"/>
              <a:t>process</a:t>
            </a:r>
            <a:r>
              <a:rPr lang="en-US" sz="2000" dirty="0" smtClean="0"/>
              <a:t>).</a:t>
            </a:r>
            <a:endParaRPr lang="en-US" sz="2000" dirty="0"/>
          </a:p>
          <a:p>
            <a:pPr lvl="0">
              <a:buFont typeface="+mj-lt"/>
              <a:buAutoNum type="arabicPeriod"/>
            </a:pPr>
            <a:endParaRPr lang="en-US" sz="2000" dirty="0" smtClean="0"/>
          </a:p>
          <a:p>
            <a:pPr lvl="0">
              <a:buFont typeface="+mj-lt"/>
              <a:buAutoNum type="arabicPeriod"/>
            </a:pPr>
            <a:r>
              <a:rPr lang="en-US" sz="2000" dirty="0" smtClean="0"/>
              <a:t>[NATIONAL GOALS]: Ensure </a:t>
            </a:r>
            <a:r>
              <a:rPr lang="en-US" sz="2000" dirty="0"/>
              <a:t>investments contribute to national goals and targets on gender equality, while </a:t>
            </a:r>
            <a:r>
              <a:rPr lang="en-US" sz="2000" dirty="0" smtClean="0"/>
              <a:t>offering new </a:t>
            </a:r>
            <a:r>
              <a:rPr lang="en-US" sz="2000" dirty="0"/>
              <a:t>models for sector intervention </a:t>
            </a:r>
            <a:r>
              <a:rPr lang="en-US" sz="2000" dirty="0" smtClean="0"/>
              <a:t>types. </a:t>
            </a:r>
            <a:endParaRPr lang="en-US" sz="2000" dirty="0"/>
          </a:p>
          <a:p>
            <a:pPr lvl="0">
              <a:buFont typeface="+mj-lt"/>
              <a:buAutoNum type="arabicPeriod"/>
            </a:pPr>
            <a:endParaRPr lang="en-US" sz="2000" dirty="0" smtClean="0"/>
          </a:p>
          <a:p>
            <a:pPr lvl="0">
              <a:buFont typeface="+mj-lt"/>
              <a:buAutoNum type="arabicPeriod"/>
            </a:pPr>
            <a:r>
              <a:rPr lang="en-US" sz="2000" dirty="0"/>
              <a:t>[</a:t>
            </a:r>
            <a:r>
              <a:rPr lang="en-US" sz="2000" dirty="0" smtClean="0"/>
              <a:t>M&amp;R]: Mainstream </a:t>
            </a:r>
            <a:r>
              <a:rPr lang="en-US" sz="2000" dirty="0"/>
              <a:t>gender good practice approaches to </a:t>
            </a:r>
            <a:r>
              <a:rPr lang="en-US" sz="2000" dirty="0" smtClean="0"/>
              <a:t>M&amp;R (</a:t>
            </a:r>
            <a:r>
              <a:rPr lang="en-US" sz="2000" dirty="0"/>
              <a:t>esp. of core indicators); and for GCF, consider how sector-wide/ programmatic outcomes might be framed (esp. </a:t>
            </a:r>
            <a:r>
              <a:rPr lang="en-US" sz="2000" dirty="0" smtClean="0"/>
              <a:t>on gender </a:t>
            </a:r>
            <a:r>
              <a:rPr lang="en-US" sz="2000" dirty="0"/>
              <a:t>impacts</a:t>
            </a:r>
            <a:r>
              <a:rPr lang="en-US" sz="2000" dirty="0" smtClean="0"/>
              <a:t>).</a:t>
            </a:r>
            <a:endParaRPr lang="en-US" sz="2000" dirty="0"/>
          </a:p>
          <a:p>
            <a:pPr marL="0" lvl="0" indent="0">
              <a:buNone/>
            </a:pPr>
            <a:endParaRPr lang="en-US" sz="1600" i="1" dirty="0" smtClean="0"/>
          </a:p>
        </p:txBody>
      </p:sp>
    </p:spTree>
    <p:extLst>
      <p:ext uri="{BB962C8B-B14F-4D97-AF65-F5344CB8AC3E}">
        <p14:creationId xmlns:p14="http://schemas.microsoft.com/office/powerpoint/2010/main" val="4290747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391400" cy="487362"/>
          </a:xfrm>
        </p:spPr>
        <p:txBody>
          <a:bodyPr>
            <a:normAutofit fontScale="90000"/>
          </a:bodyPr>
          <a:lstStyle/>
          <a:p>
            <a:pPr lvl="0"/>
            <a:r>
              <a:rPr lang="en-US" dirty="0"/>
              <a:t/>
            </a:r>
            <a:br>
              <a:rPr lang="en-US" dirty="0"/>
            </a:br>
            <a:r>
              <a:rPr lang="en-US" dirty="0" smtClean="0"/>
              <a:t>Recommendations (cont’d)  </a:t>
            </a:r>
            <a:endParaRPr lang="en-US" dirty="0"/>
          </a:p>
        </p:txBody>
      </p:sp>
      <p:sp>
        <p:nvSpPr>
          <p:cNvPr id="3" name="Content Placeholder 2"/>
          <p:cNvSpPr>
            <a:spLocks noGrp="1"/>
          </p:cNvSpPr>
          <p:nvPr>
            <p:ph sz="quarter" idx="12"/>
          </p:nvPr>
        </p:nvSpPr>
        <p:spPr>
          <a:xfrm>
            <a:off x="0" y="1066800"/>
            <a:ext cx="9143999" cy="5791200"/>
          </a:xfrm>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r>
              <a:rPr lang="en-US" sz="2000" dirty="0" smtClean="0"/>
              <a:t>Consider how ‘best’ to:  </a:t>
            </a:r>
          </a:p>
          <a:p>
            <a:pPr lvl="0">
              <a:buFont typeface="+mj-lt"/>
              <a:buAutoNum type="arabicPeriod" startAt="6"/>
            </a:pPr>
            <a:r>
              <a:rPr lang="en-US" sz="2000" dirty="0" smtClean="0"/>
              <a:t>[GLOBAL ALLIES]: Leverage </a:t>
            </a:r>
            <a:r>
              <a:rPr lang="en-US" sz="2000" dirty="0"/>
              <a:t>specific global support on gender from various ‘sectors’ (e.g., donors; global CSOs; peer funds) for enhanced program learning </a:t>
            </a:r>
            <a:r>
              <a:rPr lang="en-US" sz="2000" dirty="0" smtClean="0"/>
              <a:t>&amp; expanded </a:t>
            </a:r>
            <a:r>
              <a:rPr lang="en-US" sz="2000" dirty="0"/>
              <a:t>reach. </a:t>
            </a:r>
            <a:endParaRPr lang="en-US" sz="2000" dirty="0" smtClean="0"/>
          </a:p>
          <a:p>
            <a:pPr lvl="0">
              <a:buFont typeface="+mj-lt"/>
              <a:buAutoNum type="arabicPeriod" startAt="6"/>
            </a:pPr>
            <a:r>
              <a:rPr lang="en-US" sz="2000" dirty="0" smtClean="0"/>
              <a:t>[EMPOWERMENT]: Both </a:t>
            </a:r>
            <a:r>
              <a:rPr lang="en-US" sz="2000" dirty="0"/>
              <a:t>routinize gender support and mainstreaming in terms of process and outreach, while considering use of pilot ‘thrust’ projects/ programs for more innovative approaches to women’s empowerment, including economic and political empowerment, in an institutional sense.   </a:t>
            </a:r>
          </a:p>
          <a:p>
            <a:pPr lvl="0">
              <a:buFont typeface="+mj-lt"/>
              <a:buAutoNum type="arabicPeriod" startAt="6"/>
            </a:pPr>
            <a:endParaRPr lang="en-US" sz="2000" dirty="0" smtClean="0"/>
          </a:p>
          <a:p>
            <a:pPr lvl="0">
              <a:buFont typeface="+mj-lt"/>
              <a:buAutoNum type="arabicPeriod" startAt="6"/>
            </a:pPr>
            <a:r>
              <a:rPr lang="en-US" sz="2000" dirty="0" smtClean="0"/>
              <a:t>[STAFF CAPACITY]: Approach </a:t>
            </a:r>
            <a:r>
              <a:rPr lang="en-US" sz="2000" dirty="0"/>
              <a:t>capacity-building and awareness-raising among fund staff on gender mainstreaming and analysis. </a:t>
            </a:r>
          </a:p>
          <a:p>
            <a:pPr lvl="0">
              <a:buFont typeface="+mj-lt"/>
              <a:buAutoNum type="arabicPeriod" startAt="6"/>
            </a:pPr>
            <a:endParaRPr lang="en-US" sz="2000" dirty="0" smtClean="0"/>
          </a:p>
          <a:p>
            <a:pPr lvl="0">
              <a:buFont typeface="+mj-lt"/>
              <a:buAutoNum type="arabicPeriod" startAt="6"/>
            </a:pPr>
            <a:r>
              <a:rPr lang="en-US" sz="2000" dirty="0" smtClean="0"/>
              <a:t>[OBSERVERS]: Design </a:t>
            </a:r>
            <a:r>
              <a:rPr lang="en-US" sz="2000" dirty="0"/>
              <a:t>‘observer’ function (what types of groups, e.g., one focused solely on gender?; how much power granted in the Fund’s Board’ governance context). </a:t>
            </a:r>
          </a:p>
          <a:p>
            <a:pPr lvl="0">
              <a:buFont typeface="+mj-lt"/>
              <a:buAutoNum type="arabicPeriod" startAt="6"/>
            </a:pPr>
            <a:r>
              <a:rPr lang="en-US" sz="2000" dirty="0"/>
              <a:t>[</a:t>
            </a:r>
            <a:r>
              <a:rPr lang="en-US" sz="2000" dirty="0" smtClean="0"/>
              <a:t>LEARNING AND EVALUATION]: Design </a:t>
            </a:r>
            <a:r>
              <a:rPr lang="en-US" sz="2000" dirty="0"/>
              <a:t>a gender-responsive integrated </a:t>
            </a:r>
            <a:r>
              <a:rPr lang="en-US" sz="2000" dirty="0" smtClean="0"/>
              <a:t>fund ‘learning </a:t>
            </a:r>
            <a:r>
              <a:rPr lang="en-US" sz="2000" dirty="0"/>
              <a:t>and </a:t>
            </a:r>
            <a:r>
              <a:rPr lang="en-US" sz="2000" dirty="0" smtClean="0"/>
              <a:t>evaluation’ </a:t>
            </a:r>
            <a:r>
              <a:rPr lang="en-US" sz="2000" dirty="0"/>
              <a:t>function from the </a:t>
            </a:r>
            <a:r>
              <a:rPr lang="en-US" sz="2000" dirty="0" smtClean="0"/>
              <a:t>start.</a:t>
            </a:r>
            <a:endParaRPr lang="en-US" sz="2000" i="1" dirty="0" smtClean="0"/>
          </a:p>
          <a:p>
            <a:pPr lvl="1"/>
            <a:endParaRPr lang="en-US" sz="1600" i="1" dirty="0" smtClean="0"/>
          </a:p>
        </p:txBody>
      </p:sp>
    </p:spTree>
    <p:extLst>
      <p:ext uri="{BB962C8B-B14F-4D97-AF65-F5344CB8AC3E}">
        <p14:creationId xmlns:p14="http://schemas.microsoft.com/office/powerpoint/2010/main" val="3197280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4676775"/>
            <a:ext cx="35188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05200" y="4191000"/>
            <a:ext cx="4572000" cy="1600438"/>
          </a:xfrm>
          <a:prstGeom prst="rect">
            <a:avLst/>
          </a:prstGeom>
        </p:spPr>
        <p:txBody>
          <a:bodyPr>
            <a:spAutoFit/>
          </a:bodyPr>
          <a:lstStyle/>
          <a:p>
            <a:pPr algn="r"/>
            <a:r>
              <a:rPr lang="en-US" sz="1400" dirty="0"/>
              <a:t>www.climateinvestmentfunds.org </a:t>
            </a:r>
            <a:br>
              <a:rPr lang="en-US" sz="1400" dirty="0"/>
            </a:br>
            <a:endParaRPr lang="en-US" sz="1400" dirty="0" smtClean="0"/>
          </a:p>
          <a:p>
            <a:pPr algn="r"/>
            <a:r>
              <a:rPr lang="en-US" sz="1400" dirty="0" smtClean="0"/>
              <a:t>@</a:t>
            </a:r>
            <a:r>
              <a:rPr lang="en-US" sz="1400" dirty="0" err="1" smtClean="0"/>
              <a:t>CIF_Action</a:t>
            </a:r>
            <a:r>
              <a:rPr lang="en-US" sz="1400" dirty="0" smtClean="0"/>
              <a:t>   </a:t>
            </a:r>
            <a:r>
              <a:rPr lang="en-US" sz="1400" dirty="0"/>
              <a:t/>
            </a:r>
            <a:br>
              <a:rPr lang="en-US" sz="1400" dirty="0"/>
            </a:br>
            <a:r>
              <a:rPr lang="en-US" sz="1400" dirty="0"/>
              <a:t/>
            </a:r>
            <a:br>
              <a:rPr lang="en-US" sz="1400" dirty="0"/>
            </a:br>
            <a:r>
              <a:rPr lang="en-US" sz="1400" dirty="0"/>
              <a:t>https://www.youtube.com/user/CIFaction</a:t>
            </a:r>
            <a:br>
              <a:rPr lang="en-US" sz="1400" dirty="0"/>
            </a:br>
            <a:r>
              <a:rPr lang="en-US" sz="1400" dirty="0"/>
              <a:t/>
            </a:r>
            <a:br>
              <a:rPr lang="en-US" sz="1400" dirty="0"/>
            </a:br>
            <a:r>
              <a:rPr lang="en-US" sz="1400" dirty="0"/>
              <a:t>https://www.flickr.com/photos/cifaction/sets</a:t>
            </a: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6913" y="5010151"/>
            <a:ext cx="433387"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5486638"/>
            <a:ext cx="39281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1421" y="4232244"/>
            <a:ext cx="338138" cy="26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p:cNvSpPr>
            <a:spLocks noGrp="1"/>
          </p:cNvSpPr>
          <p:nvPr>
            <p:ph type="ctrTitle"/>
          </p:nvPr>
        </p:nvSpPr>
        <p:spPr>
          <a:xfrm>
            <a:off x="1295400" y="2905841"/>
            <a:ext cx="7543800" cy="1924050"/>
          </a:xfrm>
        </p:spPr>
        <p:txBody>
          <a:bodyPr>
            <a:normAutofit fontScale="90000"/>
          </a:bodyPr>
          <a:lstStyle/>
          <a:p>
            <a:r>
              <a:rPr lang="en-US" sz="3600" dirty="0" smtClean="0">
                <a:solidFill>
                  <a:schemeClr val="tx1"/>
                </a:solidFill>
                <a:latin typeface="Arial" panose="020B0604020202020204" pitchFamily="34" charset="0"/>
                <a:cs typeface="Arial" panose="020B0604020202020204" pitchFamily="34" charset="0"/>
              </a:rPr>
              <a:t>Thank You!</a:t>
            </a:r>
            <a:br>
              <a:rPr lang="en-US" sz="3600" dirty="0" smtClean="0">
                <a:solidFill>
                  <a:schemeClr val="tx1"/>
                </a:solidFill>
                <a:latin typeface="Arial" panose="020B0604020202020204" pitchFamily="34" charset="0"/>
                <a:cs typeface="Arial" panose="020B0604020202020204" pitchFamily="34" charset="0"/>
              </a:rPr>
            </a:br>
            <a:r>
              <a:rPr lang="en-US" sz="2600" dirty="0">
                <a:solidFill>
                  <a:schemeClr val="tx1"/>
                </a:solidFill>
                <a:latin typeface="Arial" panose="020B0604020202020204" pitchFamily="34" charset="0"/>
                <a:cs typeface="Arial" panose="020B0604020202020204" pitchFamily="34" charset="0"/>
              </a:rPr>
              <a:t/>
            </a:r>
            <a:br>
              <a:rPr lang="en-US" sz="2600" dirty="0">
                <a:solidFill>
                  <a:schemeClr val="tx1"/>
                </a:solidFill>
                <a:latin typeface="Arial" panose="020B0604020202020204" pitchFamily="34" charset="0"/>
                <a:cs typeface="Arial" panose="020B0604020202020204" pitchFamily="34" charset="0"/>
              </a:rPr>
            </a:br>
            <a:r>
              <a:rPr lang="en-US" sz="2600" i="1" dirty="0" smtClean="0">
                <a:solidFill>
                  <a:schemeClr val="tx1"/>
                </a:solidFill>
                <a:latin typeface="Arial" panose="020B0604020202020204" pitchFamily="34" charset="0"/>
                <a:cs typeface="Arial" panose="020B0604020202020204" pitchFamily="34" charset="0"/>
              </a:rPr>
              <a:t>Email  </a:t>
            </a:r>
            <a:r>
              <a:rPr lang="en-US" sz="2600" i="1" dirty="0" smtClean="0">
                <a:solidFill>
                  <a:schemeClr val="tx1"/>
                </a:solidFill>
                <a:latin typeface="Arial" panose="020B0604020202020204" pitchFamily="34" charset="0"/>
                <a:cs typeface="Arial" panose="020B0604020202020204" pitchFamily="34" charset="0"/>
                <a:hlinkClick r:id="rId7"/>
              </a:rPr>
              <a:t>akuriakose@worldbank.org</a:t>
            </a:r>
            <a:r>
              <a:rPr lang="en-US" sz="2600" i="1" dirty="0" smtClean="0">
                <a:solidFill>
                  <a:schemeClr val="tx1"/>
                </a:solidFill>
                <a:latin typeface="Arial" panose="020B0604020202020204" pitchFamily="34" charset="0"/>
                <a:cs typeface="Arial" panose="020B0604020202020204" pitchFamily="34" charset="0"/>
              </a:rPr>
              <a:t/>
            </a:r>
            <a:br>
              <a:rPr lang="en-US" sz="2600" i="1" dirty="0" smtClean="0">
                <a:solidFill>
                  <a:schemeClr val="tx1"/>
                </a:solidFill>
                <a:latin typeface="Arial" panose="020B0604020202020204" pitchFamily="34" charset="0"/>
                <a:cs typeface="Arial" panose="020B0604020202020204" pitchFamily="34" charset="0"/>
              </a:rPr>
            </a:br>
            <a:r>
              <a:rPr lang="en-US" sz="2600" i="1" dirty="0" smtClean="0">
                <a:solidFill>
                  <a:schemeClr val="tx1"/>
                </a:solidFill>
                <a:latin typeface="Arial" panose="020B0604020202020204" pitchFamily="34" charset="0"/>
                <a:cs typeface="Arial" panose="020B0604020202020204" pitchFamily="34" charset="0"/>
              </a:rPr>
              <a:t/>
            </a:r>
            <a:br>
              <a:rPr lang="en-US" sz="2600" i="1" dirty="0" smtClean="0">
                <a:solidFill>
                  <a:schemeClr val="tx1"/>
                </a:solidFill>
                <a:latin typeface="Arial" panose="020B0604020202020204" pitchFamily="34" charset="0"/>
                <a:cs typeface="Arial" panose="020B0604020202020204" pitchFamily="34" charset="0"/>
              </a:rPr>
            </a:br>
            <a:r>
              <a:rPr lang="en-US" sz="2600" i="1" dirty="0" smtClean="0">
                <a:solidFill>
                  <a:schemeClr val="tx1"/>
                </a:solidFill>
                <a:latin typeface="Arial" panose="020B0604020202020204" pitchFamily="34" charset="0"/>
                <a:cs typeface="Arial" panose="020B0604020202020204" pitchFamily="34" charset="0"/>
              </a:rPr>
              <a:t>Twitter</a:t>
            </a:r>
            <a:r>
              <a:rPr lang="en-US" sz="2600" dirty="0" smtClean="0">
                <a:solidFill>
                  <a:schemeClr val="tx1"/>
                </a:solidFill>
                <a:latin typeface="Arial" panose="020B0604020202020204" pitchFamily="34" charset="0"/>
                <a:cs typeface="Arial" panose="020B0604020202020204" pitchFamily="34" charset="0"/>
              </a:rPr>
              <a:t> </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ATKuriakose</a:t>
            </a:r>
            <a:r>
              <a:rPr lang="en-US" sz="2600" i="1" dirty="0" smtClean="0">
                <a:solidFill>
                  <a:schemeClr val="tx1"/>
                </a:solidFill>
                <a:latin typeface="Arial" panose="020B0604020202020204" pitchFamily="34" charset="0"/>
                <a:cs typeface="Arial" panose="020B0604020202020204" pitchFamily="34" charset="0"/>
              </a:rPr>
              <a:t> </a:t>
            </a:r>
            <a:endParaRPr lang="en-US" sz="2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849259"/>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3000" y="534444"/>
            <a:ext cx="7543800" cy="6374931"/>
            <a:chOff x="1143000" y="534444"/>
            <a:chExt cx="7543800" cy="6374931"/>
          </a:xfrm>
        </p:grpSpPr>
        <p:grpSp>
          <p:nvGrpSpPr>
            <p:cNvPr id="106" name="Group 105"/>
            <p:cNvGrpSpPr/>
            <p:nvPr/>
          </p:nvGrpSpPr>
          <p:grpSpPr>
            <a:xfrm>
              <a:off x="3048000" y="6096000"/>
              <a:ext cx="5638800" cy="609600"/>
              <a:chOff x="3048000" y="6096000"/>
              <a:chExt cx="5638800" cy="609600"/>
            </a:xfrm>
          </p:grpSpPr>
          <p:sp>
            <p:nvSpPr>
              <p:cNvPr id="78" name="Rectangle 77"/>
              <p:cNvSpPr/>
              <p:nvPr/>
            </p:nvSpPr>
            <p:spPr>
              <a:xfrm>
                <a:off x="3048000" y="6324600"/>
                <a:ext cx="5638800" cy="3810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ight Triangle 102"/>
              <p:cNvSpPr/>
              <p:nvPr/>
            </p:nvSpPr>
            <p:spPr>
              <a:xfrm>
                <a:off x="6858000" y="60960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04" name="Right Triangle 103"/>
              <p:cNvSpPr/>
              <p:nvPr/>
            </p:nvSpPr>
            <p:spPr>
              <a:xfrm>
                <a:off x="4953000" y="60960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05" name="Right Triangle 104"/>
              <p:cNvSpPr/>
              <p:nvPr/>
            </p:nvSpPr>
            <p:spPr>
              <a:xfrm>
                <a:off x="3048000" y="60960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5" name="Rectangle 14"/>
            <p:cNvSpPr/>
            <p:nvPr/>
          </p:nvSpPr>
          <p:spPr>
            <a:xfrm>
              <a:off x="1143000" y="534444"/>
              <a:ext cx="7543800" cy="5334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Triangle 36"/>
            <p:cNvSpPr/>
            <p:nvPr/>
          </p:nvSpPr>
          <p:spPr>
            <a:xfrm rot="5400000">
              <a:off x="6858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5" name="Right Triangle 84"/>
            <p:cNvSpPr/>
            <p:nvPr/>
          </p:nvSpPr>
          <p:spPr>
            <a:xfrm rot="5400000">
              <a:off x="495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6" name="Right Triangle 85"/>
            <p:cNvSpPr/>
            <p:nvPr/>
          </p:nvSpPr>
          <p:spPr>
            <a:xfrm rot="5400000">
              <a:off x="3048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7" name="Right Triangle 86"/>
            <p:cNvSpPr/>
            <p:nvPr/>
          </p:nvSpPr>
          <p:spPr>
            <a:xfrm rot="5400000">
              <a:off x="114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5" name="TextBox 24"/>
            <p:cNvSpPr txBox="1"/>
            <p:nvPr/>
          </p:nvSpPr>
          <p:spPr>
            <a:xfrm>
              <a:off x="3200400" y="6324600"/>
              <a:ext cx="5334000" cy="584775"/>
            </a:xfrm>
            <a:prstGeom prst="rect">
              <a:avLst/>
            </a:prstGeom>
            <a:noFill/>
          </p:spPr>
          <p:txBody>
            <a:bodyPr wrap="square" rtlCol="0">
              <a:spAutoFit/>
            </a:bodyPr>
            <a:lstStyle/>
            <a:p>
              <a:pPr algn="ctr"/>
              <a:r>
                <a:rPr lang="en-US" sz="1600" b="1" dirty="0">
                  <a:solidFill>
                    <a:schemeClr val="bg1"/>
                  </a:solidFill>
                  <a:latin typeface="Arial"/>
                  <a:cs typeface="Arial"/>
                </a:rPr>
                <a:t>STRATEGIC CLIMATE FUND (SCF) $</a:t>
              </a:r>
              <a:r>
                <a:rPr lang="en-US" sz="1600" b="1" dirty="0" smtClean="0">
                  <a:solidFill>
                    <a:schemeClr val="bg1"/>
                  </a:solidFill>
                  <a:latin typeface="Arial"/>
                  <a:cs typeface="Arial"/>
                </a:rPr>
                <a:t>2.5 BILLION</a:t>
              </a:r>
              <a:endParaRPr lang="en-US" sz="1200" b="1" baseline="60000" dirty="0">
                <a:solidFill>
                  <a:schemeClr val="bg1"/>
                </a:solidFill>
                <a:latin typeface="Arial"/>
                <a:cs typeface="Arial"/>
              </a:endParaRPr>
            </a:p>
            <a:p>
              <a:pPr algn="ctr"/>
              <a:endParaRPr lang="en-US" sz="1600" b="1" dirty="0">
                <a:solidFill>
                  <a:schemeClr val="bg1"/>
                </a:solidFill>
                <a:latin typeface="Arial"/>
                <a:cs typeface="Arial"/>
              </a:endParaRPr>
            </a:p>
          </p:txBody>
        </p:sp>
        <p:sp>
          <p:nvSpPr>
            <p:cNvPr id="4" name="TextBox 3"/>
            <p:cNvSpPr txBox="1"/>
            <p:nvPr/>
          </p:nvSpPr>
          <p:spPr>
            <a:xfrm>
              <a:off x="1219200" y="609600"/>
              <a:ext cx="7391400" cy="400110"/>
            </a:xfrm>
            <a:prstGeom prst="rect">
              <a:avLst/>
            </a:prstGeom>
            <a:noFill/>
          </p:spPr>
          <p:txBody>
            <a:bodyPr wrap="square" rtlCol="0">
              <a:spAutoFit/>
            </a:bodyPr>
            <a:lstStyle/>
            <a:p>
              <a:pPr>
                <a:spcBef>
                  <a:spcPct val="0"/>
                </a:spcBef>
              </a:pPr>
              <a:r>
                <a:rPr lang="en-US" sz="2000" b="1" dirty="0">
                  <a:solidFill>
                    <a:schemeClr val="bg1"/>
                  </a:solidFill>
                  <a:latin typeface="Arial"/>
                  <a:ea typeface="+mj-ea"/>
                  <a:cs typeface="Arial"/>
                </a:rPr>
                <a:t>CLIMATE INVESTMENT FUNDS (CIF) $</a:t>
              </a:r>
              <a:r>
                <a:rPr lang="en-US" sz="2000" b="1" dirty="0" smtClean="0">
                  <a:solidFill>
                    <a:schemeClr val="bg1"/>
                  </a:solidFill>
                  <a:latin typeface="Arial"/>
                  <a:ea typeface="+mj-ea"/>
                  <a:cs typeface="Arial"/>
                </a:rPr>
                <a:t>8.1 </a:t>
              </a:r>
              <a:r>
                <a:rPr lang="en-US" sz="2000" b="1" dirty="0">
                  <a:solidFill>
                    <a:schemeClr val="bg1"/>
                  </a:solidFill>
                  <a:latin typeface="Arial"/>
                  <a:ea typeface="+mj-ea"/>
                  <a:cs typeface="Arial"/>
                </a:rPr>
                <a:t>BILLION</a:t>
              </a:r>
            </a:p>
          </p:txBody>
        </p:sp>
        <p:grpSp>
          <p:nvGrpSpPr>
            <p:cNvPr id="9" name="Group 8"/>
            <p:cNvGrpSpPr/>
            <p:nvPr/>
          </p:nvGrpSpPr>
          <p:grpSpPr>
            <a:xfrm>
              <a:off x="3048000" y="1295400"/>
              <a:ext cx="1828800" cy="4877845"/>
              <a:chOff x="3048000" y="1295400"/>
              <a:chExt cx="1828800" cy="4877845"/>
            </a:xfrm>
          </p:grpSpPr>
          <p:grpSp>
            <p:nvGrpSpPr>
              <p:cNvPr id="100" name="Group 99"/>
              <p:cNvGrpSpPr/>
              <p:nvPr/>
            </p:nvGrpSpPr>
            <p:grpSpPr>
              <a:xfrm>
                <a:off x="3048000" y="4165601"/>
                <a:ext cx="1828800" cy="2007644"/>
                <a:chOff x="3048000" y="4165601"/>
                <a:chExt cx="1828800" cy="2007644"/>
              </a:xfrm>
            </p:grpSpPr>
            <p:sp>
              <p:nvSpPr>
                <p:cNvPr id="82" name="Rectangle 81"/>
                <p:cNvSpPr/>
                <p:nvPr/>
              </p:nvSpPr>
              <p:spPr>
                <a:xfrm>
                  <a:off x="3048000" y="4191000"/>
                  <a:ext cx="1828800" cy="1905000"/>
                </a:xfrm>
                <a:prstGeom prst="rect">
                  <a:avLst/>
                </a:prstGeom>
                <a:solidFill>
                  <a:srgbClr val="ECC3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124200" y="4165601"/>
                  <a:ext cx="1711960" cy="2007644"/>
                </a:xfrm>
                <a:prstGeom prst="rect">
                  <a:avLst/>
                </a:prstGeom>
                <a:noFill/>
              </p:spPr>
              <p:txBody>
                <a:bodyPr wrap="square" lIns="0" tIns="45720" rIns="0" bIns="45720" numCol="2" spcCol="182880" rtlCol="0">
                  <a:noAutofit/>
                </a:bodyPr>
                <a:lstStyle/>
                <a:p>
                  <a:r>
                    <a:rPr lang="en-US" sz="800" dirty="0">
                      <a:latin typeface="Arial"/>
                      <a:cs typeface="Arial"/>
                    </a:rPr>
                    <a:t>Bangladesh</a:t>
                  </a:r>
                </a:p>
                <a:p>
                  <a:r>
                    <a:rPr lang="en-US" sz="800" dirty="0" smtClean="0">
                      <a:latin typeface="Arial"/>
                      <a:cs typeface="Arial"/>
                    </a:rPr>
                    <a:t>Bhutan </a:t>
                  </a:r>
                </a:p>
                <a:p>
                  <a:r>
                    <a:rPr lang="en-US" sz="800" dirty="0" smtClean="0">
                      <a:latin typeface="Arial"/>
                      <a:cs typeface="Arial"/>
                    </a:rPr>
                    <a:t>Bolivia</a:t>
                  </a:r>
                  <a:endParaRPr lang="en-US" sz="800" dirty="0">
                    <a:latin typeface="Arial"/>
                    <a:cs typeface="Arial"/>
                  </a:endParaRPr>
                </a:p>
                <a:p>
                  <a:r>
                    <a:rPr lang="en-US" sz="800" dirty="0">
                      <a:latin typeface="Arial"/>
                      <a:cs typeface="Arial"/>
                    </a:rPr>
                    <a:t>Cambodia</a:t>
                  </a:r>
                </a:p>
                <a:p>
                  <a:r>
                    <a:rPr lang="en-US" sz="800" dirty="0" smtClean="0">
                      <a:latin typeface="Arial"/>
                      <a:cs typeface="Arial"/>
                    </a:rPr>
                    <a:t>Ethiopia</a:t>
                  </a:r>
                </a:p>
                <a:p>
                  <a:r>
                    <a:rPr lang="en-US" sz="800" dirty="0" smtClean="0">
                      <a:latin typeface="Arial"/>
                      <a:cs typeface="Arial"/>
                    </a:rPr>
                    <a:t>Gambia</a:t>
                  </a:r>
                </a:p>
                <a:p>
                  <a:r>
                    <a:rPr lang="en-US" sz="800" dirty="0" smtClean="0">
                      <a:latin typeface="Arial"/>
                      <a:cs typeface="Arial"/>
                    </a:rPr>
                    <a:t>Honduras</a:t>
                  </a:r>
                </a:p>
                <a:p>
                  <a:r>
                    <a:rPr lang="en-US" sz="800" dirty="0" smtClean="0">
                      <a:latin typeface="Arial"/>
                      <a:cs typeface="Arial"/>
                    </a:rPr>
                    <a:t>Kyrgyz Republic </a:t>
                  </a:r>
                </a:p>
                <a:p>
                  <a:r>
                    <a:rPr lang="en-US" sz="800" dirty="0" smtClean="0">
                      <a:latin typeface="Arial"/>
                      <a:cs typeface="Arial"/>
                    </a:rPr>
                    <a:t>Madagascar</a:t>
                  </a:r>
                </a:p>
                <a:p>
                  <a:r>
                    <a:rPr lang="en-US" sz="800" dirty="0" smtClean="0">
                      <a:latin typeface="Arial"/>
                      <a:cs typeface="Arial"/>
                    </a:rPr>
                    <a:t>Malawi</a:t>
                  </a:r>
                </a:p>
                <a:p>
                  <a:r>
                    <a:rPr lang="en-US" sz="800" dirty="0" smtClean="0">
                      <a:latin typeface="Arial"/>
                      <a:cs typeface="Arial"/>
                    </a:rPr>
                    <a:t>Mozambique</a:t>
                  </a:r>
                  <a:endParaRPr lang="en-US" sz="800" dirty="0">
                    <a:latin typeface="Arial"/>
                    <a:cs typeface="Arial"/>
                  </a:endParaRPr>
                </a:p>
                <a:p>
                  <a:r>
                    <a:rPr lang="en-US" sz="800" dirty="0">
                      <a:latin typeface="Arial"/>
                      <a:cs typeface="Arial"/>
                    </a:rPr>
                    <a:t>Nepal</a:t>
                  </a:r>
                </a:p>
                <a:p>
                  <a:r>
                    <a:rPr lang="en-US" sz="800" dirty="0" smtClean="0">
                      <a:latin typeface="Arial"/>
                      <a:cs typeface="Arial"/>
                    </a:rPr>
                    <a:t>Niger</a:t>
                  </a:r>
                </a:p>
                <a:p>
                  <a:r>
                    <a:rPr lang="en-US" sz="800" dirty="0" smtClean="0">
                      <a:latin typeface="Arial"/>
                      <a:cs typeface="Arial"/>
                    </a:rPr>
                    <a:t>Philippines</a:t>
                  </a:r>
                </a:p>
                <a:p>
                  <a:r>
                    <a:rPr lang="en-US" sz="800" dirty="0" smtClean="0">
                      <a:latin typeface="Arial"/>
                      <a:cs typeface="Arial"/>
                    </a:rPr>
                    <a:t>Rwanda </a:t>
                  </a:r>
                </a:p>
                <a:p>
                  <a:endParaRPr lang="en-US" sz="800" dirty="0">
                    <a:latin typeface="Arial"/>
                    <a:cs typeface="Arial"/>
                  </a:endParaRPr>
                </a:p>
                <a:p>
                  <a:r>
                    <a:rPr lang="en-US" sz="800" dirty="0" smtClean="0">
                      <a:latin typeface="Arial"/>
                      <a:cs typeface="Arial"/>
                    </a:rPr>
                    <a:t>Tajikistan </a:t>
                  </a:r>
                </a:p>
                <a:p>
                  <a:r>
                    <a:rPr lang="en-US" sz="800" dirty="0" smtClean="0">
                      <a:latin typeface="Arial"/>
                      <a:cs typeface="Arial"/>
                    </a:rPr>
                    <a:t>Uganda </a:t>
                  </a:r>
                </a:p>
                <a:p>
                  <a:r>
                    <a:rPr lang="en-US" sz="800" dirty="0" smtClean="0">
                      <a:latin typeface="Arial"/>
                      <a:cs typeface="Arial"/>
                    </a:rPr>
                    <a:t>Yemen</a:t>
                  </a:r>
                  <a:endParaRPr lang="en-US" sz="800" dirty="0">
                    <a:latin typeface="Arial"/>
                    <a:cs typeface="Arial"/>
                  </a:endParaRPr>
                </a:p>
                <a:p>
                  <a:r>
                    <a:rPr lang="en-US" sz="800" dirty="0" smtClean="0">
                      <a:latin typeface="Arial"/>
                      <a:cs typeface="Arial"/>
                    </a:rPr>
                    <a:t>Zambia</a:t>
                  </a:r>
                </a:p>
                <a:p>
                  <a:r>
                    <a:rPr lang="en-US" sz="800" dirty="0" smtClean="0">
                      <a:latin typeface="Arial"/>
                      <a:cs typeface="Arial"/>
                    </a:rPr>
                    <a:t>Caribbean Region </a:t>
                  </a:r>
                  <a:r>
                    <a:rPr lang="en-US" sz="800" dirty="0">
                      <a:latin typeface="Arial"/>
                      <a:cs typeface="Arial"/>
                    </a:rPr>
                    <a:t>(Dominica, </a:t>
                  </a:r>
                </a:p>
                <a:p>
                  <a:r>
                    <a:rPr lang="en-US" sz="800" dirty="0">
                      <a:latin typeface="Arial"/>
                      <a:cs typeface="Arial"/>
                    </a:rPr>
                    <a:t>Grenada, Haiti, </a:t>
                  </a:r>
                </a:p>
                <a:p>
                  <a:r>
                    <a:rPr lang="en-US" sz="800" dirty="0">
                      <a:latin typeface="Arial"/>
                      <a:cs typeface="Arial"/>
                    </a:rPr>
                    <a:t>Jamaica, </a:t>
                  </a:r>
                </a:p>
                <a:p>
                  <a:r>
                    <a:rPr lang="en-US" sz="800" dirty="0">
                      <a:latin typeface="Arial"/>
                      <a:cs typeface="Arial"/>
                    </a:rPr>
                    <a:t>St. Lucia, </a:t>
                  </a:r>
                </a:p>
                <a:p>
                  <a:r>
                    <a:rPr lang="en-US" sz="800" dirty="0">
                      <a:latin typeface="Arial"/>
                      <a:cs typeface="Arial"/>
                    </a:rPr>
                    <a:t>St. Vincent and </a:t>
                  </a:r>
                </a:p>
                <a:p>
                  <a:r>
                    <a:rPr lang="en-US" sz="800" dirty="0" smtClean="0">
                      <a:latin typeface="Arial"/>
                      <a:cs typeface="Arial"/>
                    </a:rPr>
                    <a:t>the Grenadines</a:t>
                  </a:r>
                  <a:r>
                    <a:rPr lang="en-US" sz="800" dirty="0">
                      <a:latin typeface="Arial"/>
                      <a:cs typeface="Arial"/>
                    </a:rPr>
                    <a:t>)  </a:t>
                  </a:r>
                </a:p>
                <a:p>
                  <a:r>
                    <a:rPr lang="en-US" sz="800" dirty="0" smtClean="0">
                      <a:latin typeface="Arial"/>
                      <a:cs typeface="Arial"/>
                    </a:rPr>
                    <a:t>Pacific </a:t>
                  </a:r>
                  <a:r>
                    <a:rPr lang="en-US" sz="800" dirty="0">
                      <a:latin typeface="Arial"/>
                      <a:cs typeface="Arial"/>
                    </a:rPr>
                    <a:t>Region </a:t>
                  </a:r>
                </a:p>
                <a:p>
                  <a:r>
                    <a:rPr lang="en-US" sz="800" dirty="0">
                      <a:latin typeface="Arial"/>
                      <a:cs typeface="Arial"/>
                    </a:rPr>
                    <a:t>(Papua New Guinea, </a:t>
                  </a:r>
                </a:p>
                <a:p>
                  <a:r>
                    <a:rPr lang="en-US" sz="800" dirty="0">
                      <a:latin typeface="Arial"/>
                      <a:cs typeface="Arial"/>
                    </a:rPr>
                    <a:t>Samoa, </a:t>
                  </a:r>
                  <a:r>
                    <a:rPr lang="en-US" sz="800" dirty="0" smtClean="0">
                      <a:latin typeface="Arial"/>
                      <a:cs typeface="Arial"/>
                    </a:rPr>
                    <a:t>Tonga)</a:t>
                  </a:r>
                  <a:endParaRPr lang="en-US" sz="800" dirty="0">
                    <a:latin typeface="Arial"/>
                    <a:cs typeface="Arial"/>
                  </a:endParaRPr>
                </a:p>
              </p:txBody>
            </p:sp>
          </p:grpSp>
          <p:grpSp>
            <p:nvGrpSpPr>
              <p:cNvPr id="61" name="Group 60"/>
              <p:cNvGrpSpPr/>
              <p:nvPr/>
            </p:nvGrpSpPr>
            <p:grpSpPr>
              <a:xfrm>
                <a:off x="3048000" y="1295400"/>
                <a:ext cx="1828800" cy="1828800"/>
                <a:chOff x="1143000" y="1295400"/>
                <a:chExt cx="1828800" cy="1828800"/>
              </a:xfrm>
            </p:grpSpPr>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1295400"/>
                  <a:ext cx="1828799" cy="1815736"/>
                </a:xfrm>
                <a:prstGeom prst="rect">
                  <a:avLst/>
                </a:prstGeom>
              </p:spPr>
            </p:pic>
            <p:sp>
              <p:nvSpPr>
                <p:cNvPr id="63" name="Rectangle 62"/>
                <p:cNvSpPr/>
                <p:nvPr/>
              </p:nvSpPr>
              <p:spPr>
                <a:xfrm>
                  <a:off x="1143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a:solidFill>
                        <a:schemeClr val="bg1"/>
                      </a:solidFill>
                      <a:latin typeface="Arial"/>
                      <a:cs typeface="Arial"/>
                    </a:rPr>
                    <a:t>$</a:t>
                  </a:r>
                  <a:r>
                    <a:rPr lang="en-US" sz="1700" b="1" dirty="0" smtClean="0">
                      <a:solidFill>
                        <a:schemeClr val="bg1"/>
                      </a:solidFill>
                      <a:latin typeface="Arial"/>
                      <a:cs typeface="Arial"/>
                    </a:rPr>
                    <a:t>1.2</a:t>
                  </a:r>
                  <a:endParaRPr lang="en-US" sz="1700" b="1" dirty="0">
                    <a:solidFill>
                      <a:schemeClr val="bg1"/>
                    </a:solidFill>
                    <a:latin typeface="Arial"/>
                    <a:cs typeface="Arial"/>
                  </a:endParaRPr>
                </a:p>
                <a:p>
                  <a:r>
                    <a:rPr lang="en-US" sz="1700" b="1" dirty="0">
                      <a:solidFill>
                        <a:schemeClr val="bg1"/>
                      </a:solidFill>
                      <a:latin typeface="Arial"/>
                      <a:cs typeface="Arial"/>
                    </a:rPr>
                    <a:t>billion</a:t>
                  </a:r>
                </a:p>
              </p:txBody>
            </p:sp>
          </p:grpSp>
          <p:sp>
            <p:nvSpPr>
              <p:cNvPr id="75" name="TextBox 74"/>
              <p:cNvSpPr txBox="1"/>
              <p:nvPr/>
            </p:nvSpPr>
            <p:spPr>
              <a:xfrm>
                <a:off x="3048000" y="3168387"/>
                <a:ext cx="1828800" cy="946413"/>
              </a:xfrm>
              <a:prstGeom prst="rect">
                <a:avLst/>
              </a:prstGeom>
              <a:solidFill>
                <a:srgbClr val="FBAD4F"/>
              </a:solidFill>
              <a:ln>
                <a:noFill/>
              </a:ln>
            </p:spPr>
            <p:txBody>
              <a:bodyPr wrap="square" lIns="91440" rIns="91440" rtlCol="0">
                <a:spAutoFit/>
              </a:bodyPr>
              <a:lstStyle/>
              <a:p>
                <a:r>
                  <a:rPr lang="en-US" sz="925" dirty="0">
                    <a:latin typeface="Arial"/>
                    <a:cs typeface="Arial"/>
                  </a:rPr>
                  <a:t>Mainstream resilience in development planning and </a:t>
                </a:r>
                <a:r>
                  <a:rPr lang="en-US" sz="925" dirty="0" smtClean="0">
                    <a:latin typeface="Arial"/>
                    <a:cs typeface="Arial"/>
                  </a:rPr>
                  <a:t>investments</a:t>
                </a:r>
              </a:p>
              <a:p>
                <a:endParaRPr lang="en-US" sz="925" dirty="0">
                  <a:latin typeface="Arial"/>
                  <a:cs typeface="Arial"/>
                </a:endParaRPr>
              </a:p>
              <a:p>
                <a:endParaRPr lang="en-US" sz="925" dirty="0" smtClean="0">
                  <a:latin typeface="Arial"/>
                  <a:cs typeface="Arial"/>
                </a:endParaRPr>
              </a:p>
              <a:p>
                <a:endParaRPr lang="en-US" sz="925" dirty="0">
                  <a:latin typeface="Arial"/>
                  <a:cs typeface="Arial"/>
                </a:endParaRPr>
              </a:p>
            </p:txBody>
          </p:sp>
        </p:grpSp>
        <p:grpSp>
          <p:nvGrpSpPr>
            <p:cNvPr id="8" name="Group 7"/>
            <p:cNvGrpSpPr/>
            <p:nvPr/>
          </p:nvGrpSpPr>
          <p:grpSpPr>
            <a:xfrm>
              <a:off x="4953000" y="1295400"/>
              <a:ext cx="1828800" cy="4800600"/>
              <a:chOff x="4953000" y="1295400"/>
              <a:chExt cx="1828800" cy="4800600"/>
            </a:xfrm>
          </p:grpSpPr>
          <p:grpSp>
            <p:nvGrpSpPr>
              <p:cNvPr id="99" name="Group 98"/>
              <p:cNvGrpSpPr/>
              <p:nvPr/>
            </p:nvGrpSpPr>
            <p:grpSpPr>
              <a:xfrm>
                <a:off x="4953000" y="4191000"/>
                <a:ext cx="1828800" cy="1905000"/>
                <a:chOff x="4953000" y="4191000"/>
                <a:chExt cx="1828800" cy="1905000"/>
              </a:xfrm>
            </p:grpSpPr>
            <p:sp>
              <p:nvSpPr>
                <p:cNvPr id="83" name="Rectangle 82"/>
                <p:cNvSpPr/>
                <p:nvPr/>
              </p:nvSpPr>
              <p:spPr>
                <a:xfrm>
                  <a:off x="4953000" y="4191000"/>
                  <a:ext cx="1828800" cy="1905000"/>
                </a:xfrm>
                <a:prstGeom prst="rect">
                  <a:avLst/>
                </a:prstGeom>
                <a:solidFill>
                  <a:srgbClr val="7AA8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029200" y="4266155"/>
                  <a:ext cx="1600200" cy="1772755"/>
                </a:xfrm>
                <a:prstGeom prst="rect">
                  <a:avLst/>
                </a:prstGeom>
                <a:noFill/>
              </p:spPr>
              <p:txBody>
                <a:bodyPr wrap="square" lIns="0" tIns="45720" rIns="0" bIns="45720" numCol="2" spcCol="182880" rtlCol="0">
                  <a:noAutofit/>
                </a:bodyPr>
                <a:lstStyle/>
                <a:p>
                  <a:r>
                    <a:rPr lang="en-US" sz="800" dirty="0" smtClean="0">
                      <a:latin typeface="Arial"/>
                      <a:cs typeface="Arial"/>
                    </a:rPr>
                    <a:t>Bangladesh</a:t>
                  </a:r>
                </a:p>
                <a:p>
                  <a:r>
                    <a:rPr lang="en-US" sz="800" dirty="0" smtClean="0">
                      <a:latin typeface="Arial"/>
                      <a:cs typeface="Arial"/>
                    </a:rPr>
                    <a:t>Brazil</a:t>
                  </a:r>
                  <a:endParaRPr lang="en-US" sz="800" dirty="0">
                    <a:latin typeface="Arial"/>
                    <a:cs typeface="Arial"/>
                  </a:endParaRPr>
                </a:p>
                <a:p>
                  <a:r>
                    <a:rPr lang="en-US" sz="800" dirty="0">
                      <a:latin typeface="Arial"/>
                      <a:cs typeface="Arial"/>
                    </a:rPr>
                    <a:t>Burkina  </a:t>
                  </a:r>
                  <a:r>
                    <a:rPr lang="en-US" sz="800" dirty="0" smtClean="0">
                      <a:latin typeface="Arial"/>
                      <a:cs typeface="Arial"/>
                    </a:rPr>
                    <a:t>Faso</a:t>
                  </a:r>
                </a:p>
                <a:p>
                  <a:r>
                    <a:rPr lang="en-US" sz="800" dirty="0" smtClean="0">
                      <a:latin typeface="Arial"/>
                      <a:cs typeface="Arial"/>
                    </a:rPr>
                    <a:t>Cambodia</a:t>
                  </a:r>
                </a:p>
                <a:p>
                  <a:r>
                    <a:rPr lang="en-US" sz="800" dirty="0" smtClean="0">
                      <a:latin typeface="Arial"/>
                      <a:cs typeface="Arial"/>
                    </a:rPr>
                    <a:t>Cameroon</a:t>
                  </a:r>
                </a:p>
                <a:p>
                  <a:r>
                    <a:rPr lang="en-US" sz="800" dirty="0" smtClean="0">
                      <a:latin typeface="Arial"/>
                      <a:cs typeface="Arial"/>
                    </a:rPr>
                    <a:t>Congo Republic </a:t>
                  </a:r>
                  <a:endParaRPr lang="en-US" sz="800" dirty="0">
                    <a:latin typeface="Arial"/>
                    <a:cs typeface="Arial"/>
                  </a:endParaRPr>
                </a:p>
                <a:p>
                  <a:r>
                    <a:rPr lang="en-US" sz="800" dirty="0" smtClean="0">
                      <a:latin typeface="Arial"/>
                      <a:cs typeface="Arial"/>
                    </a:rPr>
                    <a:t>Democratic Republic of Congo</a:t>
                  </a:r>
                </a:p>
                <a:p>
                  <a:r>
                    <a:rPr lang="en-US" sz="800" dirty="0" smtClean="0">
                      <a:latin typeface="Arial"/>
                      <a:cs typeface="Arial"/>
                    </a:rPr>
                    <a:t>Ecuador </a:t>
                  </a:r>
                  <a:endParaRPr lang="en-US" sz="800" dirty="0">
                    <a:latin typeface="Arial"/>
                    <a:cs typeface="Arial"/>
                  </a:endParaRPr>
                </a:p>
                <a:p>
                  <a:r>
                    <a:rPr lang="en-US" sz="800" dirty="0" smtClean="0">
                      <a:latin typeface="Arial"/>
                      <a:cs typeface="Arial"/>
                    </a:rPr>
                    <a:t>Ghana</a:t>
                  </a:r>
                </a:p>
                <a:p>
                  <a:r>
                    <a:rPr lang="en-US" sz="800" dirty="0" smtClean="0">
                      <a:latin typeface="Arial"/>
                      <a:cs typeface="Arial"/>
                    </a:rPr>
                    <a:t>Guatemala </a:t>
                  </a:r>
                </a:p>
                <a:p>
                  <a:r>
                    <a:rPr lang="en-US" sz="800" dirty="0" smtClean="0">
                      <a:latin typeface="Arial"/>
                      <a:cs typeface="Arial"/>
                    </a:rPr>
                    <a:t>Guyana</a:t>
                  </a:r>
                </a:p>
                <a:p>
                  <a:endParaRPr lang="en-US" sz="800" dirty="0" smtClean="0">
                    <a:latin typeface="Arial"/>
                    <a:cs typeface="Arial"/>
                  </a:endParaRPr>
                </a:p>
                <a:p>
                  <a:r>
                    <a:rPr lang="en-US" sz="800" dirty="0" smtClean="0">
                      <a:latin typeface="Arial"/>
                      <a:cs typeface="Arial"/>
                    </a:rPr>
                    <a:t>Honduras</a:t>
                  </a:r>
                </a:p>
                <a:p>
                  <a:r>
                    <a:rPr lang="en-US" sz="800" dirty="0" smtClean="0">
                      <a:latin typeface="Arial"/>
                      <a:cs typeface="Arial"/>
                    </a:rPr>
                    <a:t>Indonesia</a:t>
                  </a:r>
                </a:p>
                <a:p>
                  <a:r>
                    <a:rPr lang="en-US" sz="800" dirty="0" smtClean="0">
                      <a:latin typeface="Arial"/>
                      <a:cs typeface="Arial"/>
                    </a:rPr>
                    <a:t>Ivory Coast</a:t>
                  </a:r>
                  <a:endParaRPr lang="en-US" sz="800" dirty="0">
                    <a:latin typeface="Arial"/>
                    <a:cs typeface="Arial"/>
                  </a:endParaRPr>
                </a:p>
                <a:p>
                  <a:r>
                    <a:rPr lang="en-US" sz="800" dirty="0" smtClean="0">
                      <a:latin typeface="Arial"/>
                      <a:cs typeface="Arial"/>
                    </a:rPr>
                    <a:t>Lao </a:t>
                  </a:r>
                  <a:r>
                    <a:rPr lang="en-US" sz="800" dirty="0">
                      <a:latin typeface="Arial"/>
                      <a:cs typeface="Arial"/>
                    </a:rPr>
                    <a:t>People’s Democratic </a:t>
                  </a:r>
                  <a:r>
                    <a:rPr lang="en-US" sz="800" dirty="0" smtClean="0">
                      <a:latin typeface="Arial"/>
                      <a:cs typeface="Arial"/>
                    </a:rPr>
                    <a:t>Republic</a:t>
                  </a:r>
                </a:p>
                <a:p>
                  <a:r>
                    <a:rPr lang="en-US" sz="800" dirty="0" smtClean="0">
                      <a:latin typeface="Arial"/>
                      <a:cs typeface="Arial"/>
                    </a:rPr>
                    <a:t>Mexico</a:t>
                  </a:r>
                </a:p>
                <a:p>
                  <a:r>
                    <a:rPr lang="en-US" sz="800" dirty="0" smtClean="0">
                      <a:latin typeface="Arial"/>
                      <a:cs typeface="Arial"/>
                    </a:rPr>
                    <a:t>Mozambique</a:t>
                  </a:r>
                </a:p>
                <a:p>
                  <a:r>
                    <a:rPr lang="en-US" sz="800" dirty="0" smtClean="0">
                      <a:latin typeface="Arial"/>
                      <a:cs typeface="Arial"/>
                    </a:rPr>
                    <a:t>Nepal</a:t>
                  </a:r>
                  <a:endParaRPr lang="en-US" sz="800" dirty="0">
                    <a:latin typeface="Arial"/>
                    <a:cs typeface="Arial"/>
                  </a:endParaRPr>
                </a:p>
                <a:p>
                  <a:r>
                    <a:rPr lang="en-US" sz="800" dirty="0" smtClean="0">
                      <a:latin typeface="Arial"/>
                      <a:cs typeface="Arial"/>
                    </a:rPr>
                    <a:t>Peru</a:t>
                  </a:r>
                </a:p>
                <a:p>
                  <a:r>
                    <a:rPr lang="en-US" sz="800" dirty="0" smtClean="0">
                      <a:latin typeface="Arial"/>
                      <a:cs typeface="Arial"/>
                    </a:rPr>
                    <a:t>Rwanda</a:t>
                  </a:r>
                </a:p>
                <a:p>
                  <a:r>
                    <a:rPr lang="en-US" sz="800" dirty="0" smtClean="0">
                      <a:latin typeface="Arial"/>
                      <a:cs typeface="Arial"/>
                    </a:rPr>
                    <a:t>Tunisia </a:t>
                  </a:r>
                </a:p>
                <a:p>
                  <a:r>
                    <a:rPr lang="en-US" sz="800" dirty="0" smtClean="0">
                      <a:latin typeface="Arial"/>
                      <a:cs typeface="Arial"/>
                    </a:rPr>
                    <a:t>Uganda</a:t>
                  </a:r>
                </a:p>
                <a:p>
                  <a:r>
                    <a:rPr lang="en-US" sz="800" dirty="0" smtClean="0">
                      <a:latin typeface="Arial"/>
                      <a:cs typeface="Arial"/>
                    </a:rPr>
                    <a:t>Zambia </a:t>
                  </a:r>
                  <a:endParaRPr lang="en-US" sz="800" dirty="0">
                    <a:latin typeface="Arial"/>
                    <a:cs typeface="Arial"/>
                  </a:endParaRPr>
                </a:p>
                <a:p>
                  <a:endParaRPr lang="en-US" sz="800" dirty="0">
                    <a:latin typeface="Arial"/>
                    <a:cs typeface="Arial"/>
                  </a:endParaRPr>
                </a:p>
              </p:txBody>
            </p:sp>
          </p:grpSp>
          <p:grpSp>
            <p:nvGrpSpPr>
              <p:cNvPr id="65" name="Group 64"/>
              <p:cNvGrpSpPr/>
              <p:nvPr/>
            </p:nvGrpSpPr>
            <p:grpSpPr>
              <a:xfrm>
                <a:off x="4953000" y="1295400"/>
                <a:ext cx="1828800" cy="1828800"/>
                <a:chOff x="1143000" y="1295400"/>
                <a:chExt cx="1828800" cy="1828800"/>
              </a:xfrm>
            </p:grpSpPr>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1" y="1295400"/>
                  <a:ext cx="1828799" cy="1815736"/>
                </a:xfrm>
                <a:prstGeom prst="rect">
                  <a:avLst/>
                </a:prstGeom>
              </p:spPr>
            </p:pic>
            <p:sp>
              <p:nvSpPr>
                <p:cNvPr id="67" name="Rectangle 66"/>
                <p:cNvSpPr/>
                <p:nvPr/>
              </p:nvSpPr>
              <p:spPr>
                <a:xfrm>
                  <a:off x="1143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smtClean="0">
                      <a:solidFill>
                        <a:schemeClr val="bg1"/>
                      </a:solidFill>
                      <a:latin typeface="Arial"/>
                      <a:cs typeface="Arial"/>
                    </a:rPr>
                    <a:t>$785</a:t>
                  </a:r>
                  <a:endParaRPr lang="en-US" sz="1700" b="1" dirty="0">
                    <a:solidFill>
                      <a:schemeClr val="bg1"/>
                    </a:solidFill>
                    <a:latin typeface="Arial"/>
                    <a:cs typeface="Arial"/>
                  </a:endParaRPr>
                </a:p>
                <a:p>
                  <a:r>
                    <a:rPr lang="en-US" sz="1700" b="1" dirty="0">
                      <a:solidFill>
                        <a:schemeClr val="bg1"/>
                      </a:solidFill>
                      <a:latin typeface="Arial"/>
                      <a:cs typeface="Arial"/>
                    </a:rPr>
                    <a:t>million</a:t>
                  </a:r>
                </a:p>
              </p:txBody>
            </p:sp>
          </p:grpSp>
          <p:sp>
            <p:nvSpPr>
              <p:cNvPr id="76" name="TextBox 75"/>
              <p:cNvSpPr txBox="1"/>
              <p:nvPr/>
            </p:nvSpPr>
            <p:spPr>
              <a:xfrm>
                <a:off x="4953000" y="3168387"/>
                <a:ext cx="1828800" cy="946413"/>
              </a:xfrm>
              <a:prstGeom prst="rect">
                <a:avLst/>
              </a:prstGeom>
              <a:solidFill>
                <a:srgbClr val="568848"/>
              </a:solidFill>
              <a:ln>
                <a:noFill/>
              </a:ln>
            </p:spPr>
            <p:txBody>
              <a:bodyPr wrap="square" lIns="91440" rIns="91440" rtlCol="0">
                <a:spAutoFit/>
              </a:bodyPr>
              <a:lstStyle/>
              <a:p>
                <a:r>
                  <a:rPr lang="en-US" sz="925" dirty="0">
                    <a:latin typeface="Arial"/>
                    <a:cs typeface="Arial"/>
                  </a:rPr>
                  <a:t>Reduce emissions from deforestation and forest degradation, sustainably manage forests, and enhance forest carbon </a:t>
                </a:r>
                <a:r>
                  <a:rPr lang="en-US" sz="925" dirty="0" smtClean="0">
                    <a:latin typeface="Arial"/>
                    <a:cs typeface="Arial"/>
                  </a:rPr>
                  <a:t>stocks</a:t>
                </a:r>
              </a:p>
              <a:p>
                <a:endParaRPr lang="en-US" sz="925" dirty="0">
                  <a:solidFill>
                    <a:schemeClr val="bg1"/>
                  </a:solidFill>
                  <a:latin typeface="Arial"/>
                  <a:cs typeface="Arial"/>
                </a:endParaRPr>
              </a:p>
            </p:txBody>
          </p:sp>
        </p:grpSp>
        <p:grpSp>
          <p:nvGrpSpPr>
            <p:cNvPr id="10" name="Group 9"/>
            <p:cNvGrpSpPr/>
            <p:nvPr/>
          </p:nvGrpSpPr>
          <p:grpSpPr>
            <a:xfrm>
              <a:off x="1143000" y="1295400"/>
              <a:ext cx="1828800" cy="4800600"/>
              <a:chOff x="1143000" y="1295400"/>
              <a:chExt cx="1828800" cy="4800600"/>
            </a:xfrm>
          </p:grpSpPr>
          <p:grpSp>
            <p:nvGrpSpPr>
              <p:cNvPr id="101" name="Group 100"/>
              <p:cNvGrpSpPr/>
              <p:nvPr/>
            </p:nvGrpSpPr>
            <p:grpSpPr>
              <a:xfrm>
                <a:off x="1143000" y="4191000"/>
                <a:ext cx="1828800" cy="1905000"/>
                <a:chOff x="1143000" y="4191000"/>
                <a:chExt cx="1828800" cy="1905000"/>
              </a:xfrm>
            </p:grpSpPr>
            <p:sp>
              <p:nvSpPr>
                <p:cNvPr id="14" name="Rectangle 13"/>
                <p:cNvSpPr/>
                <p:nvPr/>
              </p:nvSpPr>
              <p:spPr>
                <a:xfrm>
                  <a:off x="1143000" y="4191000"/>
                  <a:ext cx="1828800" cy="1905000"/>
                </a:xfrm>
                <a:prstGeom prst="rect">
                  <a:avLst/>
                </a:prstGeom>
                <a:solidFill>
                  <a:srgbClr val="8BC6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295400" y="4343400"/>
                  <a:ext cx="1600200" cy="1447800"/>
                </a:xfrm>
                <a:prstGeom prst="rect">
                  <a:avLst/>
                </a:prstGeom>
                <a:noFill/>
              </p:spPr>
              <p:txBody>
                <a:bodyPr wrap="square" lIns="0" tIns="45720" rIns="0" bIns="45720" numCol="2" spcCol="182880" rtlCol="0">
                  <a:noAutofit/>
                </a:bodyPr>
                <a:lstStyle/>
                <a:p>
                  <a:r>
                    <a:rPr lang="en-US" sz="800" dirty="0">
                      <a:latin typeface="Arial"/>
                      <a:cs typeface="Arial"/>
                    </a:rPr>
                    <a:t>Chile</a:t>
                  </a:r>
                </a:p>
                <a:p>
                  <a:r>
                    <a:rPr lang="en-US" sz="800" dirty="0">
                      <a:latin typeface="Arial"/>
                      <a:cs typeface="Arial"/>
                    </a:rPr>
                    <a:t>Colombia</a:t>
                  </a:r>
                </a:p>
                <a:p>
                  <a:r>
                    <a:rPr lang="en-US" sz="800" dirty="0">
                      <a:latin typeface="Arial"/>
                      <a:cs typeface="Arial"/>
                    </a:rPr>
                    <a:t>Egypt</a:t>
                  </a:r>
                </a:p>
                <a:p>
                  <a:r>
                    <a:rPr lang="en-US" sz="800" dirty="0">
                      <a:latin typeface="Arial"/>
                      <a:cs typeface="Arial"/>
                    </a:rPr>
                    <a:t>India</a:t>
                  </a:r>
                </a:p>
                <a:p>
                  <a:r>
                    <a:rPr lang="en-US" sz="800" dirty="0">
                      <a:latin typeface="Arial"/>
                      <a:cs typeface="Arial"/>
                    </a:rPr>
                    <a:t>Indonesia</a:t>
                  </a:r>
                </a:p>
                <a:p>
                  <a:r>
                    <a:rPr lang="en-US" sz="800" dirty="0">
                      <a:latin typeface="Arial"/>
                      <a:cs typeface="Arial"/>
                    </a:rPr>
                    <a:t>Kazakhstan</a:t>
                  </a:r>
                </a:p>
                <a:p>
                  <a:r>
                    <a:rPr lang="en-US" sz="800" dirty="0">
                      <a:latin typeface="Arial"/>
                      <a:cs typeface="Arial"/>
                    </a:rPr>
                    <a:t>Mexico</a:t>
                  </a:r>
                </a:p>
                <a:p>
                  <a:r>
                    <a:rPr lang="en-US" sz="800" dirty="0">
                      <a:latin typeface="Arial"/>
                      <a:cs typeface="Arial"/>
                    </a:rPr>
                    <a:t>Morocco</a:t>
                  </a:r>
                </a:p>
                <a:p>
                  <a:r>
                    <a:rPr lang="en-US" sz="800" dirty="0">
                      <a:latin typeface="Arial"/>
                      <a:cs typeface="Arial"/>
                    </a:rPr>
                    <a:t>Nigeria</a:t>
                  </a:r>
                </a:p>
                <a:p>
                  <a:r>
                    <a:rPr lang="en-US" sz="800" dirty="0" smtClean="0">
                      <a:latin typeface="Arial"/>
                      <a:cs typeface="Arial"/>
                    </a:rPr>
                    <a:t>Philippines</a:t>
                  </a:r>
                  <a:endParaRPr lang="en-US" sz="800" dirty="0">
                    <a:latin typeface="Arial"/>
                    <a:cs typeface="Arial"/>
                  </a:endParaRPr>
                </a:p>
                <a:p>
                  <a:r>
                    <a:rPr lang="en-US" sz="800" dirty="0">
                      <a:latin typeface="Arial"/>
                      <a:cs typeface="Arial"/>
                    </a:rPr>
                    <a:t>South Africa</a:t>
                  </a:r>
                </a:p>
                <a:p>
                  <a:r>
                    <a:rPr lang="en-US" sz="800" dirty="0">
                      <a:latin typeface="Arial"/>
                      <a:cs typeface="Arial"/>
                    </a:rPr>
                    <a:t>Thailand</a:t>
                  </a:r>
                </a:p>
                <a:p>
                  <a:r>
                    <a:rPr lang="en-US" sz="800" dirty="0">
                      <a:latin typeface="Arial"/>
                      <a:cs typeface="Arial"/>
                    </a:rPr>
                    <a:t>Turkey</a:t>
                  </a:r>
                </a:p>
                <a:p>
                  <a:r>
                    <a:rPr lang="en-US" sz="800" dirty="0">
                      <a:latin typeface="Arial"/>
                      <a:cs typeface="Arial"/>
                    </a:rPr>
                    <a:t>Ukraine</a:t>
                  </a:r>
                </a:p>
                <a:p>
                  <a:r>
                    <a:rPr lang="en-US" sz="800" dirty="0">
                      <a:latin typeface="Arial"/>
                      <a:cs typeface="Arial"/>
                    </a:rPr>
                    <a:t>Vietnam</a:t>
                  </a:r>
                </a:p>
                <a:p>
                  <a:r>
                    <a:rPr lang="en-US" sz="800" dirty="0">
                      <a:latin typeface="Arial"/>
                      <a:cs typeface="Arial"/>
                    </a:rPr>
                    <a:t>Middle East and North Africa Region </a:t>
                  </a:r>
                </a:p>
                <a:p>
                  <a:r>
                    <a:rPr lang="en-US" sz="800" dirty="0">
                      <a:latin typeface="Arial"/>
                      <a:cs typeface="Arial"/>
                    </a:rPr>
                    <a:t>(Egypt, Jordan, Morocco, Tunisia)</a:t>
                  </a:r>
                </a:p>
              </p:txBody>
            </p:sp>
          </p:grpSp>
          <p:grpSp>
            <p:nvGrpSpPr>
              <p:cNvPr id="60" name="Group 59"/>
              <p:cNvGrpSpPr/>
              <p:nvPr/>
            </p:nvGrpSpPr>
            <p:grpSpPr>
              <a:xfrm>
                <a:off x="1143000" y="1295400"/>
                <a:ext cx="1828800" cy="1828800"/>
                <a:chOff x="1143000" y="1295400"/>
                <a:chExt cx="1828800" cy="1828800"/>
              </a:xfrm>
            </p:grpSpPr>
            <p:pic>
              <p:nvPicPr>
                <p:cNvPr id="59" name="Picture 58" descr="ctf-table-b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1295400"/>
                  <a:ext cx="1828800" cy="1815737"/>
                </a:xfrm>
                <a:prstGeom prst="rect">
                  <a:avLst/>
                </a:prstGeom>
              </p:spPr>
            </p:pic>
            <p:sp>
              <p:nvSpPr>
                <p:cNvPr id="52" name="Rectangle 51"/>
                <p:cNvSpPr/>
                <p:nvPr/>
              </p:nvSpPr>
              <p:spPr>
                <a:xfrm>
                  <a:off x="1143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a:solidFill>
                        <a:schemeClr val="bg1"/>
                      </a:solidFill>
                      <a:latin typeface="Arial"/>
                      <a:cs typeface="Arial"/>
                    </a:rPr>
                    <a:t>$</a:t>
                  </a:r>
                  <a:r>
                    <a:rPr lang="en-US" sz="1700" b="1" dirty="0" smtClean="0">
                      <a:solidFill>
                        <a:schemeClr val="bg1"/>
                      </a:solidFill>
                      <a:latin typeface="Arial"/>
                      <a:cs typeface="Arial"/>
                    </a:rPr>
                    <a:t>5.3</a:t>
                  </a:r>
                  <a:endParaRPr lang="en-US" sz="1700" b="1" dirty="0">
                    <a:solidFill>
                      <a:schemeClr val="bg1"/>
                    </a:solidFill>
                    <a:latin typeface="Arial"/>
                    <a:cs typeface="Arial"/>
                  </a:endParaRPr>
                </a:p>
                <a:p>
                  <a:r>
                    <a:rPr lang="en-US" sz="1700" b="1" dirty="0">
                      <a:solidFill>
                        <a:schemeClr val="bg1"/>
                      </a:solidFill>
                      <a:latin typeface="Arial"/>
                      <a:cs typeface="Arial"/>
                    </a:rPr>
                    <a:t>billion</a:t>
                  </a:r>
                </a:p>
              </p:txBody>
            </p:sp>
          </p:grpSp>
          <p:sp>
            <p:nvSpPr>
              <p:cNvPr id="48" name="Rectangle 47"/>
              <p:cNvSpPr/>
              <p:nvPr/>
            </p:nvSpPr>
            <p:spPr>
              <a:xfrm>
                <a:off x="1143000" y="3168387"/>
                <a:ext cx="1828800" cy="941988"/>
              </a:xfrm>
              <a:prstGeom prst="rect">
                <a:avLst/>
              </a:prstGeom>
              <a:solidFill>
                <a:srgbClr val="6BBAC7"/>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en-US" sz="930" dirty="0" smtClean="0">
                    <a:solidFill>
                      <a:schemeClr val="tx1"/>
                    </a:solidFill>
                    <a:latin typeface="Arial"/>
                    <a:cs typeface="Arial"/>
                  </a:rPr>
                  <a:t>Scaled-up </a:t>
                </a:r>
                <a:r>
                  <a:rPr lang="en-US" sz="930" dirty="0">
                    <a:solidFill>
                      <a:schemeClr val="tx1"/>
                    </a:solidFill>
                    <a:latin typeface="Arial"/>
                    <a:cs typeface="Arial"/>
                  </a:rPr>
                  <a:t>demonstration, deployment, and transfer of low-carbon technologies in renewable </a:t>
                </a:r>
                <a:r>
                  <a:rPr lang="en-US" sz="930" dirty="0" smtClean="0">
                    <a:solidFill>
                      <a:schemeClr val="tx1"/>
                    </a:solidFill>
                    <a:latin typeface="Arial"/>
                    <a:cs typeface="Arial"/>
                  </a:rPr>
                  <a:t>energy, energy </a:t>
                </a:r>
                <a:r>
                  <a:rPr lang="en-US" sz="930" dirty="0">
                    <a:solidFill>
                      <a:schemeClr val="tx1"/>
                    </a:solidFill>
                    <a:latin typeface="Arial"/>
                    <a:cs typeface="Arial"/>
                  </a:rPr>
                  <a:t>efficiency, and clean transport</a:t>
                </a:r>
              </a:p>
            </p:txBody>
          </p:sp>
        </p:grpSp>
        <p:grpSp>
          <p:nvGrpSpPr>
            <p:cNvPr id="5" name="Group 4"/>
            <p:cNvGrpSpPr/>
            <p:nvPr/>
          </p:nvGrpSpPr>
          <p:grpSpPr>
            <a:xfrm>
              <a:off x="6858000" y="1295400"/>
              <a:ext cx="1828800" cy="4800600"/>
              <a:chOff x="6858000" y="1295400"/>
              <a:chExt cx="1828800" cy="4800600"/>
            </a:xfrm>
          </p:grpSpPr>
          <p:grpSp>
            <p:nvGrpSpPr>
              <p:cNvPr id="98" name="Group 97"/>
              <p:cNvGrpSpPr/>
              <p:nvPr/>
            </p:nvGrpSpPr>
            <p:grpSpPr>
              <a:xfrm>
                <a:off x="6858000" y="4191000"/>
                <a:ext cx="1828800" cy="1905000"/>
                <a:chOff x="6858000" y="4191000"/>
                <a:chExt cx="1828800" cy="1905000"/>
              </a:xfrm>
            </p:grpSpPr>
            <p:sp>
              <p:nvSpPr>
                <p:cNvPr id="84" name="Rectangle 83"/>
                <p:cNvSpPr/>
                <p:nvPr/>
              </p:nvSpPr>
              <p:spPr>
                <a:xfrm>
                  <a:off x="6858000" y="4191000"/>
                  <a:ext cx="1828800" cy="1905000"/>
                </a:xfrm>
                <a:prstGeom prst="rect">
                  <a:avLst/>
                </a:prstGeom>
                <a:solidFill>
                  <a:srgbClr val="71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934200" y="4343400"/>
                  <a:ext cx="1600200" cy="609600"/>
                </a:xfrm>
                <a:prstGeom prst="rect">
                  <a:avLst/>
                </a:prstGeom>
                <a:noFill/>
              </p:spPr>
              <p:txBody>
                <a:bodyPr wrap="square" lIns="0" tIns="45720" rIns="0" bIns="45720" numCol="2" spcCol="182880" rtlCol="0">
                  <a:noAutofit/>
                </a:bodyPr>
                <a:lstStyle/>
                <a:p>
                  <a:r>
                    <a:rPr lang="en-US" sz="800" dirty="0" smtClean="0">
                      <a:latin typeface="Arial"/>
                      <a:cs typeface="Arial"/>
                    </a:rPr>
                    <a:t>Armenia </a:t>
                  </a:r>
                </a:p>
                <a:p>
                  <a:r>
                    <a:rPr lang="en-US" sz="800" dirty="0" smtClean="0">
                      <a:latin typeface="Arial"/>
                      <a:cs typeface="Arial"/>
                    </a:rPr>
                    <a:t>Bangladesh</a:t>
                  </a:r>
                </a:p>
                <a:p>
                  <a:r>
                    <a:rPr lang="en-US" sz="800" dirty="0" smtClean="0">
                      <a:latin typeface="Arial"/>
                      <a:cs typeface="Arial"/>
                    </a:rPr>
                    <a:t>Benin </a:t>
                  </a:r>
                </a:p>
                <a:p>
                  <a:r>
                    <a:rPr lang="en-US" sz="800" dirty="0" smtClean="0">
                      <a:latin typeface="Arial"/>
                      <a:cs typeface="Arial"/>
                    </a:rPr>
                    <a:t>Cambodia</a:t>
                  </a:r>
                </a:p>
                <a:p>
                  <a:r>
                    <a:rPr lang="en-US" sz="800" dirty="0" smtClean="0">
                      <a:latin typeface="Arial"/>
                      <a:cs typeface="Arial"/>
                    </a:rPr>
                    <a:t>Ghana</a:t>
                  </a:r>
                </a:p>
                <a:p>
                  <a:r>
                    <a:rPr lang="en-US" sz="800" dirty="0" smtClean="0">
                      <a:latin typeface="Arial"/>
                      <a:cs typeface="Arial"/>
                    </a:rPr>
                    <a:t>Haiti</a:t>
                  </a:r>
                </a:p>
                <a:p>
                  <a:r>
                    <a:rPr lang="en-US" sz="800" dirty="0" smtClean="0">
                      <a:latin typeface="Arial"/>
                      <a:cs typeface="Arial"/>
                    </a:rPr>
                    <a:t>Honduras</a:t>
                  </a:r>
                </a:p>
                <a:p>
                  <a:r>
                    <a:rPr lang="en-US" sz="800" dirty="0" smtClean="0">
                      <a:latin typeface="Arial"/>
                      <a:cs typeface="Arial"/>
                    </a:rPr>
                    <a:t>Kenya</a:t>
                  </a:r>
                </a:p>
                <a:p>
                  <a:r>
                    <a:rPr lang="en-US" sz="800" dirty="0" smtClean="0">
                      <a:latin typeface="Arial"/>
                      <a:cs typeface="Arial"/>
                    </a:rPr>
                    <a:t>Kiribati</a:t>
                  </a:r>
                </a:p>
                <a:p>
                  <a:r>
                    <a:rPr lang="en-US" sz="800" dirty="0" smtClean="0">
                      <a:latin typeface="Arial"/>
                      <a:cs typeface="Arial"/>
                    </a:rPr>
                    <a:t>Lesotho</a:t>
                  </a:r>
                </a:p>
                <a:p>
                  <a:r>
                    <a:rPr lang="en-US" sz="800" dirty="0" smtClean="0">
                      <a:latin typeface="Arial"/>
                      <a:cs typeface="Arial"/>
                    </a:rPr>
                    <a:t>Liberia</a:t>
                  </a:r>
                </a:p>
                <a:p>
                  <a:r>
                    <a:rPr lang="en-US" sz="800" dirty="0" smtClean="0">
                      <a:latin typeface="Arial"/>
                      <a:cs typeface="Arial"/>
                    </a:rPr>
                    <a:t>Madagascar</a:t>
                  </a:r>
                </a:p>
                <a:p>
                  <a:r>
                    <a:rPr lang="en-US" sz="800" dirty="0" smtClean="0">
                      <a:latin typeface="Arial"/>
                      <a:cs typeface="Arial"/>
                    </a:rPr>
                    <a:t>Malawi</a:t>
                  </a:r>
                </a:p>
                <a:p>
                  <a:r>
                    <a:rPr lang="en-US" sz="800" dirty="0" smtClean="0">
                      <a:latin typeface="Arial"/>
                      <a:cs typeface="Arial"/>
                    </a:rPr>
                    <a:t>Maldives</a:t>
                  </a:r>
                </a:p>
                <a:p>
                  <a:r>
                    <a:rPr lang="en-US" sz="800" dirty="0" smtClean="0">
                      <a:latin typeface="Arial"/>
                      <a:cs typeface="Arial"/>
                    </a:rPr>
                    <a:t>Mali</a:t>
                  </a:r>
                </a:p>
                <a:p>
                  <a:r>
                    <a:rPr lang="en-US" sz="800" dirty="0" smtClean="0">
                      <a:latin typeface="Arial"/>
                      <a:cs typeface="Arial"/>
                    </a:rPr>
                    <a:t>Mongolia</a:t>
                  </a:r>
                </a:p>
                <a:p>
                  <a:r>
                    <a:rPr lang="en-US" sz="800" dirty="0" smtClean="0">
                      <a:latin typeface="Arial"/>
                      <a:cs typeface="Arial"/>
                    </a:rPr>
                    <a:t>Nepal</a:t>
                  </a:r>
                </a:p>
                <a:p>
                  <a:r>
                    <a:rPr lang="en-US" sz="800" dirty="0" smtClean="0">
                      <a:latin typeface="Arial"/>
                      <a:cs typeface="Arial"/>
                    </a:rPr>
                    <a:t>Nicaragua</a:t>
                  </a:r>
                </a:p>
                <a:p>
                  <a:r>
                    <a:rPr lang="en-US" sz="800" dirty="0" smtClean="0">
                      <a:latin typeface="Arial"/>
                      <a:cs typeface="Arial"/>
                    </a:rPr>
                    <a:t>Rwanda</a:t>
                  </a:r>
                </a:p>
                <a:p>
                  <a:r>
                    <a:rPr lang="en-US" sz="800" dirty="0" smtClean="0">
                      <a:latin typeface="Arial"/>
                      <a:cs typeface="Arial"/>
                    </a:rPr>
                    <a:t>Sierra Leone</a:t>
                  </a:r>
                </a:p>
                <a:p>
                  <a:r>
                    <a:rPr lang="en-US" sz="800" dirty="0" smtClean="0">
                      <a:latin typeface="Arial"/>
                      <a:cs typeface="Arial"/>
                    </a:rPr>
                    <a:t>Tanzania </a:t>
                  </a:r>
                </a:p>
                <a:p>
                  <a:r>
                    <a:rPr lang="en-US" sz="800" dirty="0" smtClean="0">
                      <a:latin typeface="Arial"/>
                      <a:cs typeface="Arial"/>
                    </a:rPr>
                    <a:t>Uganda </a:t>
                  </a:r>
                </a:p>
                <a:p>
                  <a:r>
                    <a:rPr lang="en-US" sz="800" dirty="0" smtClean="0">
                      <a:latin typeface="Arial"/>
                      <a:cs typeface="Arial"/>
                    </a:rPr>
                    <a:t>Yemen</a:t>
                  </a:r>
                </a:p>
                <a:p>
                  <a:r>
                    <a:rPr lang="en-US" sz="800" dirty="0" smtClean="0">
                      <a:latin typeface="Arial"/>
                      <a:cs typeface="Arial"/>
                    </a:rPr>
                    <a:t>Zambia</a:t>
                  </a:r>
                </a:p>
                <a:p>
                  <a:r>
                    <a:rPr lang="en-US" sz="800" dirty="0" smtClean="0">
                      <a:latin typeface="Arial"/>
                      <a:cs typeface="Arial"/>
                    </a:rPr>
                    <a:t>Pacific Region (Solomon Islands, Vanuatu)</a:t>
                  </a:r>
                  <a:endParaRPr lang="en-US" sz="800" dirty="0">
                    <a:latin typeface="Arial"/>
                    <a:cs typeface="Arial"/>
                  </a:endParaRPr>
                </a:p>
              </p:txBody>
            </p:sp>
          </p:grpSp>
          <p:grpSp>
            <p:nvGrpSpPr>
              <p:cNvPr id="3" name="Group 2"/>
              <p:cNvGrpSpPr/>
              <p:nvPr/>
            </p:nvGrpSpPr>
            <p:grpSpPr>
              <a:xfrm>
                <a:off x="6858000" y="1295400"/>
                <a:ext cx="1828799" cy="1828800"/>
                <a:chOff x="6858000" y="1295400"/>
                <a:chExt cx="1828799" cy="1828800"/>
              </a:xfrm>
            </p:grpSpPr>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1" y="1295400"/>
                  <a:ext cx="1828798" cy="1815736"/>
                </a:xfrm>
                <a:prstGeom prst="rect">
                  <a:avLst/>
                </a:prstGeom>
              </p:spPr>
            </p:pic>
            <p:sp>
              <p:nvSpPr>
                <p:cNvPr id="73" name="Rectangle 72"/>
                <p:cNvSpPr/>
                <p:nvPr/>
              </p:nvSpPr>
              <p:spPr>
                <a:xfrm>
                  <a:off x="6858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smtClean="0">
                      <a:solidFill>
                        <a:schemeClr val="bg1"/>
                      </a:solidFill>
                      <a:latin typeface="Arial"/>
                      <a:cs typeface="Arial"/>
                    </a:rPr>
                    <a:t>$796</a:t>
                  </a:r>
                  <a:endParaRPr lang="en-US" sz="1700" b="1" dirty="0">
                    <a:solidFill>
                      <a:schemeClr val="bg1"/>
                    </a:solidFill>
                    <a:latin typeface="Arial"/>
                    <a:cs typeface="Arial"/>
                  </a:endParaRPr>
                </a:p>
                <a:p>
                  <a:r>
                    <a:rPr lang="en-US" sz="1700" b="1" dirty="0">
                      <a:solidFill>
                        <a:schemeClr val="bg1"/>
                      </a:solidFill>
                      <a:latin typeface="Arial"/>
                      <a:cs typeface="Arial"/>
                    </a:rPr>
                    <a:t>million</a:t>
                  </a:r>
                </a:p>
              </p:txBody>
            </p:sp>
          </p:grpSp>
          <p:sp>
            <p:nvSpPr>
              <p:cNvPr id="77" name="TextBox 76"/>
              <p:cNvSpPr txBox="1"/>
              <p:nvPr/>
            </p:nvSpPr>
            <p:spPr>
              <a:xfrm>
                <a:off x="6858000" y="3168387"/>
                <a:ext cx="1828799" cy="946413"/>
              </a:xfrm>
              <a:prstGeom prst="rect">
                <a:avLst/>
              </a:prstGeom>
              <a:solidFill>
                <a:srgbClr val="4676BC"/>
              </a:solidFill>
              <a:ln>
                <a:noFill/>
              </a:ln>
            </p:spPr>
            <p:txBody>
              <a:bodyPr wrap="square" lIns="91440" rIns="91440" rtlCol="0">
                <a:spAutoFit/>
              </a:bodyPr>
              <a:lstStyle/>
              <a:p>
                <a:r>
                  <a:rPr lang="en-US" sz="925" dirty="0">
                    <a:latin typeface="Arial"/>
                    <a:cs typeface="Arial"/>
                  </a:rPr>
                  <a:t>Demonstrate economic, </a:t>
                </a:r>
              </a:p>
              <a:p>
                <a:r>
                  <a:rPr lang="en-US" sz="925" dirty="0">
                    <a:latin typeface="Arial"/>
                    <a:cs typeface="Arial"/>
                  </a:rPr>
                  <a:t>social, and environmental </a:t>
                </a:r>
                <a:r>
                  <a:rPr lang="en-US" sz="925" dirty="0" smtClean="0">
                    <a:latin typeface="Arial"/>
                    <a:cs typeface="Arial"/>
                  </a:rPr>
                  <a:t>viability of renewable energy </a:t>
                </a:r>
                <a:br>
                  <a:rPr lang="en-US" sz="925" dirty="0" smtClean="0">
                    <a:latin typeface="Arial"/>
                    <a:cs typeface="Arial"/>
                  </a:rPr>
                </a:br>
                <a:r>
                  <a:rPr lang="en-US" sz="925" dirty="0" smtClean="0">
                    <a:latin typeface="Arial"/>
                    <a:cs typeface="Arial"/>
                  </a:rPr>
                  <a:t>in </a:t>
                </a:r>
                <a:r>
                  <a:rPr lang="en-US" sz="925" dirty="0">
                    <a:latin typeface="Arial"/>
                    <a:cs typeface="Arial"/>
                  </a:rPr>
                  <a:t>low income </a:t>
                </a:r>
                <a:r>
                  <a:rPr lang="en-US" sz="925" dirty="0" smtClean="0">
                    <a:latin typeface="Arial"/>
                    <a:cs typeface="Arial"/>
                  </a:rPr>
                  <a:t>countries</a:t>
                </a:r>
              </a:p>
              <a:p>
                <a:endParaRPr lang="en-US" sz="925" dirty="0">
                  <a:solidFill>
                    <a:schemeClr val="bg1"/>
                  </a:solidFill>
                  <a:latin typeface="Arial"/>
                  <a:cs typeface="Arial"/>
                </a:endParaRPr>
              </a:p>
              <a:p>
                <a:endParaRPr lang="en-US" sz="925" dirty="0">
                  <a:solidFill>
                    <a:schemeClr val="bg1"/>
                  </a:solidFill>
                  <a:latin typeface="Arial"/>
                  <a:cs typeface="Arial"/>
                </a:endParaRPr>
              </a:p>
            </p:txBody>
          </p:sp>
        </p:grpSp>
      </p:grpSp>
    </p:spTree>
    <p:extLst>
      <p:ext uri="{BB962C8B-B14F-4D97-AF65-F5344CB8AC3E}">
        <p14:creationId xmlns:p14="http://schemas.microsoft.com/office/powerpoint/2010/main" val="3674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f-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grpSp>
        <p:nvGrpSpPr>
          <p:cNvPr id="7" name="Group 6"/>
          <p:cNvGrpSpPr/>
          <p:nvPr/>
        </p:nvGrpSpPr>
        <p:grpSpPr>
          <a:xfrm>
            <a:off x="1143000" y="0"/>
            <a:ext cx="7848600" cy="1295400"/>
            <a:chOff x="1143000" y="0"/>
            <a:chExt cx="7848600" cy="1295400"/>
          </a:xfrm>
          <a:solidFill>
            <a:schemeClr val="tx1">
              <a:lumMod val="50000"/>
              <a:lumOff val="50000"/>
            </a:schemeClr>
          </a:solidFill>
        </p:grpSpPr>
        <p:sp>
          <p:nvSpPr>
            <p:cNvPr id="8" name="Rectangle 7"/>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5" name="Title 1"/>
          <p:cNvSpPr>
            <a:spLocks noGrp="1"/>
          </p:cNvSpPr>
          <p:nvPr>
            <p:ph type="title"/>
          </p:nvPr>
        </p:nvSpPr>
        <p:spPr>
          <a:xfrm>
            <a:off x="1295400" y="274638"/>
            <a:ext cx="7391400" cy="639762"/>
          </a:xfrm>
        </p:spPr>
        <p:txBody>
          <a:bodyPr/>
          <a:lstStyle/>
          <a:p>
            <a:r>
              <a:rPr lang="en-US" dirty="0" smtClean="0"/>
              <a:t>CIF financing spread</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807348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3188"/>
            <a:ext cx="4572000" cy="4191000"/>
          </a:xfrm>
        </p:spPr>
        <p:txBody>
          <a:bodyPr>
            <a:normAutofit/>
          </a:bodyPr>
          <a:lstStyle/>
          <a:p>
            <a:pPr marL="0" indent="0">
              <a:buNone/>
            </a:pPr>
            <a:r>
              <a:rPr lang="en-US" sz="1900" dirty="0" smtClean="0">
                <a:latin typeface="ConduitITCStd"/>
                <a:ea typeface="Times New Roman" panose="02020603050405020304" pitchFamily="18" charset="0"/>
                <a:sym typeface="Wingdings" panose="05000000000000000000" pitchFamily="2" charset="2"/>
              </a:rPr>
              <a:t> </a:t>
            </a:r>
            <a:r>
              <a:rPr lang="en-US" sz="1900" dirty="0" smtClean="0">
                <a:solidFill>
                  <a:schemeClr val="tx1"/>
                </a:solidFill>
                <a:latin typeface="ConduitITCStd"/>
                <a:ea typeface="Times New Roman" panose="02020603050405020304" pitchFamily="18" charset="0"/>
              </a:rPr>
              <a:t>Two </a:t>
            </a:r>
            <a:r>
              <a:rPr lang="en-US" sz="1900" dirty="0">
                <a:solidFill>
                  <a:schemeClr val="tx1"/>
                </a:solidFill>
                <a:latin typeface="ConduitITCStd"/>
                <a:ea typeface="Times New Roman" panose="02020603050405020304" pitchFamily="18" charset="0"/>
              </a:rPr>
              <a:t>levels </a:t>
            </a:r>
            <a:r>
              <a:rPr lang="en-US" sz="1900" dirty="0" smtClean="0">
                <a:solidFill>
                  <a:schemeClr val="tx1"/>
                </a:solidFill>
                <a:latin typeface="ConduitITCStd"/>
                <a:ea typeface="Times New Roman" panose="02020603050405020304" pitchFamily="18" charset="0"/>
              </a:rPr>
              <a:t>of design &amp; implementation together forming a CIF country program:  i.e., Investment Plan + Projects </a:t>
            </a:r>
            <a:endParaRPr lang="en-US" sz="1900" dirty="0">
              <a:solidFill>
                <a:schemeClr val="tx1"/>
              </a:solidFill>
              <a:latin typeface="ConduitITCStd"/>
            </a:endParaRPr>
          </a:p>
        </p:txBody>
      </p:sp>
      <p:sp>
        <p:nvSpPr>
          <p:cNvPr id="39" name="Content Placeholder 38"/>
          <p:cNvSpPr>
            <a:spLocks noGrp="1"/>
          </p:cNvSpPr>
          <p:nvPr>
            <p:ph idx="10"/>
          </p:nvPr>
        </p:nvSpPr>
        <p:spPr>
          <a:xfrm>
            <a:off x="5486400" y="1373188"/>
            <a:ext cx="3657600" cy="5484812"/>
          </a:xfrm>
        </p:spPr>
        <p:txBody>
          <a:bodyPr>
            <a:normAutofit fontScale="25000" lnSpcReduction="20000"/>
          </a:bodyPr>
          <a:lstStyle/>
          <a:p>
            <a:pPr marL="285750" marR="0" lvl="0" indent="-285750">
              <a:spcBef>
                <a:spcPts val="0"/>
              </a:spcBef>
              <a:spcAft>
                <a:spcPts val="145"/>
              </a:spcAft>
              <a:buFont typeface="Wingdings" panose="05000000000000000000" pitchFamily="2" charset="2"/>
              <a:buChar char="Ø"/>
            </a:pPr>
            <a:r>
              <a:rPr lang="en-US" sz="6400" dirty="0" smtClean="0">
                <a:solidFill>
                  <a:schemeClr val="tx1"/>
                </a:solidFill>
                <a:latin typeface="ConduitITCStd"/>
                <a:ea typeface="Times New Roman" panose="02020603050405020304" pitchFamily="18" charset="0"/>
              </a:rPr>
              <a:t>I</a:t>
            </a:r>
            <a:r>
              <a:rPr lang="en-US" sz="5600" dirty="0" smtClean="0">
                <a:solidFill>
                  <a:schemeClr val="tx1"/>
                </a:solidFill>
                <a:latin typeface="ConduitITCStd"/>
                <a:ea typeface="Times New Roman" panose="02020603050405020304" pitchFamily="18" charset="0"/>
              </a:rPr>
              <a:t>nter-MDB collaboration </a:t>
            </a:r>
            <a:r>
              <a:rPr lang="en-US" sz="5600" dirty="0">
                <a:solidFill>
                  <a:schemeClr val="tx1"/>
                </a:solidFill>
                <a:latin typeface="ConduitITCStd"/>
                <a:ea typeface="Times New Roman" panose="02020603050405020304" pitchFamily="18" charset="0"/>
              </a:rPr>
              <a:t>(</a:t>
            </a:r>
            <a:r>
              <a:rPr lang="en-US" sz="5600" dirty="0" smtClean="0">
                <a:solidFill>
                  <a:schemeClr val="tx1"/>
                </a:solidFill>
                <a:latin typeface="ConduitITCStd"/>
                <a:ea typeface="Times New Roman" panose="02020603050405020304" pitchFamily="18" charset="0"/>
              </a:rPr>
              <a:t>MDBs offer: scale, convening power, &amp; robust </a:t>
            </a:r>
            <a:r>
              <a:rPr lang="en-US" sz="5600" dirty="0">
                <a:solidFill>
                  <a:schemeClr val="tx1"/>
                </a:solidFill>
                <a:latin typeface="ConduitITCStd"/>
                <a:ea typeface="Times New Roman" panose="02020603050405020304" pitchFamily="18" charset="0"/>
              </a:rPr>
              <a:t>safeguard, procurement </a:t>
            </a:r>
            <a:r>
              <a:rPr lang="en-US" sz="5600" dirty="0" smtClean="0">
                <a:solidFill>
                  <a:schemeClr val="tx1"/>
                </a:solidFill>
                <a:latin typeface="ConduitITCStd"/>
                <a:ea typeface="Times New Roman" panose="02020603050405020304" pitchFamily="18" charset="0"/>
              </a:rPr>
              <a:t>systems</a:t>
            </a:r>
            <a:r>
              <a:rPr lang="en-US" sz="5600" dirty="0">
                <a:solidFill>
                  <a:schemeClr val="tx1"/>
                </a:solidFill>
                <a:latin typeface="ConduitITCStd"/>
                <a:ea typeface="Times New Roman" panose="02020603050405020304" pitchFamily="18" charset="0"/>
              </a:rPr>
              <a:t>)</a:t>
            </a:r>
          </a:p>
          <a:p>
            <a:pPr marL="285750" marR="0" lvl="0" indent="-285750">
              <a:spcBef>
                <a:spcPts val="0"/>
              </a:spcBef>
              <a:spcAft>
                <a:spcPts val="145"/>
              </a:spcAft>
              <a:buFont typeface="Wingdings" panose="05000000000000000000" pitchFamily="2" charset="2"/>
              <a:buChar char="Ø"/>
            </a:pPr>
            <a:r>
              <a:rPr lang="en-US" sz="5600" dirty="0" smtClean="0">
                <a:solidFill>
                  <a:schemeClr val="tx1"/>
                </a:solidFill>
                <a:latin typeface="ConduitITCStd"/>
                <a:ea typeface="Times New Roman" panose="02020603050405020304" pitchFamily="18" charset="0"/>
              </a:rPr>
              <a:t>Country ownership of CIF </a:t>
            </a:r>
            <a:r>
              <a:rPr lang="en-US" sz="5600" dirty="0">
                <a:solidFill>
                  <a:schemeClr val="tx1"/>
                </a:solidFill>
                <a:latin typeface="ConduitITCStd"/>
                <a:ea typeface="Times New Roman" panose="02020603050405020304" pitchFamily="18" charset="0"/>
              </a:rPr>
              <a:t>programming process and </a:t>
            </a:r>
            <a:r>
              <a:rPr lang="en-US" sz="5600" dirty="0" smtClean="0">
                <a:solidFill>
                  <a:schemeClr val="tx1"/>
                </a:solidFill>
                <a:latin typeface="ConduitITCStd"/>
                <a:ea typeface="Times New Roman" panose="02020603050405020304" pitchFamily="18" charset="0"/>
              </a:rPr>
              <a:t>results, embedding national goals/targets</a:t>
            </a:r>
            <a:endParaRPr lang="en-US" sz="5600" dirty="0">
              <a:solidFill>
                <a:schemeClr val="tx1"/>
              </a:solidFill>
              <a:latin typeface="ConduitITCStd"/>
              <a:ea typeface="Times New Roman" panose="02020603050405020304" pitchFamily="18" charset="0"/>
            </a:endParaRPr>
          </a:p>
          <a:p>
            <a:pPr marL="285750" marR="0" lvl="0" indent="-285750">
              <a:spcBef>
                <a:spcPts val="0"/>
              </a:spcBef>
              <a:spcAft>
                <a:spcPts val="145"/>
              </a:spcAft>
              <a:buFont typeface="Wingdings" panose="05000000000000000000" pitchFamily="2" charset="2"/>
              <a:buChar char="Ø"/>
            </a:pPr>
            <a:r>
              <a:rPr lang="en-US" sz="5600" dirty="0" smtClean="0">
                <a:solidFill>
                  <a:schemeClr val="tx1"/>
                </a:solidFill>
                <a:latin typeface="ConduitITCStd"/>
              </a:rPr>
              <a:t>Can move </a:t>
            </a:r>
            <a:r>
              <a:rPr lang="en-US" sz="5600" dirty="0" smtClean="0">
                <a:solidFill>
                  <a:schemeClr val="tx1"/>
                </a:solidFill>
              </a:rPr>
              <a:t>beyond  </a:t>
            </a:r>
            <a:r>
              <a:rPr lang="en-US" sz="5600" dirty="0">
                <a:solidFill>
                  <a:schemeClr val="tx1"/>
                </a:solidFill>
              </a:rPr>
              <a:t>project-by-project </a:t>
            </a:r>
            <a:r>
              <a:rPr lang="en-US" sz="5600" dirty="0" smtClean="0">
                <a:solidFill>
                  <a:schemeClr val="tx1"/>
                </a:solidFill>
              </a:rPr>
              <a:t>approach to programmatic </a:t>
            </a:r>
            <a:r>
              <a:rPr lang="en-US" sz="5600" dirty="0">
                <a:solidFill>
                  <a:schemeClr val="tx1"/>
                </a:solidFill>
              </a:rPr>
              <a:t>approach </a:t>
            </a:r>
            <a:r>
              <a:rPr lang="en-US" sz="5600" dirty="0" smtClean="0">
                <a:solidFill>
                  <a:schemeClr val="tx1"/>
                </a:solidFill>
              </a:rPr>
              <a:t>with long-term</a:t>
            </a:r>
            <a:r>
              <a:rPr lang="en-US" sz="5600" dirty="0">
                <a:solidFill>
                  <a:schemeClr val="tx1"/>
                </a:solidFill>
              </a:rPr>
              <a:t>, strategic arrangement of linked investment projects </a:t>
            </a:r>
            <a:r>
              <a:rPr lang="en-US" sz="5600" dirty="0" smtClean="0">
                <a:solidFill>
                  <a:schemeClr val="tx1"/>
                </a:solidFill>
              </a:rPr>
              <a:t>for national/ sector-wide transformation </a:t>
            </a:r>
          </a:p>
          <a:p>
            <a:pPr marL="285750" marR="0" lvl="0" indent="-285750">
              <a:spcBef>
                <a:spcPts val="0"/>
              </a:spcBef>
              <a:spcAft>
                <a:spcPts val="145"/>
              </a:spcAft>
              <a:buFont typeface="Wingdings" panose="05000000000000000000" pitchFamily="2" charset="2"/>
              <a:buChar char="Ø"/>
            </a:pPr>
            <a:r>
              <a:rPr lang="en-US" sz="5600" dirty="0" smtClean="0">
                <a:solidFill>
                  <a:schemeClr val="tx1"/>
                </a:solidFill>
              </a:rPr>
              <a:t>Umbrella approach, maximizing  </a:t>
            </a:r>
            <a:r>
              <a:rPr lang="en-US" sz="5600" dirty="0">
                <a:solidFill>
                  <a:schemeClr val="tx1"/>
                </a:solidFill>
              </a:rPr>
              <a:t>synergies and co-financing </a:t>
            </a:r>
            <a:r>
              <a:rPr lang="en-US" sz="5600" dirty="0" smtClean="0">
                <a:solidFill>
                  <a:schemeClr val="tx1"/>
                </a:solidFill>
              </a:rPr>
              <a:t>opportunities </a:t>
            </a:r>
            <a:endParaRPr lang="en-US" sz="5600" dirty="0">
              <a:solidFill>
                <a:schemeClr val="tx1"/>
              </a:solidFill>
            </a:endParaRPr>
          </a:p>
          <a:p>
            <a:pPr marL="0" indent="0">
              <a:buNone/>
            </a:pPr>
            <a:r>
              <a:rPr lang="en-US" sz="5600" i="1" dirty="0" smtClean="0">
                <a:solidFill>
                  <a:schemeClr val="tx1"/>
                </a:solidFill>
              </a:rPr>
              <a:t>E.g</a:t>
            </a:r>
            <a:r>
              <a:rPr lang="en-US" sz="5600" i="1" dirty="0">
                <a:solidFill>
                  <a:schemeClr val="tx1"/>
                </a:solidFill>
              </a:rPr>
              <a:t>., </a:t>
            </a:r>
            <a:r>
              <a:rPr lang="en-US" sz="5600" i="1" dirty="0" smtClean="0">
                <a:solidFill>
                  <a:schemeClr val="tx1"/>
                </a:solidFill>
              </a:rPr>
              <a:t>FIP: </a:t>
            </a:r>
            <a:r>
              <a:rPr lang="en-US" sz="5600" i="1" dirty="0" smtClean="0">
                <a:solidFill>
                  <a:schemeClr val="tx1"/>
                </a:solidFill>
              </a:rPr>
              <a:t>Looking across </a:t>
            </a:r>
            <a:r>
              <a:rPr lang="en-US" sz="5600" i="1" dirty="0">
                <a:solidFill>
                  <a:schemeClr val="tx1"/>
                </a:solidFill>
              </a:rPr>
              <a:t>forest landscapes </a:t>
            </a:r>
            <a:r>
              <a:rPr lang="en-US" sz="5600" i="1" dirty="0" smtClean="0">
                <a:solidFill>
                  <a:schemeClr val="tx1"/>
                </a:solidFill>
              </a:rPr>
              <a:t>using </a:t>
            </a:r>
            <a:r>
              <a:rPr lang="en-US" sz="5600" i="1" dirty="0" smtClean="0">
                <a:solidFill>
                  <a:schemeClr val="tx1"/>
                </a:solidFill>
              </a:rPr>
              <a:t>integrated </a:t>
            </a:r>
            <a:r>
              <a:rPr lang="en-US" sz="5600" i="1" dirty="0" smtClean="0">
                <a:solidFill>
                  <a:schemeClr val="tx1"/>
                </a:solidFill>
              </a:rPr>
              <a:t>approach </a:t>
            </a:r>
            <a:r>
              <a:rPr lang="en-US" sz="5600" i="1" dirty="0" smtClean="0">
                <a:solidFill>
                  <a:schemeClr val="tx1"/>
                </a:solidFill>
              </a:rPr>
              <a:t>with </a:t>
            </a:r>
            <a:r>
              <a:rPr lang="en-US" sz="5600" i="1" dirty="0" smtClean="0">
                <a:solidFill>
                  <a:schemeClr val="tx1"/>
                </a:solidFill>
              </a:rPr>
              <a:t>range of stakeholders </a:t>
            </a:r>
            <a:r>
              <a:rPr lang="en-US" sz="5600" i="1" dirty="0" smtClean="0">
                <a:solidFill>
                  <a:schemeClr val="tx1"/>
                </a:solidFill>
              </a:rPr>
              <a:t>to address drivers </a:t>
            </a:r>
            <a:r>
              <a:rPr lang="en-US" sz="5600" i="1" dirty="0">
                <a:solidFill>
                  <a:schemeClr val="tx1"/>
                </a:solidFill>
              </a:rPr>
              <a:t>of deforestation </a:t>
            </a:r>
            <a:r>
              <a:rPr lang="en-US" sz="5600" i="1" dirty="0" smtClean="0">
                <a:solidFill>
                  <a:schemeClr val="tx1"/>
                </a:solidFill>
              </a:rPr>
              <a:t>and</a:t>
            </a:r>
            <a:r>
              <a:rPr lang="en-US" sz="5600" i="1" dirty="0" smtClean="0">
                <a:solidFill>
                  <a:schemeClr val="tx1"/>
                </a:solidFill>
              </a:rPr>
              <a:t> </a:t>
            </a:r>
            <a:r>
              <a:rPr lang="en-US" sz="5600" i="1" dirty="0" smtClean="0">
                <a:solidFill>
                  <a:schemeClr val="tx1"/>
                </a:solidFill>
              </a:rPr>
              <a:t>forest degradation, </a:t>
            </a:r>
            <a:r>
              <a:rPr lang="en-US" sz="5600" i="1" dirty="0" smtClean="0">
                <a:solidFill>
                  <a:schemeClr val="tx1"/>
                </a:solidFill>
              </a:rPr>
              <a:t>within and outside the ‘</a:t>
            </a:r>
            <a:r>
              <a:rPr lang="en-US" sz="5600" i="1" dirty="0" smtClean="0">
                <a:solidFill>
                  <a:schemeClr val="tx1"/>
                </a:solidFill>
              </a:rPr>
              <a:t>forest’ sector, </a:t>
            </a:r>
            <a:r>
              <a:rPr lang="en-US" sz="5600" i="1" dirty="0" smtClean="0">
                <a:solidFill>
                  <a:schemeClr val="tx1"/>
                </a:solidFill>
              </a:rPr>
              <a:t>for </a:t>
            </a:r>
            <a:r>
              <a:rPr lang="en-US" sz="5600" i="1" dirty="0" smtClean="0">
                <a:solidFill>
                  <a:schemeClr val="tx1"/>
                </a:solidFill>
              </a:rPr>
              <a:t>triple win on poverty reduction + mitigation + resilience</a:t>
            </a:r>
            <a:r>
              <a:rPr lang="en-US" sz="5600" i="1" dirty="0">
                <a:solidFill>
                  <a:schemeClr val="tx1"/>
                </a:solidFill>
              </a:rPr>
              <a:t>. </a:t>
            </a:r>
          </a:p>
          <a:p>
            <a:endParaRPr lang="en-US" sz="5600" dirty="0">
              <a:solidFill>
                <a:schemeClr val="tx1"/>
              </a:solidFill>
            </a:endParaRPr>
          </a:p>
          <a:p>
            <a:endParaRPr lang="en-US" sz="5600" dirty="0">
              <a:solidFill>
                <a:schemeClr val="tx1"/>
              </a:solidFill>
            </a:endParaRPr>
          </a:p>
          <a:p>
            <a:endParaRPr lang="en-US" dirty="0"/>
          </a:p>
          <a:p>
            <a:endParaRPr lang="en-US" dirty="0"/>
          </a:p>
        </p:txBody>
      </p:sp>
      <p:sp>
        <p:nvSpPr>
          <p:cNvPr id="3" name="Title 2"/>
          <p:cNvSpPr>
            <a:spLocks noGrp="1"/>
          </p:cNvSpPr>
          <p:nvPr>
            <p:ph type="title" idx="4294967295"/>
          </p:nvPr>
        </p:nvSpPr>
        <p:spPr>
          <a:xfrm>
            <a:off x="1219200" y="98425"/>
            <a:ext cx="7924800" cy="1143000"/>
          </a:xfrm>
          <a:solidFill>
            <a:schemeClr val="tx1">
              <a:lumMod val="50000"/>
              <a:lumOff val="50000"/>
            </a:schemeClr>
          </a:solidFill>
        </p:spPr>
        <p:txBody>
          <a:bodyPr>
            <a:normAutofit fontScale="90000"/>
          </a:bodyPr>
          <a:lstStyle/>
          <a:p>
            <a:pPr algn="ctr"/>
            <a:r>
              <a:rPr lang="en-US" sz="3200" dirty="0" smtClean="0"/>
              <a:t/>
            </a:r>
            <a:br>
              <a:rPr lang="en-US" sz="3200" dirty="0" smtClean="0"/>
            </a:br>
            <a:r>
              <a:rPr lang="en-US" sz="3200" dirty="0" smtClean="0"/>
              <a:t>CIF Programmatic Approach</a:t>
            </a:r>
            <a:br>
              <a:rPr lang="en-US" sz="3200" dirty="0" smtClean="0"/>
            </a:br>
            <a:r>
              <a:rPr lang="en-US" sz="3200" dirty="0"/>
              <a:t/>
            </a:r>
            <a:br>
              <a:rPr lang="en-US" sz="3200" dirty="0"/>
            </a:br>
            <a:endParaRPr lang="en-US" sz="32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560" y="2493009"/>
            <a:ext cx="4800600" cy="4019551"/>
          </a:xfrm>
          <a:prstGeom prst="rect">
            <a:avLst/>
          </a:prstGeom>
          <a:noFill/>
          <a:ln>
            <a:noFill/>
          </a:ln>
        </p:spPr>
      </p:pic>
      <p:sp>
        <p:nvSpPr>
          <p:cNvPr id="37" name="Rectangle 36"/>
          <p:cNvSpPr/>
          <p:nvPr/>
        </p:nvSpPr>
        <p:spPr>
          <a:xfrm>
            <a:off x="0" y="3810000"/>
            <a:ext cx="9144000" cy="4724400"/>
          </a:xfrm>
          <a:prstGeom prst="rect">
            <a:avLst/>
          </a:prstGeom>
        </p:spPr>
        <p:txBody>
          <a:bodyPr/>
          <a:lstStyle/>
          <a:p>
            <a:endParaRPr lang="en-US"/>
          </a:p>
        </p:txBody>
      </p:sp>
    </p:spTree>
    <p:extLst>
      <p:ext uri="{BB962C8B-B14F-4D97-AF65-F5344CB8AC3E}">
        <p14:creationId xmlns:p14="http://schemas.microsoft.com/office/powerpoint/2010/main" val="151562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CIF GENDER ACTION PLAN:  FY15-FY16</a:t>
            </a:r>
            <a:endParaRPr lang="en-US" dirty="0"/>
          </a:p>
        </p:txBody>
      </p:sp>
      <p:sp>
        <p:nvSpPr>
          <p:cNvPr id="3" name="Content Placeholder 2"/>
          <p:cNvSpPr>
            <a:spLocks noGrp="1"/>
          </p:cNvSpPr>
          <p:nvPr>
            <p:ph sz="quarter" idx="12"/>
          </p:nvPr>
        </p:nvSpPr>
        <p:spPr>
          <a:xfrm>
            <a:off x="152400" y="1219200"/>
            <a:ext cx="8801100" cy="5638800"/>
          </a:xfrm>
          <a:solidFill>
            <a:srgbClr val="E9FAFD"/>
          </a:solidFill>
        </p:spPr>
        <p:style>
          <a:lnRef idx="2">
            <a:schemeClr val="accent3"/>
          </a:lnRef>
          <a:fillRef idx="1">
            <a:schemeClr val="lt1"/>
          </a:fillRef>
          <a:effectRef idx="0">
            <a:schemeClr val="accent3"/>
          </a:effectRef>
          <a:fontRef idx="minor">
            <a:schemeClr val="dk1"/>
          </a:fontRef>
        </p:style>
        <p:txBody>
          <a:bodyPr>
            <a:noAutofit/>
          </a:bodyPr>
          <a:lstStyle/>
          <a:p>
            <a:pPr>
              <a:lnSpc>
                <a:spcPct val="135000"/>
              </a:lnSpc>
              <a:buClr>
                <a:schemeClr val="accent3"/>
              </a:buClr>
              <a:buFont typeface="Wingdings" panose="05000000000000000000" pitchFamily="2" charset="2"/>
              <a:buChar char="q"/>
              <a:defRPr/>
            </a:pPr>
            <a:r>
              <a:rPr lang="en-US" altLang="en-US" sz="1800" b="1" dirty="0">
                <a:solidFill>
                  <a:schemeClr val="tx1">
                    <a:lumMod val="75000"/>
                    <a:lumOff val="25000"/>
                  </a:schemeClr>
                </a:solidFill>
              </a:rPr>
              <a:t>CIF Gender Action Plan approved in June 2014 </a:t>
            </a:r>
          </a:p>
          <a:p>
            <a:pPr fontAlgn="auto">
              <a:lnSpc>
                <a:spcPct val="135000"/>
              </a:lnSpc>
              <a:spcAft>
                <a:spcPts val="0"/>
              </a:spcAft>
              <a:buClr>
                <a:schemeClr val="accent3"/>
              </a:buClr>
              <a:buFont typeface="Wingdings" panose="05000000000000000000" pitchFamily="2" charset="2"/>
              <a:buChar char="q"/>
              <a:defRPr/>
            </a:pPr>
            <a:r>
              <a:rPr lang="en-US" altLang="en-US" sz="1800" b="1" dirty="0" smtClean="0">
                <a:solidFill>
                  <a:schemeClr val="tx1">
                    <a:lumMod val="75000"/>
                    <a:lumOff val="25000"/>
                  </a:schemeClr>
                </a:solidFill>
              </a:rPr>
              <a:t>Background: </a:t>
            </a:r>
          </a:p>
          <a:p>
            <a:pPr lvl="1">
              <a:lnSpc>
                <a:spcPct val="135000"/>
              </a:lnSpc>
              <a:buClr>
                <a:schemeClr val="accent3"/>
              </a:buClr>
              <a:buFont typeface="Wingdings" panose="05000000000000000000" pitchFamily="2" charset="2"/>
              <a:buChar char="q"/>
              <a:defRPr/>
            </a:pPr>
            <a:r>
              <a:rPr lang="en-US" altLang="en-US" sz="1800" i="1" dirty="0" smtClean="0">
                <a:solidFill>
                  <a:schemeClr val="tx1"/>
                </a:solidFill>
              </a:rPr>
              <a:t>CIF Gender Review</a:t>
            </a:r>
            <a:r>
              <a:rPr lang="en-US" altLang="en-US" sz="1800" dirty="0" smtClean="0">
                <a:solidFill>
                  <a:schemeClr val="tx1"/>
                </a:solidFill>
              </a:rPr>
              <a:t> (2013) and </a:t>
            </a:r>
            <a:r>
              <a:rPr lang="en-US" altLang="en-US" sz="1800" i="1" dirty="0" smtClean="0">
                <a:solidFill>
                  <a:schemeClr val="tx1"/>
                </a:solidFill>
              </a:rPr>
              <a:t>Strategic Environmental, Social and Gender Assessment (2010) </a:t>
            </a:r>
            <a:r>
              <a:rPr lang="en-US" altLang="en-US" sz="1800" dirty="0" smtClean="0">
                <a:solidFill>
                  <a:schemeClr val="tx1"/>
                </a:solidFill>
              </a:rPr>
              <a:t>concluded more efforts could be made to strengthen gender-responsive approaches in the CIF </a:t>
            </a:r>
          </a:p>
          <a:p>
            <a:pPr lvl="1">
              <a:lnSpc>
                <a:spcPct val="135000"/>
              </a:lnSpc>
              <a:buClr>
                <a:schemeClr val="accent3"/>
              </a:buClr>
              <a:buFont typeface="Wingdings" panose="05000000000000000000" pitchFamily="2" charset="2"/>
              <a:buChar char="q"/>
              <a:defRPr/>
            </a:pPr>
            <a:r>
              <a:rPr lang="en-US" altLang="en-US" sz="1800" dirty="0" smtClean="0">
                <a:solidFill>
                  <a:schemeClr val="tx1"/>
                </a:solidFill>
              </a:rPr>
              <a:t>Sr. Gender Specialist recruited and in place February 2014</a:t>
            </a:r>
          </a:p>
          <a:p>
            <a:pPr fontAlgn="auto">
              <a:lnSpc>
                <a:spcPct val="135000"/>
              </a:lnSpc>
              <a:spcAft>
                <a:spcPts val="0"/>
              </a:spcAft>
              <a:buClr>
                <a:schemeClr val="accent3"/>
              </a:buClr>
              <a:buFont typeface="Wingdings" panose="05000000000000000000" pitchFamily="2" charset="2"/>
              <a:buChar char="q"/>
              <a:defRPr/>
            </a:pPr>
            <a:r>
              <a:rPr lang="en-US" altLang="en-US" sz="1800" b="1" dirty="0" smtClean="0">
                <a:solidFill>
                  <a:schemeClr val="tx1"/>
                </a:solidFill>
              </a:rPr>
              <a:t>Approach:  </a:t>
            </a:r>
            <a:r>
              <a:rPr lang="en-US" altLang="en-US" sz="1800" dirty="0" smtClean="0">
                <a:solidFill>
                  <a:schemeClr val="tx1"/>
                </a:solidFill>
              </a:rPr>
              <a:t>Plan seeks </a:t>
            </a:r>
            <a:r>
              <a:rPr lang="en-US" altLang="en-US" sz="1800" dirty="0">
                <a:solidFill>
                  <a:schemeClr val="tx1"/>
                </a:solidFill>
              </a:rPr>
              <a:t>to mainstream gender in CIF policy </a:t>
            </a:r>
            <a:r>
              <a:rPr lang="en-US" altLang="en-US" sz="1800" dirty="0" smtClean="0">
                <a:solidFill>
                  <a:schemeClr val="tx1"/>
                </a:solidFill>
              </a:rPr>
              <a:t>&amp; programming </a:t>
            </a:r>
            <a:r>
              <a:rPr lang="en-US" altLang="en-US" sz="1800" dirty="0">
                <a:solidFill>
                  <a:schemeClr val="tx1"/>
                </a:solidFill>
              </a:rPr>
              <a:t>in support of gender equality goals </a:t>
            </a:r>
            <a:r>
              <a:rPr lang="en-US" altLang="en-US" sz="1800" u="sng" dirty="0" smtClean="0">
                <a:solidFill>
                  <a:schemeClr val="tx1"/>
                </a:solidFill>
              </a:rPr>
              <a:t>via</a:t>
            </a:r>
            <a:r>
              <a:rPr lang="en-US" altLang="en-US" sz="1800" dirty="0">
                <a:solidFill>
                  <a:schemeClr val="tx1"/>
                </a:solidFill>
              </a:rPr>
              <a:t>: </a:t>
            </a:r>
            <a:r>
              <a:rPr lang="en-US" altLang="en-US" sz="1800" dirty="0" smtClean="0">
                <a:solidFill>
                  <a:schemeClr val="tx1"/>
                </a:solidFill>
              </a:rPr>
              <a:t>(</a:t>
            </a:r>
            <a:r>
              <a:rPr lang="en-US" altLang="en-US" sz="1800" dirty="0" err="1" smtClean="0">
                <a:solidFill>
                  <a:schemeClr val="tx1"/>
                </a:solidFill>
              </a:rPr>
              <a:t>i</a:t>
            </a:r>
            <a:r>
              <a:rPr lang="en-US" altLang="en-US" sz="1800" dirty="0" smtClean="0">
                <a:solidFill>
                  <a:schemeClr val="tx1"/>
                </a:solidFill>
              </a:rPr>
              <a:t>) policy, (ii) program support, (iii) analytical work, (iv) monitoring &amp; reporting, (v) knowledge &amp; learning, (vi) additional MDB activities</a:t>
            </a:r>
          </a:p>
          <a:p>
            <a:pPr fontAlgn="auto">
              <a:lnSpc>
                <a:spcPct val="135000"/>
              </a:lnSpc>
              <a:spcAft>
                <a:spcPts val="0"/>
              </a:spcAft>
              <a:buClr>
                <a:schemeClr val="accent3"/>
              </a:buClr>
              <a:buFont typeface="Wingdings" panose="05000000000000000000" pitchFamily="2" charset="2"/>
              <a:buChar char="q"/>
              <a:defRPr/>
            </a:pPr>
            <a:r>
              <a:rPr lang="en-US" altLang="en-US" sz="1800" b="1" dirty="0" smtClean="0">
                <a:solidFill>
                  <a:schemeClr val="tx1"/>
                </a:solidFill>
              </a:rPr>
              <a:t>Implementation</a:t>
            </a:r>
            <a:r>
              <a:rPr lang="en-US" altLang="en-US" sz="1800" dirty="0" smtClean="0">
                <a:solidFill>
                  <a:schemeClr val="tx1"/>
                </a:solidFill>
              </a:rPr>
              <a:t>: Joint </a:t>
            </a:r>
            <a:r>
              <a:rPr lang="en-US" altLang="en-US" sz="1800" dirty="0">
                <a:solidFill>
                  <a:schemeClr val="tx1"/>
                </a:solidFill>
              </a:rPr>
              <a:t>effort of pilot countries, MDBs, and CIF </a:t>
            </a:r>
            <a:r>
              <a:rPr lang="en-US" altLang="en-US" sz="1800" dirty="0" smtClean="0">
                <a:solidFill>
                  <a:schemeClr val="tx1"/>
                </a:solidFill>
              </a:rPr>
              <a:t>AU </a:t>
            </a:r>
          </a:p>
          <a:p>
            <a:pPr lvl="1">
              <a:lnSpc>
                <a:spcPct val="135000"/>
              </a:lnSpc>
              <a:buClr>
                <a:schemeClr val="accent3"/>
              </a:buClr>
              <a:buFont typeface="Wingdings" panose="05000000000000000000" pitchFamily="2" charset="2"/>
              <a:buChar char="q"/>
              <a:defRPr/>
            </a:pPr>
            <a:r>
              <a:rPr lang="en-US" altLang="en-US" sz="1800" dirty="0" smtClean="0">
                <a:solidFill>
                  <a:schemeClr val="tx1"/>
                </a:solidFill>
              </a:rPr>
              <a:t>Plan builds </a:t>
            </a:r>
            <a:r>
              <a:rPr lang="en-US" altLang="en-US" sz="1800" dirty="0">
                <a:solidFill>
                  <a:schemeClr val="tx1"/>
                </a:solidFill>
              </a:rPr>
              <a:t>on existing </a:t>
            </a:r>
            <a:r>
              <a:rPr lang="en-US" altLang="en-US" sz="1800" dirty="0" smtClean="0">
                <a:solidFill>
                  <a:schemeClr val="tx1"/>
                </a:solidFill>
              </a:rPr>
              <a:t>MDB gender </a:t>
            </a:r>
            <a:r>
              <a:rPr lang="en-US" altLang="en-US" sz="1800" dirty="0">
                <a:solidFill>
                  <a:schemeClr val="tx1"/>
                </a:solidFill>
              </a:rPr>
              <a:t>policies </a:t>
            </a:r>
            <a:r>
              <a:rPr lang="en-US" altLang="en-US" sz="1800" dirty="0" smtClean="0">
                <a:solidFill>
                  <a:schemeClr val="tx1"/>
                </a:solidFill>
              </a:rPr>
              <a:t>&amp; </a:t>
            </a:r>
            <a:r>
              <a:rPr lang="en-US" altLang="en-US" sz="1800" dirty="0">
                <a:solidFill>
                  <a:schemeClr val="tx1"/>
                </a:solidFill>
              </a:rPr>
              <a:t>safeguard </a:t>
            </a:r>
            <a:r>
              <a:rPr lang="en-US" altLang="en-US" sz="1800" dirty="0" smtClean="0">
                <a:solidFill>
                  <a:schemeClr val="tx1"/>
                </a:solidFill>
              </a:rPr>
              <a:t>measures, with: </a:t>
            </a:r>
            <a:r>
              <a:rPr lang="en-US" altLang="en-US" sz="1800" dirty="0">
                <a:solidFill>
                  <a:schemeClr val="tx1"/>
                </a:solidFill>
              </a:rPr>
              <a:t> </a:t>
            </a:r>
            <a:r>
              <a:rPr lang="en-US" altLang="en-US" sz="1800" dirty="0" smtClean="0">
                <a:solidFill>
                  <a:schemeClr val="tx1"/>
                </a:solidFill>
              </a:rPr>
              <a:t>(</a:t>
            </a:r>
            <a:r>
              <a:rPr lang="en-US" altLang="en-US" sz="1800" dirty="0" err="1" smtClean="0">
                <a:solidFill>
                  <a:schemeClr val="tx1"/>
                </a:solidFill>
              </a:rPr>
              <a:t>i</a:t>
            </a:r>
            <a:r>
              <a:rPr lang="en-US" altLang="en-US" sz="1800" dirty="0" smtClean="0">
                <a:solidFill>
                  <a:schemeClr val="tx1"/>
                </a:solidFill>
              </a:rPr>
              <a:t>) closer </a:t>
            </a:r>
            <a:r>
              <a:rPr lang="en-US" altLang="en-US" sz="1800" dirty="0">
                <a:solidFill>
                  <a:schemeClr val="tx1"/>
                </a:solidFill>
              </a:rPr>
              <a:t>monitoring of </a:t>
            </a:r>
            <a:r>
              <a:rPr lang="en-US" altLang="en-US" sz="1800" dirty="0" smtClean="0">
                <a:solidFill>
                  <a:schemeClr val="tx1"/>
                </a:solidFill>
              </a:rPr>
              <a:t>activities; (ii) </a:t>
            </a:r>
            <a:r>
              <a:rPr lang="en-US" altLang="en-US" sz="1800" dirty="0">
                <a:solidFill>
                  <a:schemeClr val="tx1"/>
                </a:solidFill>
              </a:rPr>
              <a:t>generation of new </a:t>
            </a:r>
            <a:r>
              <a:rPr lang="en-US" altLang="en-US" sz="1800" dirty="0" smtClean="0">
                <a:solidFill>
                  <a:schemeClr val="tx1"/>
                </a:solidFill>
              </a:rPr>
              <a:t>knowledge; and (iii) enhancement </a:t>
            </a:r>
            <a:r>
              <a:rPr lang="en-US" altLang="en-US" sz="1800" dirty="0">
                <a:solidFill>
                  <a:schemeClr val="tx1"/>
                </a:solidFill>
              </a:rPr>
              <a:t>of shared learning on </a:t>
            </a:r>
            <a:r>
              <a:rPr lang="en-US" altLang="en-US" sz="1800" dirty="0" smtClean="0">
                <a:solidFill>
                  <a:schemeClr val="tx1"/>
                </a:solidFill>
              </a:rPr>
              <a:t>gender in CIF</a:t>
            </a:r>
            <a:endParaRPr lang="en-US" sz="1800" dirty="0" smtClean="0">
              <a:solidFill>
                <a:schemeClr val="tx1"/>
              </a:solidFill>
            </a:endParaRPr>
          </a:p>
        </p:txBody>
      </p:sp>
    </p:spTree>
    <p:extLst>
      <p:ext uri="{BB962C8B-B14F-4D97-AF65-F5344CB8AC3E}">
        <p14:creationId xmlns:p14="http://schemas.microsoft.com/office/powerpoint/2010/main" val="821752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839200" cy="5001369"/>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40" rIns="91440" rtlCol="0">
            <a:spAutoFit/>
          </a:bodyPr>
          <a:lstStyle/>
          <a:p>
            <a:r>
              <a:rPr lang="en-US" altLang="en-US" b="1" dirty="0" smtClean="0"/>
              <a:t>Aim</a:t>
            </a:r>
            <a:r>
              <a:rPr lang="en-US" altLang="en-US" b="1" dirty="0"/>
              <a:t>: </a:t>
            </a:r>
            <a:r>
              <a:rPr lang="en-US" i="1" dirty="0"/>
              <a:t>“To enhance gender-responsive outcomes across the CIF portfolio via knowledge generation, technical support and program learning”</a:t>
            </a:r>
          </a:p>
          <a:p>
            <a:endParaRPr lang="en-US" sz="1600" dirty="0" smtClean="0">
              <a:latin typeface="Arial" panose="020B0604020202020204" pitchFamily="34" charset="0"/>
              <a:cs typeface="Arial" panose="020B0604020202020204" pitchFamily="34" charset="0"/>
              <a:sym typeface="Wingdings" panose="05000000000000000000" pitchFamily="2" charset="2"/>
            </a:endParaRPr>
          </a:p>
          <a:p>
            <a:r>
              <a:rPr lang="en-US" sz="1600" b="1" dirty="0" smtClean="0">
                <a:latin typeface="Arial" panose="020B0604020202020204" pitchFamily="34" charset="0"/>
                <a:cs typeface="Arial" panose="020B0604020202020204" pitchFamily="34" charset="0"/>
              </a:rPr>
              <a:t>Gender Action Plan implementation </a:t>
            </a:r>
            <a:r>
              <a:rPr lang="en-US" sz="1600" dirty="0" smtClean="0">
                <a:latin typeface="Arial" panose="020B0604020202020204" pitchFamily="34" charset="0"/>
                <a:cs typeface="Arial" panose="020B0604020202020204" pitchFamily="34" charset="0"/>
              </a:rPr>
              <a:t>via:  </a:t>
            </a:r>
          </a:p>
          <a:p>
            <a:pPr marL="742950" lvl="1" indent="-285750">
              <a:lnSpc>
                <a:spcPct val="150000"/>
              </a:lnSpc>
              <a:spcBef>
                <a:spcPts val="600"/>
              </a:spcBef>
              <a:spcAft>
                <a:spcPts val="600"/>
              </a:spcAft>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Applying mandated </a:t>
            </a:r>
            <a:r>
              <a:rPr lang="en-US" sz="1600" b="1" dirty="0" smtClean="0">
                <a:latin typeface="Arial" panose="020B0604020202020204" pitchFamily="34" charset="0"/>
                <a:cs typeface="Arial" panose="020B0604020202020204" pitchFamily="34" charset="0"/>
              </a:rPr>
              <a:t>policies </a:t>
            </a:r>
            <a:r>
              <a:rPr lang="en-US" sz="1600" b="1" dirty="0">
                <a:latin typeface="Arial" panose="020B0604020202020204" pitchFamily="34" charset="0"/>
                <a:cs typeface="Arial" panose="020B0604020202020204" pitchFamily="34" charset="0"/>
              </a:rPr>
              <a:t>and procedures </a:t>
            </a:r>
            <a:r>
              <a:rPr lang="en-US" sz="1600" dirty="0">
                <a:latin typeface="Arial" panose="020B0604020202020204" pitchFamily="34" charset="0"/>
                <a:cs typeface="Arial" panose="020B0604020202020204" pitchFamily="34" charset="0"/>
              </a:rPr>
              <a:t>on gender across the CIF, </a:t>
            </a:r>
            <a:r>
              <a:rPr lang="en-US" sz="1600" dirty="0" smtClean="0">
                <a:latin typeface="Arial" panose="020B0604020202020204" pitchFamily="34" charset="0"/>
                <a:cs typeface="Arial" panose="020B0604020202020204" pitchFamily="34" charset="0"/>
              </a:rPr>
              <a:t>and identifying where these may need to be strengthened; </a:t>
            </a:r>
          </a:p>
          <a:p>
            <a:pPr marL="742950" lvl="1" indent="-285750">
              <a:lnSpc>
                <a:spcPct val="150000"/>
              </a:lnSpc>
              <a:spcBef>
                <a:spcPts val="600"/>
              </a:spcBef>
              <a:spcAft>
                <a:spcPts val="600"/>
              </a:spcAft>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Providing </a:t>
            </a:r>
            <a:r>
              <a:rPr lang="en-US" sz="1600" b="1" dirty="0">
                <a:latin typeface="Arial" panose="020B0604020202020204" pitchFamily="34" charset="0"/>
                <a:cs typeface="Arial" panose="020B0604020202020204" pitchFamily="34" charset="0"/>
              </a:rPr>
              <a:t>technical </a:t>
            </a:r>
            <a:r>
              <a:rPr lang="en-US" sz="1600" b="1" dirty="0" smtClean="0">
                <a:latin typeface="Arial" panose="020B0604020202020204" pitchFamily="34" charset="0"/>
                <a:cs typeface="Arial" panose="020B0604020202020204" pitchFamily="34" charset="0"/>
              </a:rPr>
              <a:t>support and capacity-building  </a:t>
            </a:r>
            <a:r>
              <a:rPr lang="en-US" sz="1600" dirty="0" smtClean="0">
                <a:latin typeface="Arial" panose="020B0604020202020204" pitchFamily="34" charset="0"/>
                <a:cs typeface="Arial" panose="020B0604020202020204" pitchFamily="34" charset="0"/>
              </a:rPr>
              <a:t>on </a:t>
            </a:r>
            <a:r>
              <a:rPr lang="en-US" sz="1600" dirty="0">
                <a:latin typeface="Arial" panose="020B0604020202020204" pitchFamily="34" charset="0"/>
                <a:cs typeface="Arial" panose="020B0604020202020204" pitchFamily="34" charset="0"/>
              </a:rPr>
              <a:t>gender for </a:t>
            </a:r>
            <a:r>
              <a:rPr lang="en-US" sz="1600" dirty="0" smtClean="0">
                <a:latin typeface="Arial" panose="020B0604020202020204" pitchFamily="34" charset="0"/>
                <a:cs typeface="Arial" panose="020B0604020202020204" pitchFamily="34" charset="0"/>
              </a:rPr>
              <a:t>CIF investment plans and projects, on demand</a:t>
            </a:r>
          </a:p>
          <a:p>
            <a:pPr marL="742950" lvl="1" indent="-285750">
              <a:lnSpc>
                <a:spcPct val="150000"/>
              </a:lnSpc>
              <a:spcBef>
                <a:spcPts val="600"/>
              </a:spcBef>
              <a:spcAft>
                <a:spcPts val="600"/>
              </a:spcAft>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Generating new </a:t>
            </a:r>
            <a:r>
              <a:rPr lang="en-US" sz="1600" b="1" dirty="0" smtClean="0">
                <a:latin typeface="Arial" panose="020B0604020202020204" pitchFamily="34" charset="0"/>
                <a:cs typeface="Arial" panose="020B0604020202020204" pitchFamily="34" charset="0"/>
              </a:rPr>
              <a:t>sector-specific knowledge and tools </a:t>
            </a:r>
            <a:r>
              <a:rPr lang="en-US" sz="1600" dirty="0" smtClean="0">
                <a:latin typeface="Arial" panose="020B0604020202020204" pitchFamily="34" charset="0"/>
                <a:cs typeface="Arial" panose="020B0604020202020204" pitchFamily="34" charset="0"/>
              </a:rPr>
              <a:t>on gender for application to CIF programs (guidance sheets; toolkit support; analytical work on gender and energy) </a:t>
            </a:r>
            <a:endParaRPr lang="en-US" altLang="en-US" sz="1600" dirty="0"/>
          </a:p>
          <a:p>
            <a:pPr lvl="3">
              <a:buFont typeface="Wingdings" panose="05000000000000000000" pitchFamily="2" charset="2"/>
              <a:buChar char="§"/>
            </a:pPr>
            <a:endParaRPr lang="en-US" altLang="en-US" dirty="0"/>
          </a:p>
          <a:p>
            <a:r>
              <a:rPr lang="en-US" altLang="en-US" b="1" dirty="0" smtClean="0">
                <a:sym typeface="Wingdings" panose="05000000000000000000" pitchFamily="2" charset="2"/>
              </a:rPr>
              <a:t> Effort </a:t>
            </a:r>
            <a:r>
              <a:rPr lang="en-US" altLang="en-US" b="1" dirty="0">
                <a:sym typeface="Wingdings" panose="05000000000000000000" pitchFamily="2" charset="2"/>
              </a:rPr>
              <a:t>l</a:t>
            </a:r>
            <a:r>
              <a:rPr lang="en-US" altLang="en-US" b="1" dirty="0" smtClean="0"/>
              <a:t>ed </a:t>
            </a:r>
            <a:r>
              <a:rPr lang="en-US" altLang="en-US" b="1" dirty="0"/>
              <a:t>by Sr. Gender Specialist, together with CIF Gender Working Group</a:t>
            </a:r>
            <a:r>
              <a:rPr lang="en-US" altLang="en-US" dirty="0"/>
              <a:t> of MDB </a:t>
            </a:r>
            <a:r>
              <a:rPr lang="en-US" altLang="en-US" dirty="0" smtClean="0"/>
              <a:t>representatives in collaboration with pilot countries, and other stakeholders</a:t>
            </a:r>
            <a:endParaRPr lang="en-US" altLang="en-US" dirty="0"/>
          </a:p>
          <a:p>
            <a:pPr lvl="1">
              <a:spcBef>
                <a:spcPts val="600"/>
              </a:spcBef>
              <a:spcAft>
                <a:spcPts val="600"/>
              </a:spcAft>
            </a:pPr>
            <a:endParaRPr lang="en-US" dirty="0" smtClean="0">
              <a:latin typeface="Arial"/>
              <a:cs typeface="Arial"/>
            </a:endParaRPr>
          </a:p>
        </p:txBody>
      </p:sp>
      <p:sp>
        <p:nvSpPr>
          <p:cNvPr id="26" name="Rectangle 25"/>
          <p:cNvSpPr/>
          <p:nvPr/>
        </p:nvSpPr>
        <p:spPr>
          <a:xfrm>
            <a:off x="990600" y="209490"/>
            <a:ext cx="7543800" cy="5334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143000" y="209490"/>
            <a:ext cx="7391400" cy="400110"/>
          </a:xfrm>
          <a:prstGeom prst="rect">
            <a:avLst/>
          </a:prstGeom>
          <a:noFill/>
        </p:spPr>
        <p:txBody>
          <a:bodyPr wrap="square" rtlCol="0">
            <a:spAutoFit/>
          </a:bodyPr>
          <a:lstStyle/>
          <a:p>
            <a:r>
              <a:rPr lang="en-US" sz="2000" b="1" dirty="0" smtClean="0">
                <a:solidFill>
                  <a:schemeClr val="bg1"/>
                </a:solidFill>
                <a:latin typeface="Arial"/>
                <a:cs typeface="Arial"/>
              </a:rPr>
              <a:t>CIF Gender Action Plan FY15-FY16 – Approved June 2014 </a:t>
            </a:r>
            <a:endParaRPr lang="en-US" sz="1600" b="1" baseline="60000" dirty="0">
              <a:solidFill>
                <a:schemeClr val="bg1"/>
              </a:solidFill>
              <a:latin typeface="Arial"/>
              <a:cs typeface="Arial"/>
            </a:endParaRPr>
          </a:p>
        </p:txBody>
      </p:sp>
    </p:spTree>
    <p:extLst>
      <p:ext uri="{BB962C8B-B14F-4D97-AF65-F5344CB8AC3E}">
        <p14:creationId xmlns:p14="http://schemas.microsoft.com/office/powerpoint/2010/main" val="336033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152400"/>
            <a:ext cx="7391400" cy="639762"/>
          </a:xfrm>
        </p:spPr>
        <p:txBody>
          <a:bodyPr/>
          <a:lstStyle/>
          <a:p>
            <a:r>
              <a:rPr lang="en-US" dirty="0" smtClean="0"/>
              <a:t>CIF GENDER ACTION PLAN:  FY15-16</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271341"/>
              </p:ext>
            </p:extLst>
          </p:nvPr>
        </p:nvGraphicFramePr>
        <p:xfrm>
          <a:off x="1143000" y="907365"/>
          <a:ext cx="7853265" cy="5874435"/>
        </p:xfrm>
        <a:graphic>
          <a:graphicData uri="http://schemas.openxmlformats.org/drawingml/2006/table">
            <a:tbl>
              <a:tblPr firstRow="1" bandRow="1">
                <a:effectLst/>
                <a:tableStyleId>{5C22544A-7EE6-4342-B048-85BDC9FD1C3A}</a:tableStyleId>
              </a:tblPr>
              <a:tblGrid>
                <a:gridCol w="1943507"/>
                <a:gridCol w="4908205"/>
                <a:gridCol w="1001553"/>
              </a:tblGrid>
              <a:tr h="561153">
                <a:tc>
                  <a:txBody>
                    <a:bodyPr/>
                    <a:lstStyle/>
                    <a:p>
                      <a:endParaRPr lang="en-US" sz="1600" dirty="0">
                        <a:solidFill>
                          <a:schemeClr val="tx1"/>
                        </a:solidFill>
                        <a:latin typeface="Calibri" panose="020F050202020403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B9C6"/>
                    </a:solidFill>
                  </a:tcPr>
                </a:tc>
                <a:tc>
                  <a:txBody>
                    <a:bodyPr/>
                    <a:lstStyle/>
                    <a:p>
                      <a:r>
                        <a:rPr lang="en-US" sz="1600" i="1" dirty="0" smtClean="0">
                          <a:solidFill>
                            <a:schemeClr val="tx1"/>
                          </a:solidFill>
                          <a:latin typeface="Calibri" panose="020F0502020204030204" pitchFamily="34" charset="0"/>
                        </a:rPr>
                        <a:t>Outputs</a:t>
                      </a:r>
                      <a:endParaRPr lang="en-US" sz="1600" i="1" dirty="0">
                        <a:solidFill>
                          <a:schemeClr val="bg1"/>
                        </a:solidFill>
                        <a:latin typeface="Calibri" panose="020F050202020403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B9C6"/>
                    </a:solidFill>
                  </a:tcPr>
                </a:tc>
                <a:tc>
                  <a:txBody>
                    <a:bodyPr/>
                    <a:lstStyle/>
                    <a:p>
                      <a:r>
                        <a:rPr lang="en-US" sz="1600" i="1" dirty="0" smtClean="0">
                          <a:solidFill>
                            <a:schemeClr val="tx1"/>
                          </a:solidFill>
                          <a:latin typeface="Calibri" panose="020F0502020204030204" pitchFamily="34" charset="0"/>
                        </a:rPr>
                        <a:t>Lead</a:t>
                      </a:r>
                      <a:endParaRPr lang="en-US" sz="1600" i="1" dirty="0">
                        <a:solidFill>
                          <a:schemeClr val="tx1"/>
                        </a:solidFill>
                        <a:latin typeface="Calibri" panose="020F0502020204030204" pitchFamily="34" charset="0"/>
                      </a:endParaRPr>
                    </a:p>
                    <a:p>
                      <a:r>
                        <a:rPr lang="en-US" sz="1600" i="1" dirty="0" smtClean="0">
                          <a:solidFill>
                            <a:schemeClr val="tx1"/>
                          </a:solidFill>
                          <a:latin typeface="Calibri" panose="020F0502020204030204" pitchFamily="34" charset="0"/>
                        </a:rPr>
                        <a:t> </a:t>
                      </a:r>
                      <a:endParaRPr lang="en-US" sz="1600" i="1" dirty="0">
                        <a:solidFill>
                          <a:schemeClr val="tx1"/>
                        </a:solidFill>
                        <a:latin typeface="Calibri" panose="020F050202020403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B9C6"/>
                    </a:solidFill>
                  </a:tcPr>
                </a:tc>
              </a:tr>
              <a:tr h="371518">
                <a:tc>
                  <a:txBody>
                    <a:bodyPr/>
                    <a:lstStyle/>
                    <a:p>
                      <a:r>
                        <a:rPr lang="en-US" sz="1600" b="1" dirty="0" smtClean="0">
                          <a:solidFill>
                            <a:schemeClr val="tx1"/>
                          </a:solidFill>
                          <a:latin typeface="+mn-lt"/>
                        </a:rPr>
                        <a:t> 1.  POLICY</a:t>
                      </a:r>
                      <a:endParaRPr lang="en-US" sz="1600" b="1" dirty="0">
                        <a:solidFill>
                          <a:schemeClr val="tx1"/>
                        </a:solidFill>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CIF Gender</a:t>
                      </a:r>
                      <a:r>
                        <a:rPr lang="en-US" sz="1400" baseline="0" dirty="0" smtClean="0">
                          <a:solidFill>
                            <a:schemeClr val="tx1"/>
                          </a:solidFill>
                          <a:latin typeface="Arial" panose="020B0604020202020204" pitchFamily="34" charset="0"/>
                          <a:cs typeface="Arial" panose="020B0604020202020204" pitchFamily="34" charset="0"/>
                        </a:rPr>
                        <a:t> Policy Review  </a:t>
                      </a:r>
                      <a:endParaRPr lang="en-US"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CIF AU</a:t>
                      </a:r>
                      <a:endParaRPr lang="en-US"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23847">
                <a:tc>
                  <a:txBody>
                    <a:bodyPr/>
                    <a:lstStyle/>
                    <a:p>
                      <a:r>
                        <a:rPr lang="en-US" sz="1600" b="1" dirty="0" smtClean="0">
                          <a:solidFill>
                            <a:schemeClr val="tx1"/>
                          </a:solidFill>
                          <a:latin typeface="+mn-lt"/>
                        </a:rPr>
                        <a:t> 2.  PROGRAM</a:t>
                      </a:r>
                    </a:p>
                    <a:p>
                      <a:r>
                        <a:rPr lang="en-US" sz="1600" b="1" dirty="0" smtClean="0">
                          <a:solidFill>
                            <a:schemeClr val="tx1"/>
                          </a:solidFill>
                          <a:latin typeface="+mn-lt"/>
                        </a:rPr>
                        <a:t>      SUPPORT</a:t>
                      </a:r>
                      <a:endParaRPr lang="en-US" sz="1600" b="1" dirty="0">
                        <a:solidFill>
                          <a:schemeClr val="tx1"/>
                        </a:solidFill>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CIF program &amp;</a:t>
                      </a:r>
                      <a:r>
                        <a:rPr lang="en-US" sz="1400" baseline="0" dirty="0" smtClean="0">
                          <a:solidFill>
                            <a:schemeClr val="tx1"/>
                          </a:solidFill>
                          <a:latin typeface="Arial" panose="020B0604020202020204" pitchFamily="34" charset="0"/>
                          <a:cs typeface="Arial" panose="020B0604020202020204" pitchFamily="34" charset="0"/>
                        </a:rPr>
                        <a:t> s</a:t>
                      </a:r>
                      <a:r>
                        <a:rPr lang="en-US" sz="1400" dirty="0" smtClean="0">
                          <a:solidFill>
                            <a:schemeClr val="tx1"/>
                          </a:solidFill>
                          <a:latin typeface="Arial" panose="020B0604020202020204" pitchFamily="34" charset="0"/>
                          <a:cs typeface="Arial" panose="020B0604020202020204" pitchFamily="34" charset="0"/>
                        </a:rPr>
                        <a:t>ector guidance sheets</a:t>
                      </a:r>
                    </a:p>
                    <a:p>
                      <a:pPr marL="285750" indent="-285750" algn="l">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D</a:t>
                      </a:r>
                      <a:r>
                        <a:rPr lang="en-US" sz="1400" baseline="0" dirty="0" smtClean="0">
                          <a:solidFill>
                            <a:schemeClr val="tx1"/>
                          </a:solidFill>
                          <a:latin typeface="Arial" panose="020B0604020202020204" pitchFamily="34" charset="0"/>
                          <a:cs typeface="Arial" panose="020B0604020202020204" pitchFamily="34" charset="0"/>
                        </a:rPr>
                        <a:t>irectory of gender experts</a:t>
                      </a:r>
                    </a:p>
                    <a:p>
                      <a:pPr marL="285750" indent="-285750" algn="l">
                        <a:buFont typeface="Arial" panose="020B0604020202020204" pitchFamily="34" charset="0"/>
                        <a:buChar char="•"/>
                      </a:pPr>
                      <a:r>
                        <a:rPr lang="en-US" sz="1400" baseline="0" dirty="0" smtClean="0">
                          <a:solidFill>
                            <a:schemeClr val="tx1"/>
                          </a:solidFill>
                          <a:latin typeface="Arial" panose="020B0604020202020204" pitchFamily="34" charset="0"/>
                          <a:cs typeface="Arial" panose="020B0604020202020204" pitchFamily="34" charset="0"/>
                        </a:rPr>
                        <a:t>Technical support to CIF IPs and projects, with MDBs</a:t>
                      </a:r>
                      <a:endParaRPr lang="en-US"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CIF AU</a:t>
                      </a:r>
                      <a:endParaRPr lang="en-US"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59623">
                <a:tc>
                  <a:txBody>
                    <a:bodyPr/>
                    <a:lstStyle/>
                    <a:p>
                      <a:r>
                        <a:rPr lang="en-US" sz="1600" b="1" dirty="0" smtClean="0">
                          <a:solidFill>
                            <a:schemeClr val="tx1"/>
                          </a:solidFill>
                          <a:latin typeface="+mn-lt"/>
                        </a:rPr>
                        <a:t> 3.  ANALYTICAL  </a:t>
                      </a:r>
                    </a:p>
                    <a:p>
                      <a:r>
                        <a:rPr lang="en-US" sz="1600" b="1" dirty="0" smtClean="0">
                          <a:solidFill>
                            <a:schemeClr val="tx1"/>
                          </a:solidFill>
                          <a:latin typeface="+mn-lt"/>
                        </a:rPr>
                        <a:t>      WORK</a:t>
                      </a:r>
                      <a:endParaRPr lang="en-US" sz="1600" b="1" dirty="0">
                        <a:solidFill>
                          <a:schemeClr val="tx1"/>
                        </a:solidFill>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Gender</a:t>
                      </a:r>
                      <a:r>
                        <a:rPr lang="en-US" sz="1400" baseline="0" dirty="0" smtClean="0">
                          <a:solidFill>
                            <a:schemeClr val="tx1"/>
                          </a:solidFill>
                          <a:latin typeface="Arial" panose="020B0604020202020204" pitchFamily="34" charset="0"/>
                          <a:cs typeface="Arial" panose="020B0604020202020204" pitchFamily="34" charset="0"/>
                        </a:rPr>
                        <a:t> and Renewable </a:t>
                      </a:r>
                      <a:r>
                        <a:rPr lang="en-US" sz="1400" dirty="0" smtClean="0">
                          <a:solidFill>
                            <a:schemeClr val="tx1"/>
                          </a:solidFill>
                          <a:latin typeface="Arial" panose="020B0604020202020204" pitchFamily="34" charset="0"/>
                          <a:cs typeface="Arial" panose="020B0604020202020204" pitchFamily="34" charset="0"/>
                        </a:rPr>
                        <a:t>Energy</a:t>
                      </a:r>
                      <a:r>
                        <a:rPr lang="en-US" sz="1400" baseline="0" dirty="0" smtClean="0">
                          <a:solidFill>
                            <a:schemeClr val="tx1"/>
                          </a:solidFill>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sz="1400" baseline="0" dirty="0" smtClean="0">
                          <a:solidFill>
                            <a:schemeClr val="tx1"/>
                          </a:solidFill>
                          <a:latin typeface="Arial" panose="020B0604020202020204" pitchFamily="34" charset="0"/>
                          <a:cs typeface="Arial" panose="020B0604020202020204" pitchFamily="34" charset="0"/>
                        </a:rPr>
                        <a:t>Gender and REDD+: Tenure, Rights &amp; Benefit-Sharing</a:t>
                      </a:r>
                      <a:endParaRPr lang="en-US"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CIF AU</a:t>
                      </a:r>
                      <a:endParaRPr lang="en-US"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15563">
                <a:tc>
                  <a:txBody>
                    <a:bodyPr/>
                    <a:lstStyle/>
                    <a:p>
                      <a:r>
                        <a:rPr lang="en-US" sz="1600" b="1" dirty="0" smtClean="0">
                          <a:solidFill>
                            <a:schemeClr val="tx1"/>
                          </a:solidFill>
                          <a:latin typeface="+mn-lt"/>
                        </a:rPr>
                        <a:t> 4.  MONITORING &amp;</a:t>
                      </a:r>
                    </a:p>
                    <a:p>
                      <a:r>
                        <a:rPr lang="en-US" sz="1600" b="1" dirty="0" smtClean="0">
                          <a:solidFill>
                            <a:schemeClr val="tx1"/>
                          </a:solidFill>
                          <a:latin typeface="+mn-lt"/>
                        </a:rPr>
                        <a:t>      REPORTING</a:t>
                      </a:r>
                      <a:endParaRPr lang="en-US" sz="1600" b="1" dirty="0">
                        <a:solidFill>
                          <a:schemeClr val="tx1"/>
                        </a:solidFill>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Gender Portfolio Review and Scorecard Indicators</a:t>
                      </a:r>
                    </a:p>
                    <a:p>
                      <a:pPr marL="285750" indent="-285750" algn="l">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Reporting</a:t>
                      </a:r>
                      <a:r>
                        <a:rPr lang="en-US" sz="1400" baseline="0" dirty="0" smtClean="0">
                          <a:solidFill>
                            <a:schemeClr val="tx1"/>
                          </a:solidFill>
                          <a:latin typeface="Arial" panose="020B0604020202020204" pitchFamily="34" charset="0"/>
                          <a:cs typeface="Arial" panose="020B0604020202020204" pitchFamily="34" charset="0"/>
                        </a:rPr>
                        <a:t> on CIF gender program indicators annually; and gender reporting in 6-monthly operational &amp; results reports</a:t>
                      </a:r>
                      <a:endParaRPr lang="en-US"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CIF AU</a:t>
                      </a:r>
                      <a:endParaRPr lang="en-US" sz="1600" dirty="0" smtClean="0">
                        <a:solidFill>
                          <a:schemeClr val="tx1"/>
                        </a:solidFill>
                        <a:latin typeface="Calibri" panose="020F0502020204030204" pitchFamily="34" charset="0"/>
                      </a:endParaRPr>
                    </a:p>
                    <a:p>
                      <a:pPr algn="ctr"/>
                      <a:endParaRPr lang="en-US" sz="1600" dirty="0">
                        <a:solidFill>
                          <a:schemeClr val="tx1"/>
                        </a:solidFill>
                        <a:latin typeface="Calibri" panose="020F050202020403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137195">
                <a:tc>
                  <a:txBody>
                    <a:bodyPr/>
                    <a:lstStyle/>
                    <a:p>
                      <a:r>
                        <a:rPr lang="en-US" sz="1600" b="1" dirty="0" smtClean="0">
                          <a:solidFill>
                            <a:schemeClr val="tx1"/>
                          </a:solidFill>
                          <a:latin typeface="+mn-lt"/>
                        </a:rPr>
                        <a:t> 5.  KNOWLEDGE &amp;</a:t>
                      </a:r>
                      <a:r>
                        <a:rPr lang="en-US" sz="1600" b="1" baseline="0" dirty="0" smtClean="0">
                          <a:solidFill>
                            <a:schemeClr val="tx1"/>
                          </a:solidFill>
                          <a:latin typeface="+mn-lt"/>
                        </a:rPr>
                        <a:t>  </a:t>
                      </a:r>
                    </a:p>
                    <a:p>
                      <a:r>
                        <a:rPr lang="en-US" sz="1600" b="1" baseline="0" dirty="0" smtClean="0">
                          <a:solidFill>
                            <a:schemeClr val="tx1"/>
                          </a:solidFill>
                          <a:latin typeface="+mn-lt"/>
                        </a:rPr>
                        <a:t>      </a:t>
                      </a:r>
                      <a:r>
                        <a:rPr lang="en-US" sz="1600" b="1" dirty="0" smtClean="0">
                          <a:solidFill>
                            <a:schemeClr val="tx1"/>
                          </a:solidFill>
                          <a:latin typeface="+mn-lt"/>
                        </a:rPr>
                        <a:t>LEARNING</a:t>
                      </a:r>
                      <a:endParaRPr lang="en-US" sz="1600" b="1" dirty="0">
                        <a:solidFill>
                          <a:schemeClr val="tx1"/>
                        </a:solidFill>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Gender and Resilience in the </a:t>
                      </a:r>
                      <a:r>
                        <a:rPr lang="en-US" sz="1400" baseline="0" dirty="0" smtClean="0">
                          <a:solidFill>
                            <a:schemeClr val="tx1"/>
                          </a:solidFill>
                          <a:latin typeface="Arial" panose="020B0604020202020204" pitchFamily="34" charset="0"/>
                          <a:cs typeface="Arial" panose="020B0604020202020204" pitchFamily="34" charset="0"/>
                        </a:rPr>
                        <a:t>PPCR</a:t>
                      </a:r>
                    </a:p>
                    <a:p>
                      <a:pPr marL="285750" indent="-285750" algn="l">
                        <a:buFont typeface="Arial" panose="020B0604020202020204" pitchFamily="34" charset="0"/>
                        <a:buChar char="•"/>
                      </a:pPr>
                      <a:r>
                        <a:rPr lang="en-US" sz="1400" baseline="0" dirty="0" smtClean="0">
                          <a:solidFill>
                            <a:schemeClr val="tx1"/>
                          </a:solidFill>
                          <a:latin typeface="Arial" panose="020B0604020202020204" pitchFamily="34" charset="0"/>
                          <a:cs typeface="Arial" panose="020B0604020202020204" pitchFamily="34" charset="0"/>
                        </a:rPr>
                        <a:t>Gender, Mini-Grids and Employment</a:t>
                      </a:r>
                    </a:p>
                    <a:p>
                      <a:pPr marL="285750" indent="-285750" algn="l">
                        <a:buFont typeface="Arial" panose="020B0604020202020204" pitchFamily="34" charset="0"/>
                        <a:buChar char="•"/>
                      </a:pPr>
                      <a:r>
                        <a:rPr lang="en-US" sz="1400" baseline="0" dirty="0" smtClean="0">
                          <a:solidFill>
                            <a:schemeClr val="tx1"/>
                          </a:solidFill>
                          <a:latin typeface="Arial" panose="020B0604020202020204" pitchFamily="34" charset="0"/>
                          <a:cs typeface="Arial" panose="020B0604020202020204" pitchFamily="34" charset="0"/>
                        </a:rPr>
                        <a:t>Gender sessions in learning events (Pilot Countries meetings; Partnership Forum)</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CIF AU</a:t>
                      </a:r>
                      <a:endParaRPr lang="en-US"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075009">
                <a:tc>
                  <a:txBody>
                    <a:bodyPr/>
                    <a:lstStyle/>
                    <a:p>
                      <a:r>
                        <a:rPr lang="en-US" sz="1600" b="1" dirty="0" smtClean="0">
                          <a:solidFill>
                            <a:schemeClr val="tx1"/>
                          </a:solidFill>
                          <a:latin typeface="+mn-lt"/>
                        </a:rPr>
                        <a:t> 6.  ADDITIONAL        </a:t>
                      </a:r>
                    </a:p>
                    <a:p>
                      <a:r>
                        <a:rPr lang="en-US" sz="1600" b="1" dirty="0" smtClean="0">
                          <a:solidFill>
                            <a:schemeClr val="tx1"/>
                          </a:solidFill>
                          <a:latin typeface="+mn-lt"/>
                        </a:rPr>
                        <a:t>   </a:t>
                      </a:r>
                      <a:r>
                        <a:rPr lang="en-US" sz="1600" b="1" baseline="0" dirty="0" smtClean="0">
                          <a:solidFill>
                            <a:schemeClr val="tx1"/>
                          </a:solidFill>
                          <a:latin typeface="+mn-lt"/>
                        </a:rPr>
                        <a:t> </a:t>
                      </a:r>
                      <a:r>
                        <a:rPr lang="en-US" sz="1600" b="1" dirty="0" smtClean="0">
                          <a:solidFill>
                            <a:schemeClr val="tx1"/>
                          </a:solidFill>
                          <a:latin typeface="+mn-lt"/>
                        </a:rPr>
                        <a:t> MDB ACTIVITIES </a:t>
                      </a:r>
                      <a:endParaRPr lang="en-US" sz="1600" b="1" dirty="0">
                        <a:solidFill>
                          <a:schemeClr val="tx1"/>
                        </a:solidFill>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latin typeface="Arial" panose="020B0604020202020204" pitchFamily="34" charset="0"/>
                          <a:cs typeface="Arial" panose="020B0604020202020204" pitchFamily="34" charset="0"/>
                        </a:rPr>
                        <a:t>Gender and energy efficiency assessments (Turkey, Kazakhstan) with toolkits/ training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latin typeface="Arial" panose="020B0604020202020204" pitchFamily="34" charset="0"/>
                          <a:cs typeface="Arial" panose="020B0604020202020204" pitchFamily="34" charset="0"/>
                        </a:rPr>
                        <a:t>Exploring gender co-benefits and revenue streams in PES/ REDD+ (incl. in forest-based value chains)</a:t>
                      </a:r>
                    </a:p>
                    <a:p>
                      <a:pPr marL="285750" indent="-285750" algn="l">
                        <a:buFont typeface="Arial" panose="020B0604020202020204" pitchFamily="34" charset="0"/>
                        <a:buChar char="•"/>
                      </a:pPr>
                      <a:endParaRPr lang="en-US" sz="1400" baseline="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EBRD</a:t>
                      </a:r>
                    </a:p>
                    <a:p>
                      <a:endParaRPr lang="en-US" sz="1400" dirty="0" smtClean="0">
                        <a:solidFill>
                          <a:schemeClr val="tx1"/>
                        </a:solidFill>
                        <a:latin typeface="Arial" panose="020B0604020202020204" pitchFamily="34" charset="0"/>
                        <a:cs typeface="Arial" panose="020B0604020202020204" pitchFamily="34" charset="0"/>
                      </a:endParaRPr>
                    </a:p>
                    <a:p>
                      <a:r>
                        <a:rPr lang="en-US" sz="1400" dirty="0" err="1" smtClean="0">
                          <a:solidFill>
                            <a:schemeClr val="tx1"/>
                          </a:solidFill>
                          <a:latin typeface="Arial" panose="020B0604020202020204" pitchFamily="34" charset="0"/>
                          <a:cs typeface="Arial" panose="020B0604020202020204" pitchFamily="34" charset="0"/>
                        </a:rPr>
                        <a:t>AfDB</a:t>
                      </a:r>
                      <a:endParaRPr lang="en-US"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067419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Plan Progress: Year One of Implementation  </a:t>
            </a:r>
            <a:endParaRPr lang="en-US" dirty="0"/>
          </a:p>
        </p:txBody>
      </p:sp>
      <p:sp>
        <p:nvSpPr>
          <p:cNvPr id="3" name="Content Placeholder 2"/>
          <p:cNvSpPr>
            <a:spLocks noGrp="1"/>
          </p:cNvSpPr>
          <p:nvPr>
            <p:ph sz="quarter" idx="12"/>
          </p:nvPr>
        </p:nvSpPr>
        <p:spPr>
          <a:xfrm>
            <a:off x="76200" y="1143000"/>
            <a:ext cx="8915400" cy="5715000"/>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buNone/>
            </a:pPr>
            <a:r>
              <a:rPr lang="en-GB" sz="6000" b="1" dirty="0" smtClean="0"/>
              <a:t>GENDER MAINSTREAMING APPROACH </a:t>
            </a:r>
            <a:r>
              <a:rPr lang="en-GB" sz="6000" b="1" dirty="0" smtClean="0">
                <a:sym typeface="Wingdings" panose="05000000000000000000" pitchFamily="2" charset="2"/>
              </a:rPr>
              <a:t> </a:t>
            </a:r>
            <a:r>
              <a:rPr lang="en-GB" sz="6000" dirty="0" smtClean="0">
                <a:sym typeface="Wingdings" panose="05000000000000000000" pitchFamily="2" charset="2"/>
              </a:rPr>
              <a:t>(1) A</a:t>
            </a:r>
            <a:r>
              <a:rPr lang="en-GB" sz="6000" dirty="0" smtClean="0"/>
              <a:t>ligning CIF gender policy </a:t>
            </a:r>
            <a:r>
              <a:rPr lang="en-GB" sz="6000" dirty="0"/>
              <a:t>and procedures; </a:t>
            </a:r>
            <a:r>
              <a:rPr lang="en-GB" sz="6000" dirty="0" smtClean="0"/>
              <a:t>(2) Gender </a:t>
            </a:r>
            <a:r>
              <a:rPr lang="en-GB" sz="6000" dirty="0"/>
              <a:t>best practices (on sector content &amp; mainstreaming process</a:t>
            </a:r>
            <a:r>
              <a:rPr lang="en-GB" sz="6000" dirty="0" smtClean="0"/>
              <a:t>), and generation of new knowledge  </a:t>
            </a:r>
            <a:r>
              <a:rPr lang="en-US" sz="6000" dirty="0" smtClean="0"/>
              <a:t> </a:t>
            </a:r>
            <a:endParaRPr lang="en-US" sz="6000" dirty="0"/>
          </a:p>
          <a:p>
            <a:pPr marL="0" indent="0">
              <a:buNone/>
            </a:pPr>
            <a:endParaRPr lang="en-GB" sz="6000" b="1" i="1" dirty="0" smtClean="0">
              <a:sym typeface="Wingdings" panose="05000000000000000000" pitchFamily="2" charset="2"/>
            </a:endParaRPr>
          </a:p>
          <a:p>
            <a:pPr marL="0" indent="0">
              <a:buNone/>
            </a:pPr>
            <a:r>
              <a:rPr lang="en-GB" sz="6000" b="1" i="1" dirty="0" smtClean="0">
                <a:sym typeface="Wingdings" panose="05000000000000000000" pitchFamily="2" charset="2"/>
              </a:rPr>
              <a:t>  </a:t>
            </a:r>
            <a:r>
              <a:rPr lang="en-GB" sz="6000" b="1" dirty="0" smtClean="0"/>
              <a:t>Sector </a:t>
            </a:r>
            <a:r>
              <a:rPr lang="en-GB" sz="6000" b="1" dirty="0"/>
              <a:t>goals </a:t>
            </a:r>
            <a:r>
              <a:rPr lang="en-GB" sz="6000" b="1" dirty="0" smtClean="0"/>
              <a:t>uppermost in mind</a:t>
            </a:r>
            <a:r>
              <a:rPr lang="en-GB" sz="6000" dirty="0" smtClean="0"/>
              <a:t>: </a:t>
            </a:r>
            <a:r>
              <a:rPr lang="en-GB" sz="6000" dirty="0"/>
              <a:t>(e.g., expansion of </a:t>
            </a:r>
            <a:r>
              <a:rPr lang="en-GB" sz="6000" dirty="0" smtClean="0"/>
              <a:t>RE markets</a:t>
            </a:r>
            <a:r>
              <a:rPr lang="en-GB" sz="6000" dirty="0"/>
              <a:t>; expanded energy access and </a:t>
            </a:r>
            <a:r>
              <a:rPr lang="en-GB" sz="6000" dirty="0" smtClean="0"/>
              <a:t>household </a:t>
            </a:r>
            <a:r>
              <a:rPr lang="en-GB" sz="6000" dirty="0"/>
              <a:t>connectivity; more resilient adaptation planning </a:t>
            </a:r>
            <a:r>
              <a:rPr lang="en-GB" sz="6000" dirty="0" smtClean="0"/>
              <a:t>at </a:t>
            </a:r>
            <a:r>
              <a:rPr lang="en-GB" sz="6000" dirty="0"/>
              <a:t>national level; </a:t>
            </a:r>
            <a:r>
              <a:rPr lang="en-GB" sz="6000" dirty="0" err="1" smtClean="0"/>
              <a:t>sust</a:t>
            </a:r>
            <a:r>
              <a:rPr lang="en-GB" sz="6000" dirty="0" smtClean="0"/>
              <a:t>. forest </a:t>
            </a:r>
            <a:r>
              <a:rPr lang="en-GB" sz="6000" dirty="0" err="1" smtClean="0"/>
              <a:t>mngmt</a:t>
            </a:r>
            <a:r>
              <a:rPr lang="en-GB" sz="6000" dirty="0" smtClean="0"/>
              <a:t> to </a:t>
            </a:r>
            <a:r>
              <a:rPr lang="en-GB" sz="6000" dirty="0"/>
              <a:t>increase carbon sinks). </a:t>
            </a:r>
            <a:endParaRPr lang="en-GB" sz="6000" dirty="0" smtClean="0"/>
          </a:p>
          <a:p>
            <a:pPr marL="0" indent="0">
              <a:buNone/>
            </a:pPr>
            <a:endParaRPr lang="en-GB" sz="6000" dirty="0"/>
          </a:p>
          <a:p>
            <a:r>
              <a:rPr lang="en-US" sz="6000" b="1" dirty="0" smtClean="0"/>
              <a:t>Initial </a:t>
            </a:r>
            <a:r>
              <a:rPr lang="en-US" sz="6000" b="1" dirty="0"/>
              <a:t>performance results</a:t>
            </a:r>
            <a:r>
              <a:rPr lang="en-US" sz="6000" dirty="0"/>
              <a:t> </a:t>
            </a:r>
            <a:r>
              <a:rPr lang="en-US" sz="6000" dirty="0" smtClean="0"/>
              <a:t>strong</a:t>
            </a:r>
          </a:p>
          <a:p>
            <a:pPr lvl="1"/>
            <a:r>
              <a:rPr lang="en-US" sz="6000" dirty="0" smtClean="0"/>
              <a:t>60</a:t>
            </a:r>
            <a:r>
              <a:rPr lang="en-US" sz="6000" dirty="0"/>
              <a:t>% of new projects approved since </a:t>
            </a:r>
            <a:r>
              <a:rPr lang="en-US" sz="6000" dirty="0" smtClean="0"/>
              <a:t>Plan adoption (i.e., July-Dec 2014) undertook </a:t>
            </a:r>
            <a:r>
              <a:rPr lang="en-US" sz="6000" u="sng" dirty="0"/>
              <a:t>sector-specific gender analysis </a:t>
            </a:r>
            <a:r>
              <a:rPr lang="en-US" sz="6000" dirty="0"/>
              <a:t>at design stage, </a:t>
            </a:r>
            <a:r>
              <a:rPr lang="en-US" sz="6000" dirty="0" smtClean="0"/>
              <a:t>vs. baseline </a:t>
            </a:r>
            <a:r>
              <a:rPr lang="en-US" sz="6000" dirty="0"/>
              <a:t>of 24% </a:t>
            </a:r>
            <a:endParaRPr lang="en-US" sz="6000" dirty="0" smtClean="0"/>
          </a:p>
          <a:p>
            <a:pPr lvl="1"/>
            <a:r>
              <a:rPr lang="en-US" sz="6000" dirty="0" smtClean="0"/>
              <a:t>67% </a:t>
            </a:r>
            <a:r>
              <a:rPr lang="en-US" sz="6000" dirty="0"/>
              <a:t>of new projects </a:t>
            </a:r>
            <a:r>
              <a:rPr lang="en-US" sz="6000" dirty="0" smtClean="0">
                <a:sym typeface="Wingdings" panose="05000000000000000000" pitchFamily="2" charset="2"/>
              </a:rPr>
              <a:t> </a:t>
            </a:r>
            <a:r>
              <a:rPr lang="en-US" sz="6000" u="sng" dirty="0" smtClean="0"/>
              <a:t>specific </a:t>
            </a:r>
            <a:r>
              <a:rPr lang="en-US" sz="6000" u="sng" dirty="0"/>
              <a:t>activities targeting women</a:t>
            </a:r>
            <a:r>
              <a:rPr lang="en-US" sz="6000" dirty="0"/>
              <a:t>, </a:t>
            </a:r>
            <a:r>
              <a:rPr lang="en-US" sz="6000" dirty="0" smtClean="0"/>
              <a:t>vs. baseline </a:t>
            </a:r>
            <a:r>
              <a:rPr lang="en-US" sz="6000" dirty="0"/>
              <a:t>of 31</a:t>
            </a:r>
            <a:r>
              <a:rPr lang="en-US" sz="6000" dirty="0" smtClean="0"/>
              <a:t>%</a:t>
            </a:r>
          </a:p>
          <a:p>
            <a:pPr lvl="1"/>
            <a:r>
              <a:rPr lang="en-US" sz="6000" dirty="0" smtClean="0"/>
              <a:t>40</a:t>
            </a:r>
            <a:r>
              <a:rPr lang="en-US" sz="6000" dirty="0"/>
              <a:t>% of new projects </a:t>
            </a:r>
            <a:r>
              <a:rPr lang="en-US" sz="6000" dirty="0" smtClean="0">
                <a:sym typeface="Wingdings" panose="05000000000000000000" pitchFamily="2" charset="2"/>
              </a:rPr>
              <a:t> </a:t>
            </a:r>
            <a:r>
              <a:rPr lang="en-US" sz="6000" u="sng" dirty="0" smtClean="0"/>
              <a:t>gender-disaggregated indicators</a:t>
            </a:r>
            <a:r>
              <a:rPr lang="en-US" sz="6000" dirty="0" smtClean="0"/>
              <a:t>, vs. 25</a:t>
            </a:r>
            <a:r>
              <a:rPr lang="en-US" sz="6000" dirty="0"/>
              <a:t>% </a:t>
            </a:r>
            <a:endParaRPr lang="en-US" sz="6000" dirty="0" smtClean="0"/>
          </a:p>
          <a:p>
            <a:pPr lvl="1"/>
            <a:r>
              <a:rPr lang="en-US" sz="6000" dirty="0" smtClean="0"/>
              <a:t>At </a:t>
            </a:r>
            <a:r>
              <a:rPr lang="en-US" sz="6000" u="sng" dirty="0" smtClean="0"/>
              <a:t>IP </a:t>
            </a:r>
            <a:r>
              <a:rPr lang="en-US" sz="6000" u="sng" dirty="0"/>
              <a:t>level</a:t>
            </a:r>
            <a:r>
              <a:rPr lang="en-US" sz="6000" dirty="0"/>
              <a:t>, results </a:t>
            </a:r>
            <a:r>
              <a:rPr lang="en-US" sz="6000" dirty="0" smtClean="0"/>
              <a:t>even </a:t>
            </a:r>
            <a:r>
              <a:rPr lang="en-US" sz="6000" dirty="0"/>
              <a:t>more </a:t>
            </a:r>
            <a:r>
              <a:rPr lang="en-US" sz="6000" dirty="0" smtClean="0"/>
              <a:t>encouraging…</a:t>
            </a:r>
          </a:p>
          <a:p>
            <a:pPr marL="457200" lvl="1" indent="0">
              <a:buNone/>
            </a:pPr>
            <a:endParaRPr lang="en-US" sz="6000" dirty="0"/>
          </a:p>
          <a:p>
            <a:r>
              <a:rPr lang="en-US" sz="6000" b="1" dirty="0" smtClean="0"/>
              <a:t>Key </a:t>
            </a:r>
            <a:r>
              <a:rPr lang="en-US" sz="6000" b="1" dirty="0"/>
              <a:t>achievements</a:t>
            </a:r>
            <a:r>
              <a:rPr lang="en-US" sz="6000" dirty="0"/>
              <a:t> </a:t>
            </a:r>
            <a:r>
              <a:rPr lang="en-US" sz="6000" dirty="0" smtClean="0"/>
              <a:t>in FY15 </a:t>
            </a:r>
          </a:p>
          <a:p>
            <a:pPr lvl="1"/>
            <a:r>
              <a:rPr lang="en-US" sz="6000" i="1" dirty="0" smtClean="0"/>
              <a:t>Support </a:t>
            </a:r>
            <a:r>
              <a:rPr lang="en-US" sz="6000" i="1" dirty="0"/>
              <a:t>to </a:t>
            </a:r>
            <a:r>
              <a:rPr lang="en-US" sz="6000" i="1" dirty="0" smtClean="0"/>
              <a:t>New IPs and projects: </a:t>
            </a:r>
            <a:r>
              <a:rPr lang="en-US" sz="6000" dirty="0" smtClean="0"/>
              <a:t>May </a:t>
            </a:r>
            <a:r>
              <a:rPr lang="en-US" sz="6000" dirty="0"/>
              <a:t>2015 </a:t>
            </a:r>
            <a:r>
              <a:rPr lang="en-US" sz="6000" dirty="0" smtClean="0"/>
              <a:t>(Ghana</a:t>
            </a:r>
            <a:r>
              <a:rPr lang="en-US" sz="6000" dirty="0"/>
              <a:t>, Haiti, and </a:t>
            </a:r>
            <a:r>
              <a:rPr lang="en-US" sz="6000" dirty="0" smtClean="0"/>
              <a:t>Nicaragua) – </a:t>
            </a:r>
            <a:r>
              <a:rPr lang="en-US" sz="6000" dirty="0"/>
              <a:t>G</a:t>
            </a:r>
            <a:r>
              <a:rPr lang="en-US" sz="6000" dirty="0" smtClean="0"/>
              <a:t>ender </a:t>
            </a:r>
            <a:r>
              <a:rPr lang="en-US" sz="6000" dirty="0"/>
              <a:t>integrated throughout </a:t>
            </a:r>
            <a:r>
              <a:rPr lang="en-US" sz="6000" dirty="0" smtClean="0"/>
              <a:t> </a:t>
            </a:r>
            <a:r>
              <a:rPr lang="en-US" sz="6000" dirty="0"/>
              <a:t>policy analysis, assessment, project design, and </a:t>
            </a:r>
            <a:r>
              <a:rPr lang="en-US" sz="6000" dirty="0" smtClean="0"/>
              <a:t>M&amp;E, with </a:t>
            </a:r>
            <a:r>
              <a:rPr lang="en-US" sz="6000" dirty="0"/>
              <a:t>support from CIF </a:t>
            </a:r>
            <a:r>
              <a:rPr lang="en-US" sz="6000" dirty="0" smtClean="0"/>
              <a:t>AU. </a:t>
            </a:r>
          </a:p>
          <a:p>
            <a:pPr lvl="1"/>
            <a:r>
              <a:rPr lang="en-US" sz="6000" i="1" dirty="0" smtClean="0"/>
              <a:t>Gender policy </a:t>
            </a:r>
            <a:r>
              <a:rPr lang="en-US" sz="6000" i="1" dirty="0"/>
              <a:t>and portfolio </a:t>
            </a:r>
            <a:r>
              <a:rPr lang="en-US" sz="6000" i="1" dirty="0" smtClean="0"/>
              <a:t>reviews</a:t>
            </a:r>
            <a:r>
              <a:rPr lang="en-US" sz="6000" dirty="0" smtClean="0"/>
              <a:t>, to establish CIF baselines</a:t>
            </a:r>
            <a:r>
              <a:rPr lang="en-US" sz="6000" i="1" dirty="0" smtClean="0"/>
              <a:t>;  </a:t>
            </a:r>
            <a:r>
              <a:rPr lang="en-US" sz="6000" dirty="0" smtClean="0"/>
              <a:t>Gender in M&amp;R and SARs</a:t>
            </a:r>
          </a:p>
          <a:p>
            <a:pPr lvl="1"/>
            <a:r>
              <a:rPr lang="en-US" sz="6000" i="1" dirty="0" smtClean="0"/>
              <a:t>Gender-specific </a:t>
            </a:r>
            <a:r>
              <a:rPr lang="en-US" sz="6000" i="1" dirty="0"/>
              <a:t>learning sessions</a:t>
            </a:r>
            <a:r>
              <a:rPr lang="en-US" sz="6000" dirty="0"/>
              <a:t> in </a:t>
            </a:r>
            <a:r>
              <a:rPr lang="en-US" sz="6000" dirty="0" smtClean="0"/>
              <a:t>Pilot </a:t>
            </a:r>
            <a:r>
              <a:rPr lang="en-US" sz="6000" dirty="0"/>
              <a:t>Countries Meetings </a:t>
            </a:r>
            <a:r>
              <a:rPr lang="en-US" sz="6000" dirty="0" smtClean="0"/>
              <a:t>(SREP</a:t>
            </a:r>
            <a:r>
              <a:rPr lang="en-US" sz="6000" dirty="0"/>
              <a:t>, FIP and PPCR</a:t>
            </a:r>
            <a:r>
              <a:rPr lang="en-US" sz="6000" dirty="0" smtClean="0"/>
              <a:t>) for sharing lessons</a:t>
            </a:r>
          </a:p>
          <a:p>
            <a:pPr lvl="1"/>
            <a:r>
              <a:rPr lang="en-US" sz="6000" i="1" dirty="0" smtClean="0"/>
              <a:t>Specific analytical </a:t>
            </a:r>
            <a:r>
              <a:rPr lang="en-US" sz="6000" i="1" dirty="0"/>
              <a:t>work</a:t>
            </a:r>
            <a:r>
              <a:rPr lang="en-US" sz="6000" dirty="0"/>
              <a:t> </a:t>
            </a:r>
            <a:r>
              <a:rPr lang="en-US" sz="6000" dirty="0" smtClean="0"/>
              <a:t>e.g., on </a:t>
            </a:r>
            <a:r>
              <a:rPr lang="en-US" sz="6000" dirty="0"/>
              <a:t>gender and energy </a:t>
            </a:r>
            <a:r>
              <a:rPr lang="en-US" sz="6000" dirty="0" smtClean="0"/>
              <a:t>efficiency </a:t>
            </a:r>
            <a:r>
              <a:rPr lang="en-US" sz="6000" dirty="0" smtClean="0">
                <a:sym typeface="Wingdings" panose="05000000000000000000" pitchFamily="2" charset="2"/>
              </a:rPr>
              <a:t></a:t>
            </a:r>
            <a:r>
              <a:rPr lang="en-US" sz="6000" dirty="0" smtClean="0"/>
              <a:t> into operations; toolkit and training </a:t>
            </a:r>
          </a:p>
          <a:p>
            <a:pPr marL="457200" lvl="1" indent="0">
              <a:buNone/>
            </a:pPr>
            <a:endParaRPr lang="en-US" sz="6000" dirty="0" smtClean="0"/>
          </a:p>
          <a:p>
            <a:r>
              <a:rPr lang="en-US" sz="6000" b="1" dirty="0" smtClean="0"/>
              <a:t>Externally </a:t>
            </a:r>
            <a:r>
              <a:rPr lang="en-US" sz="6000" b="1" dirty="0"/>
              <a:t>in </a:t>
            </a:r>
            <a:r>
              <a:rPr lang="en-US" sz="6000" b="1" dirty="0" smtClean="0"/>
              <a:t>global </a:t>
            </a:r>
            <a:r>
              <a:rPr lang="en-US" sz="6000" b="1" dirty="0"/>
              <a:t>climate </a:t>
            </a:r>
            <a:r>
              <a:rPr lang="en-US" sz="6000" b="1" dirty="0" smtClean="0"/>
              <a:t>finance sphere</a:t>
            </a:r>
            <a:r>
              <a:rPr lang="en-US" sz="6000" dirty="0" smtClean="0"/>
              <a:t>, joint </a:t>
            </a:r>
            <a:r>
              <a:rPr lang="en-US" sz="6000" i="1" dirty="0" smtClean="0"/>
              <a:t>learning </a:t>
            </a:r>
            <a:r>
              <a:rPr lang="en-US" sz="6000" i="1" dirty="0"/>
              <a:t>and collaboration</a:t>
            </a:r>
            <a:r>
              <a:rPr lang="en-US" sz="6000" dirty="0"/>
              <a:t> on gender mainstreaming and strategy </a:t>
            </a:r>
            <a:r>
              <a:rPr lang="en-US" sz="6000" dirty="0" smtClean="0"/>
              <a:t>among climate </a:t>
            </a:r>
            <a:r>
              <a:rPr lang="en-US" sz="6000" dirty="0"/>
              <a:t>finance institutions, </a:t>
            </a:r>
            <a:r>
              <a:rPr lang="en-US" sz="6000" dirty="0" smtClean="0"/>
              <a:t>including GCF and GEF </a:t>
            </a:r>
          </a:p>
          <a:p>
            <a:endParaRPr lang="en-US" sz="6000" b="1" dirty="0"/>
          </a:p>
          <a:p>
            <a:r>
              <a:rPr lang="en-US" sz="6000" b="1" dirty="0" smtClean="0"/>
              <a:t>Internal support </a:t>
            </a:r>
            <a:r>
              <a:rPr lang="en-US" sz="6000" b="1" dirty="0"/>
              <a:t>to MDB gender strategy and mainstreaming processes</a:t>
            </a:r>
            <a:r>
              <a:rPr lang="en-US" sz="6000" dirty="0"/>
              <a:t> </a:t>
            </a:r>
            <a:r>
              <a:rPr lang="en-US" sz="6000" dirty="0" smtClean="0"/>
              <a:t>by </a:t>
            </a:r>
            <a:r>
              <a:rPr lang="en-US" sz="6000" dirty="0"/>
              <a:t>Sr. Gender Specialist, upon </a:t>
            </a:r>
            <a:r>
              <a:rPr lang="en-US" sz="6000" dirty="0" smtClean="0"/>
              <a:t>request (WBG Gender Strategy; EBRD Gender Strategy) </a:t>
            </a:r>
            <a:r>
              <a:rPr lang="en-US" sz="6000" dirty="0" smtClean="0">
                <a:sym typeface="Wingdings" panose="05000000000000000000" pitchFamily="2" charset="2"/>
              </a:rPr>
              <a:t> i</a:t>
            </a:r>
            <a:r>
              <a:rPr lang="en-US" sz="6000" dirty="0" smtClean="0"/>
              <a:t>mproved institutional emphasis on gender/CC </a:t>
            </a:r>
            <a:endParaRPr lang="en-US" sz="6000" dirty="0"/>
          </a:p>
          <a:p>
            <a:endParaRPr lang="en-US" dirty="0"/>
          </a:p>
        </p:txBody>
      </p:sp>
    </p:spTree>
    <p:extLst>
      <p:ext uri="{BB962C8B-B14F-4D97-AF65-F5344CB8AC3E}">
        <p14:creationId xmlns:p14="http://schemas.microsoft.com/office/powerpoint/2010/main" val="30921988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50000"/>
            </a:schemeClr>
          </a:solidFill>
        </a:ln>
        <a:effectLst/>
      </a:spPr>
      <a:bodyPr rtlCol="0" anchor="ctr" anchorCtr="0"/>
      <a:lstStyle>
        <a:defPPr marL="171450" indent="-171450">
          <a:buSzPct val="100000"/>
          <a:buBlip>
            <a:blip xmlns:r="http://schemas.openxmlformats.org/officeDocument/2006/relationships" r:embed="rId1"/>
          </a:buBlip>
          <a:defRPr sz="1100" dirty="0" smtClean="0">
            <a:solidFill>
              <a:schemeClr val="tx1">
                <a:lumMod val="65000"/>
                <a:lumOff val="35000"/>
              </a:schemeClr>
            </a:solidFill>
            <a:latin typeface="Arial"/>
            <a:cs typeface="Arial"/>
          </a:defRPr>
        </a:defPPr>
      </a:lstStyle>
      <a:style>
        <a:lnRef idx="1">
          <a:schemeClr val="accent1"/>
        </a:lnRef>
        <a:fillRef idx="3">
          <a:schemeClr val="accent1"/>
        </a:fillRef>
        <a:effectRef idx="2">
          <a:schemeClr val="accent1"/>
        </a:effectRef>
        <a:fontRef idx="minor">
          <a:schemeClr val="lt1"/>
        </a:fontRef>
      </a:style>
    </a:spDef>
    <a:txDef>
      <a:spPr>
        <a:solidFill>
          <a:srgbClr val="30A3B1">
            <a:alpha val="50000"/>
          </a:srgbClr>
        </a:solidFill>
        <a:ln>
          <a:noFill/>
        </a:ln>
      </a:spPr>
      <a:bodyPr wrap="square" lIns="91440" rIns="91440" rtlCol="0">
        <a:spAutoFit/>
      </a:bodyPr>
      <a:lstStyle>
        <a:defPPr>
          <a:defRPr sz="925" dirty="0">
            <a:latin typeface="Arial"/>
            <a:cs typeface="Aria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50000"/>
            </a:schemeClr>
          </a:solidFill>
        </a:ln>
        <a:effectLst/>
      </a:spPr>
      <a:bodyPr rtlCol="0" anchor="ctr" anchorCtr="0"/>
      <a:lstStyle>
        <a:defPPr marL="171450" indent="-171450">
          <a:buSzPct val="100000"/>
          <a:buBlip>
            <a:blip xmlns:r="http://schemas.openxmlformats.org/officeDocument/2006/relationships" r:embed="rId1"/>
          </a:buBlip>
          <a:defRPr sz="1100" dirty="0" smtClean="0">
            <a:solidFill>
              <a:schemeClr val="tx1">
                <a:lumMod val="65000"/>
                <a:lumOff val="35000"/>
              </a:schemeClr>
            </a:solidFill>
            <a:latin typeface="Arial"/>
            <a:cs typeface="Arial"/>
          </a:defRPr>
        </a:defPPr>
      </a:lstStyle>
      <a:style>
        <a:lnRef idx="1">
          <a:schemeClr val="accent1"/>
        </a:lnRef>
        <a:fillRef idx="3">
          <a:schemeClr val="accent1"/>
        </a:fillRef>
        <a:effectRef idx="2">
          <a:schemeClr val="accent1"/>
        </a:effectRef>
        <a:fontRef idx="minor">
          <a:schemeClr val="lt1"/>
        </a:fontRef>
      </a:style>
    </a:spDef>
    <a:txDef>
      <a:spPr>
        <a:solidFill>
          <a:srgbClr val="30A3B1">
            <a:alpha val="50000"/>
          </a:srgbClr>
        </a:solidFill>
        <a:ln>
          <a:noFill/>
        </a:ln>
      </a:spPr>
      <a:bodyPr wrap="square" lIns="91440" rIns="91440" rtlCol="0">
        <a:spAutoFit/>
      </a:bodyPr>
      <a:lstStyle>
        <a:defPPr>
          <a:defRPr sz="925" dirty="0">
            <a:latin typeface="Arial"/>
            <a:cs typeface="Arial"/>
          </a:defRPr>
        </a:defPPr>
      </a:lstStyle>
    </a:tx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50000"/>
            </a:schemeClr>
          </a:solidFill>
        </a:ln>
        <a:effectLst/>
      </a:spPr>
      <a:bodyPr rtlCol="0" anchor="ctr" anchorCtr="0"/>
      <a:lstStyle>
        <a:defPPr marL="171450" indent="-171450">
          <a:buSzPct val="100000"/>
          <a:buBlip>
            <a:blip xmlns:r="http://schemas.openxmlformats.org/officeDocument/2006/relationships" r:embed="rId1"/>
          </a:buBlip>
          <a:defRPr sz="1100" dirty="0" smtClean="0">
            <a:solidFill>
              <a:schemeClr val="tx1">
                <a:lumMod val="65000"/>
                <a:lumOff val="35000"/>
              </a:schemeClr>
            </a:solidFill>
            <a:latin typeface="Arial"/>
            <a:cs typeface="Arial"/>
          </a:defRPr>
        </a:defPPr>
      </a:lstStyle>
      <a:style>
        <a:lnRef idx="1">
          <a:schemeClr val="accent1"/>
        </a:lnRef>
        <a:fillRef idx="3">
          <a:schemeClr val="accent1"/>
        </a:fillRef>
        <a:effectRef idx="2">
          <a:schemeClr val="accent1"/>
        </a:effectRef>
        <a:fontRef idx="minor">
          <a:schemeClr val="lt1"/>
        </a:fontRef>
      </a:style>
    </a:spDef>
    <a:txDef>
      <a:spPr>
        <a:solidFill>
          <a:srgbClr val="30A3B1">
            <a:alpha val="50000"/>
          </a:srgbClr>
        </a:solidFill>
        <a:ln>
          <a:noFill/>
        </a:ln>
      </a:spPr>
      <a:bodyPr wrap="square" lIns="91440" rIns="91440" rtlCol="0">
        <a:spAutoFit/>
      </a:bodyPr>
      <a:lstStyle>
        <a:defPPr>
          <a:defRPr sz="925" dirty="0">
            <a:latin typeface="Arial"/>
            <a:cs typeface="Arial"/>
          </a:defRPr>
        </a:defPPr>
      </a:lstStyle>
    </a:tx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50000"/>
            </a:schemeClr>
          </a:solidFill>
        </a:ln>
        <a:effectLst/>
      </a:spPr>
      <a:bodyPr rtlCol="0" anchor="ctr" anchorCtr="0"/>
      <a:lstStyle>
        <a:defPPr marL="171450" indent="-171450">
          <a:buSzPct val="100000"/>
          <a:buBlip>
            <a:blip xmlns:r="http://schemas.openxmlformats.org/officeDocument/2006/relationships" r:embed="rId1"/>
          </a:buBlip>
          <a:defRPr sz="1100" dirty="0" smtClean="0">
            <a:solidFill>
              <a:schemeClr val="tx1">
                <a:lumMod val="65000"/>
                <a:lumOff val="35000"/>
              </a:schemeClr>
            </a:solidFill>
            <a:latin typeface="Arial"/>
            <a:cs typeface="Arial"/>
          </a:defRPr>
        </a:defPPr>
      </a:lstStyle>
      <a:style>
        <a:lnRef idx="1">
          <a:schemeClr val="accent1"/>
        </a:lnRef>
        <a:fillRef idx="3">
          <a:schemeClr val="accent1"/>
        </a:fillRef>
        <a:effectRef idx="2">
          <a:schemeClr val="accent1"/>
        </a:effectRef>
        <a:fontRef idx="minor">
          <a:schemeClr val="lt1"/>
        </a:fontRef>
      </a:style>
    </a:spDef>
    <a:txDef>
      <a:spPr>
        <a:solidFill>
          <a:srgbClr val="30A3B1">
            <a:alpha val="50000"/>
          </a:srgbClr>
        </a:solidFill>
        <a:ln>
          <a:noFill/>
        </a:ln>
      </a:spPr>
      <a:bodyPr wrap="square" lIns="91440" rIns="91440" rtlCol="0">
        <a:spAutoFit/>
      </a:bodyPr>
      <a:lstStyle>
        <a:defPPr>
          <a:defRPr sz="925" dirty="0">
            <a:latin typeface="Arial"/>
            <a:cs typeface="Aria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50000"/>
            </a:schemeClr>
          </a:solidFill>
        </a:ln>
        <a:effectLst/>
      </a:spPr>
      <a:bodyPr rtlCol="0" anchor="ctr" anchorCtr="0"/>
      <a:lstStyle>
        <a:defPPr marL="171450" indent="-171450">
          <a:buSzPct val="100000"/>
          <a:buBlip>
            <a:blip xmlns:r="http://schemas.openxmlformats.org/officeDocument/2006/relationships" r:embed="rId1"/>
          </a:buBlip>
          <a:defRPr sz="1100" dirty="0" smtClean="0">
            <a:solidFill>
              <a:schemeClr val="tx1">
                <a:lumMod val="65000"/>
                <a:lumOff val="35000"/>
              </a:schemeClr>
            </a:solidFill>
            <a:latin typeface="Arial"/>
            <a:cs typeface="Arial"/>
          </a:defRPr>
        </a:defPPr>
      </a:lstStyle>
      <a:style>
        <a:lnRef idx="1">
          <a:schemeClr val="accent1"/>
        </a:lnRef>
        <a:fillRef idx="3">
          <a:schemeClr val="accent1"/>
        </a:fillRef>
        <a:effectRef idx="2">
          <a:schemeClr val="accent1"/>
        </a:effectRef>
        <a:fontRef idx="minor">
          <a:schemeClr val="lt1"/>
        </a:fontRef>
      </a:style>
    </a:spDef>
    <a:txDef>
      <a:spPr>
        <a:solidFill>
          <a:srgbClr val="30A3B1">
            <a:alpha val="50000"/>
          </a:srgbClr>
        </a:solidFill>
        <a:ln>
          <a:noFill/>
        </a:ln>
      </a:spPr>
      <a:bodyPr wrap="square" lIns="91440" rIns="91440" rtlCol="0">
        <a:spAutoFit/>
      </a:bodyPr>
      <a:lstStyle>
        <a:defPPr>
          <a:defRPr sz="925" dirty="0">
            <a:latin typeface="Arial"/>
            <a:cs typeface="Aria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12108</TotalTime>
  <Words>4189</Words>
  <Application>Microsoft Office PowerPoint</Application>
  <PresentationFormat>On-screen Show (4:3)</PresentationFormat>
  <Paragraphs>554</Paragraphs>
  <Slides>23</Slides>
  <Notes>23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23</vt:i4>
      </vt:variant>
    </vt:vector>
  </HeadingPairs>
  <TitlesOfParts>
    <vt:vector size="35" baseType="lpstr">
      <vt:lpstr>Arial</vt:lpstr>
      <vt:lpstr>Calibri</vt:lpstr>
      <vt:lpstr>ConduitITCStd</vt:lpstr>
      <vt:lpstr>Courier New</vt:lpstr>
      <vt:lpstr>Times New Roman</vt:lpstr>
      <vt:lpstr>Wingdings</vt:lpstr>
      <vt:lpstr>1_Office Theme</vt:lpstr>
      <vt:lpstr>Custom Design</vt:lpstr>
      <vt:lpstr>2_Office Theme</vt:lpstr>
      <vt:lpstr>3_Office Theme</vt:lpstr>
      <vt:lpstr>4_Office Theme</vt:lpstr>
      <vt:lpstr>Office Theme</vt:lpstr>
      <vt:lpstr>CIF’s Approach to Gender-Responsive Climate Finance </vt:lpstr>
      <vt:lpstr>Overview of the Climate Investment Funds (CIF)</vt:lpstr>
      <vt:lpstr>PowerPoint Presentation</vt:lpstr>
      <vt:lpstr>CIF financing spread</vt:lpstr>
      <vt:lpstr> CIF Programmatic Approach  </vt:lpstr>
      <vt:lpstr>CIF GENDER ACTION PLAN:  FY15-FY16</vt:lpstr>
      <vt:lpstr>PowerPoint Presentation</vt:lpstr>
      <vt:lpstr>CIF GENDER ACTION PLAN:  FY15-16</vt:lpstr>
      <vt:lpstr>Review of Plan Progress: Year One of Implementation  </vt:lpstr>
      <vt:lpstr>Key gender entry points within CIF  </vt:lpstr>
      <vt:lpstr> CIF GENDER MAINSTREAMING APPROACH: Highlights </vt:lpstr>
      <vt:lpstr>Gender in CIF Program Design Documents </vt:lpstr>
      <vt:lpstr>Gender Scorecard Indicators for CIF Investment Plans</vt:lpstr>
      <vt:lpstr>Gender Scorecard Indicators for CIF Projects</vt:lpstr>
      <vt:lpstr>Gender and social considerations in CIF programs</vt:lpstr>
      <vt:lpstr>Zambia PPCR: “Strengthening Climate Resilience and the Barotse Sub-Basin”</vt:lpstr>
      <vt:lpstr>Nepal PPCR:  “Building Climate Resilience of Watersheds in Mountain Eco-Systems”</vt:lpstr>
      <vt:lpstr>Advancing gender equality outcomes through CIF investments</vt:lpstr>
      <vt:lpstr>Gender-Responsive Design: Country Examples   </vt:lpstr>
      <vt:lpstr>Specific Focus Areas for FY16 </vt:lpstr>
      <vt:lpstr> Recommendations for GCF and other Climate Finance Institutions  </vt:lpstr>
      <vt:lpstr> Recommendations (cont’d)  </vt:lpstr>
      <vt:lpstr>Thank You!  Email  akuriakose@worldbank.org  Twitter  @ATKuriakose </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Walter Collins</dc:creator>
  <cp:lastModifiedBy>Anne T. Kuriakose</cp:lastModifiedBy>
  <cp:revision>234</cp:revision>
  <cp:lastPrinted>2015-10-12T09:59:18Z</cp:lastPrinted>
  <dcterms:created xsi:type="dcterms:W3CDTF">2014-11-25T15:04:03Z</dcterms:created>
  <dcterms:modified xsi:type="dcterms:W3CDTF">2015-10-12T10:24:39Z</dcterms:modified>
</cp:coreProperties>
</file>