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86" r:id="rId3"/>
    <p:sldId id="292" r:id="rId4"/>
    <p:sldId id="278" r:id="rId5"/>
    <p:sldId id="277" r:id="rId6"/>
    <p:sldId id="291" r:id="rId7"/>
    <p:sldId id="295" r:id="rId8"/>
    <p:sldId id="293" r:id="rId9"/>
    <p:sldId id="289" r:id="rId10"/>
    <p:sldId id="290" r:id="rId11"/>
    <p:sldId id="294" r:id="rId12"/>
    <p:sldId id="296" r:id="rId13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7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Ben" initials="RB" lastIdx="1" clrIdx="0">
    <p:extLst>
      <p:ext uri="{19B8F6BF-5375-455C-9EA6-DF929625EA0E}">
        <p15:presenceInfo xmlns:p15="http://schemas.microsoft.com/office/powerpoint/2012/main" userId="S-1-5-21-88094858-919529-1617787245-427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B4"/>
    <a:srgbClr val="3D763E"/>
    <a:srgbClr val="F7A740"/>
    <a:srgbClr val="5CB4BE"/>
    <a:srgbClr val="85B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712" autoAdjust="0"/>
  </p:normalViewPr>
  <p:slideViewPr>
    <p:cSldViewPr snapToObjects="1">
      <p:cViewPr varScale="1">
        <p:scale>
          <a:sx n="110" d="100"/>
          <a:sy n="110" d="100"/>
        </p:scale>
        <p:origin x="1890" y="78"/>
      </p:cViewPr>
      <p:guideLst>
        <p:guide orient="horz" pos="1207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'SREP (charts)'!$D$5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3274B4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Africa</a:t>
                    </a:r>
                  </a:p>
                  <a:p>
                    <a:fld id="{B2C1A4F9-39C3-478D-806A-A7656B286BE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Asia</a:t>
                    </a:r>
                    <a:br>
                      <a:rPr lang="en-US"/>
                    </a:br>
                    <a:fld id="{00BCC6BD-C9EC-4CB1-ACD3-B48B3BA157A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590139557143223"/>
                  <c:y val="0.122767609154538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ECA</a:t>
                    </a:r>
                    <a:br>
                      <a:rPr lang="en-US"/>
                    </a:br>
                    <a:fld id="{0E110C4E-D0E2-4245-A5EF-D770010F671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LAC</a:t>
                    </a:r>
                    <a:br>
                      <a:rPr lang="en-US"/>
                    </a:br>
                    <a:fld id="{3AE61014-9E2F-454D-A2DA-6B9439B1088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1244371150781419"/>
                  <c:y val="6.18042433620415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Global</a:t>
                    </a:r>
                    <a:br>
                      <a:rPr lang="en-US"/>
                    </a:br>
                    <a:fld id="{E3CD45F7-F821-4CB5-86F7-7E2AF74AAD1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'SREP (charts)'!$B$6:$B$10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ECA</c:v>
                </c:pt>
                <c:pt idx="3">
                  <c:v>LAC</c:v>
                </c:pt>
                <c:pt idx="4">
                  <c:v>Middle East</c:v>
                </c:pt>
              </c:strCache>
            </c:strRef>
          </c:cat>
          <c:val>
            <c:numRef>
              <c:f>'SREP (charts)'!$D$6:$D$10</c:f>
              <c:numCache>
                <c:formatCode>0.0%</c:formatCode>
                <c:ptCount val="5"/>
                <c:pt idx="0">
                  <c:v>0.54371955561566332</c:v>
                </c:pt>
                <c:pt idx="1">
                  <c:v>0.2742649810866063</c:v>
                </c:pt>
                <c:pt idx="2">
                  <c:v>4.0514011842422357E-2</c:v>
                </c:pt>
                <c:pt idx="3">
                  <c:v>0.14017255440845802</c:v>
                </c:pt>
                <c:pt idx="4">
                  <c:v>1.3288970468498509E-3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'SREP (charts)'!$C$5</c15:sqref>
                        </c15:formulaRef>
                      </c:ext>
                    </c:extLst>
                    <c:strCache>
                      <c:ptCount val="1"/>
                      <c:pt idx="0">
                        <c:v>Approved funding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'SREP (charts)'!$B$6:$B$10</c15:sqref>
                        </c15:formulaRef>
                      </c:ext>
                    </c:extLst>
                    <c:strCache>
                      <c:ptCount val="5"/>
                      <c:pt idx="0">
                        <c:v>AFRICA</c:v>
                      </c:pt>
                      <c:pt idx="1">
                        <c:v>ASIA</c:v>
                      </c:pt>
                      <c:pt idx="2">
                        <c:v>ECA</c:v>
                      </c:pt>
                      <c:pt idx="3">
                        <c:v>LAC</c:v>
                      </c:pt>
                      <c:pt idx="4">
                        <c:v>Middle East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'SREP (charts)'!$C$6:$C$10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5"/>
                      <c:pt idx="0">
                        <c:v>122.7453</c:v>
                      </c:pt>
                      <c:pt idx="1">
                        <c:v>61.91562734</c:v>
                      </c:pt>
                      <c:pt idx="2">
                        <c:v>9.1460836500000013</c:v>
                      </c:pt>
                      <c:pt idx="3">
                        <c:v>31.644111500000001</c:v>
                      </c:pt>
                      <c:pt idx="4">
                        <c:v>0.3</c:v>
                      </c:pt>
                    </c:numCache>
                  </c:numRef>
                </c:val>
                <c:extLst/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'SREP (charts)'!$D$37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274B4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7414468315781"/>
                  <c:y val="-0.31125365120251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Public</a:t>
                    </a:r>
                    <a:br>
                      <a:rPr lang="en-US"/>
                    </a:br>
                    <a:fld id="{B0BB7A31-9989-45EA-ABD4-259853A1369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Private</a:t>
                    </a:r>
                    <a:br>
                      <a:rPr lang="en-US"/>
                    </a:br>
                    <a:fld id="{D708C108-2106-4071-85B1-3AFB78B99C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'SREP (charts)'!$B$38:$B$39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'SREP (charts)'!$D$38:$D$39</c:f>
              <c:numCache>
                <c:formatCode>0.0%</c:formatCode>
                <c:ptCount val="2"/>
                <c:pt idx="0">
                  <c:v>0.80993718721900898</c:v>
                </c:pt>
                <c:pt idx="1">
                  <c:v>0.19006281278099091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'SREP (charts)'!$C$37</c15:sqref>
                        </c15:formulaRef>
                      </c:ext>
                    </c:extLst>
                    <c:strCache>
                      <c:ptCount val="1"/>
                      <c:pt idx="0">
                        <c:v>Approved funding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'SREP (charts)'!$B$38:$B$39</c15:sqref>
                        </c15:formulaRef>
                      </c:ext>
                    </c:extLst>
                    <c:strCache>
                      <c:ptCount val="2"/>
                      <c:pt idx="0">
                        <c:v>Public</c:v>
                      </c:pt>
                      <c:pt idx="1">
                        <c:v>Private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'SREP (charts)'!$C$38:$C$39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"/>
                      <c:pt idx="0">
                        <c:v>182.84422916108457</c:v>
                      </c:pt>
                      <c:pt idx="1">
                        <c:v>42.906893328915416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'SREP (charts)'!$D$65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rgbClr val="3274B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tint val="1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5302139146256"/>
                  <c:y val="0.153308228809467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Mixed RE</a:t>
                    </a:r>
                    <a:br>
                      <a:rPr lang="en-US" dirty="0"/>
                    </a:br>
                    <a:fld id="{7488C0F6-0298-46BD-968B-B596956B9FD8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674264465664432"/>
                  <c:y val="-0.209878210166098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Geothermal</a:t>
                    </a:r>
                    <a:br>
                      <a:rPr lang="en-US"/>
                    </a:br>
                    <a:fld id="{E2D6B7A5-9D29-4988-BEAF-7108C581E78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Solar</a:t>
                    </a:r>
                    <a:br>
                      <a:rPr lang="en-US"/>
                    </a:br>
                    <a:fld id="{40E0AFEF-64B6-49A2-A5E9-89BD536E0CF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Hydropower</a:t>
                    </a:r>
                    <a:br>
                      <a:rPr lang="en-US"/>
                    </a:br>
                    <a:fld id="{EFBE3271-3432-441A-8362-D4D034D34BA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Waste to Energy</a:t>
                    </a:r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3470594E-2827-4189-A7FB-48F79037C08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Cookstoves</a:t>
                    </a:r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AACFF8DA-361A-4268-AA87-0747C963D031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4528709627442402"/>
                  <c:y val="1.967592592592592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Wind</a:t>
                    </a:r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fld id="{60ECDCCA-8BC6-424A-91A4-D618B3D68C6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'SREP (charts)'!$B$66:$B$72</c:f>
              <c:strCache>
                <c:ptCount val="7"/>
                <c:pt idx="0">
                  <c:v>Mixed RE</c:v>
                </c:pt>
                <c:pt idx="1">
                  <c:v>Geothermal</c:v>
                </c:pt>
                <c:pt idx="2">
                  <c:v>Solar</c:v>
                </c:pt>
                <c:pt idx="3">
                  <c:v>Hydropower</c:v>
                </c:pt>
                <c:pt idx="4">
                  <c:v>Waste to Energy</c:v>
                </c:pt>
                <c:pt idx="5">
                  <c:v>Cookstoves</c:v>
                </c:pt>
                <c:pt idx="6">
                  <c:v>Wind</c:v>
                </c:pt>
              </c:strCache>
            </c:strRef>
          </c:cat>
          <c:val>
            <c:numRef>
              <c:f>'SREP (charts)'!$D$66:$D$72</c:f>
              <c:numCache>
                <c:formatCode>0.0%</c:formatCode>
                <c:ptCount val="7"/>
                <c:pt idx="0">
                  <c:v>0.29317898469009557</c:v>
                </c:pt>
                <c:pt idx="1">
                  <c:v>0.29050884236402474</c:v>
                </c:pt>
                <c:pt idx="2">
                  <c:v>0.21302894536828762</c:v>
                </c:pt>
                <c:pt idx="3">
                  <c:v>0.14852647739307895</c:v>
                </c:pt>
                <c:pt idx="4">
                  <c:v>3.6921678190860154E-2</c:v>
                </c:pt>
                <c:pt idx="5">
                  <c:v>1.3601134863744462E-2</c:v>
                </c:pt>
                <c:pt idx="6">
                  <c:v>4.233937129908512E-3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'SREP (charts)'!$C$65</c15:sqref>
                        </c15:formulaRef>
                      </c:ext>
                    </c:extLst>
                    <c:strCache>
                      <c:ptCount val="1"/>
                      <c:pt idx="0">
                        <c:v>Approved funding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7"/>
                  <c:bubble3D val="0"/>
                  <c:spPr>
                    <a:solidFill>
                      <a:schemeClr val="accent1">
                        <a:tint val="3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8"/>
                  <c:bubble3D val="0"/>
                  <c:spPr>
                    <a:solidFill>
                      <a:schemeClr val="accent1">
                        <a:tint val="13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'SREP (charts)'!$B$66:$B$72</c15:sqref>
                        </c15:formulaRef>
                      </c:ext>
                    </c:extLst>
                    <c:strCache>
                      <c:ptCount val="7"/>
                      <c:pt idx="0">
                        <c:v>Mixed RE</c:v>
                      </c:pt>
                      <c:pt idx="1">
                        <c:v>Geothermal</c:v>
                      </c:pt>
                      <c:pt idx="2">
                        <c:v>Solar</c:v>
                      </c:pt>
                      <c:pt idx="3">
                        <c:v>Hydropower</c:v>
                      </c:pt>
                      <c:pt idx="4">
                        <c:v>Waste to Energy</c:v>
                      </c:pt>
                      <c:pt idx="5">
                        <c:v>Cookstoves</c:v>
                      </c:pt>
                      <c:pt idx="6">
                        <c:v>Wind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'SREP (charts)'!$C$66:$C$72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7"/>
                      <c:pt idx="0">
                        <c:v>66.185484884267595</c:v>
                      </c:pt>
                      <c:pt idx="1">
                        <c:v>65.582697256949047</c:v>
                      </c:pt>
                      <c:pt idx="2">
                        <c:v>48.091523539751819</c:v>
                      </c:pt>
                      <c:pt idx="3">
                        <c:v>33.530018990973183</c:v>
                      </c:pt>
                      <c:pt idx="4">
                        <c:v>8.3351102958012326</c:v>
                      </c:pt>
                      <c:pt idx="5">
                        <c:v>3.0704714626281855</c:v>
                      </c:pt>
                      <c:pt idx="6">
                        <c:v>0.95581605962893545</c:v>
                      </c:pt>
                    </c:numCache>
                  </c:numRef>
                </c:val>
                <c:extLst/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357F2-969E-4B8D-B2A4-869F57DFC1A3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E0ED-6E9A-4C54-B26B-9C84665B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FD5F-D3D1-423A-B5BA-044F8445CBF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5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8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1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96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6290749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1A4567B-3BEF-4645-AE87-6CE27C75E537}" type="datetimeFigureOut">
              <a:rPr lang="da-DK" smtClean="0"/>
              <a:pPr/>
              <a:t>30-06-2016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ABC1510-E034-4B44-B467-79053A4325D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38" indent="-171438" algn="ctr">
              <a:buSzPct val="100000"/>
              <a:buFontTx/>
              <a:buBlip>
                <a:blip r:embed="rId2"/>
              </a:buBlip>
            </a:pPr>
            <a:endParaRPr lang="en-US" sz="1100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1200" y="3048001"/>
            <a:ext cx="5791200" cy="19240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81200" y="5257800"/>
            <a:ext cx="5791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cif-logo-fu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38200"/>
            <a:ext cx="3794760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46"/>
            <a:ext cx="3998912" cy="2655169"/>
          </a:xfrm>
          <a:prstGeom prst="rect">
            <a:avLst/>
          </a:prstGeom>
        </p:spPr>
        <p:txBody>
          <a:bodyPr/>
          <a:lstStyle>
            <a:lvl1pPr marL="228584" indent="-228584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1" y="1916832"/>
            <a:ext cx="3251200" cy="2655170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sz="2300" dirty="0" smtClean="0"/>
              <a:t>TITLE SLIDE</a:t>
            </a:r>
            <a:endParaRPr lang="da-DK" sz="23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91" y="1916113"/>
            <a:ext cx="39608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15"/>
            <a:ext cx="73517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6" name="Billede 19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91" y="1916113"/>
            <a:ext cx="3998912" cy="2655888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1" y="1916126"/>
            <a:ext cx="3251200" cy="2655889"/>
          </a:xfrm>
          <a:prstGeom prst="rect">
            <a:avLst/>
          </a:prstGeom>
        </p:spPr>
        <p:txBody>
          <a:bodyPr/>
          <a:lstStyle>
            <a:lvl1pPr marL="228584" indent="-228584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15"/>
            <a:ext cx="7389812" cy="685799"/>
          </a:xfrm>
          <a:prstGeom prst="rect">
            <a:avLst/>
          </a:prstGeom>
        </p:spPr>
        <p:txBody>
          <a:bodyPr/>
          <a:lstStyle>
            <a:lvl1pPr marL="228584" indent="-228584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584" indent="-228584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0" r:id="rId4"/>
    <p:sldLayoutId id="2147483665" r:id="rId5"/>
    <p:sldLayoutId id="2147483662" r:id="rId6"/>
    <p:sldLayoutId id="2147483663" r:id="rId7"/>
    <p:sldLayoutId id="2147483653" r:id="rId8"/>
    <p:sldLayoutId id="2147483661" r:id="rId9"/>
    <p:sldLayoutId id="2147483655" r:id="rId10"/>
    <p:sldLayoutId id="2147483654" r:id="rId11"/>
    <p:sldLayoutId id="2147483656" r:id="rId12"/>
    <p:sldLayoutId id="2147483650" r:id="rId13"/>
    <p:sldLayoutId id="2147483666" r:id="rId14"/>
  </p:sldLayoutIdLst>
  <p:txStyles>
    <p:titleStyle>
      <a:lvl1pPr algn="l" defTabSz="457167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874" indent="-342874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2.pd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mailto:zzhang2@worldbank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57" y="1417639"/>
            <a:ext cx="9400087" cy="4684712"/>
          </a:xfrm>
        </p:spPr>
      </p:pic>
      <p:sp>
        <p:nvSpPr>
          <p:cNvPr id="19" name="Titel 5"/>
          <p:cNvSpPr>
            <a:spLocks noGrp="1"/>
          </p:cNvSpPr>
          <p:nvPr>
            <p:ph type="title"/>
          </p:nvPr>
        </p:nvSpPr>
        <p:spPr>
          <a:xfrm>
            <a:off x="395541" y="359674"/>
            <a:ext cx="8119533" cy="80803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SREP Semi-Annual Operational Report</a:t>
            </a:r>
            <a:endParaRPr lang="da-DK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lede 9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53" y="24703"/>
            <a:ext cx="710184" cy="139293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-190500" y="6070607"/>
            <a:ext cx="9525000" cy="63500"/>
          </a:xfrm>
          <a:prstGeom prst="rect">
            <a:avLst/>
          </a:prstGeom>
        </p:spPr>
      </p:pic>
      <p:sp>
        <p:nvSpPr>
          <p:cNvPr id="9" name="Titel 5"/>
          <p:cNvSpPr txBox="1">
            <a:spLocks/>
          </p:cNvSpPr>
          <p:nvPr/>
        </p:nvSpPr>
        <p:spPr>
          <a:xfrm>
            <a:off x="567267" y="5867402"/>
            <a:ext cx="7162800" cy="1176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Myriad Pro"/>
              </a:rPr>
              <a:t>DATE</a:t>
            </a:r>
            <a:r>
              <a:rPr lang="da-DK" sz="1200" b="1" baseline="30000">
                <a:cs typeface="Myriad Pro"/>
              </a:rPr>
              <a:t>	</a:t>
            </a:r>
            <a:r>
              <a:rPr lang="da-DK" sz="1200" b="1" baseline="30000" smtClean="0">
                <a:cs typeface="Myriad Pro"/>
              </a:rPr>
              <a:t>June 17</a:t>
            </a:r>
            <a:r>
              <a:rPr lang="da-DK" sz="1200" b="1" baseline="30000" dirty="0">
                <a:cs typeface="Myriad Pro"/>
              </a:rPr>
              <a:t>, 2016</a:t>
            </a:r>
          </a:p>
          <a:p>
            <a:r>
              <a:rPr lang="da-DK" sz="1200" b="1" baseline="30000" dirty="0">
                <a:solidFill>
                  <a:srgbClr val="7F7F7F"/>
                </a:solidFill>
                <a:cs typeface="Myriad Pro"/>
              </a:rPr>
              <a:t>PLACE </a:t>
            </a:r>
            <a:r>
              <a:rPr lang="da-DK" sz="1200" b="1" baseline="30000" dirty="0">
                <a:cs typeface="Myriad Pro"/>
              </a:rPr>
              <a:t>	Oaxaca,</a:t>
            </a:r>
            <a:r>
              <a:rPr lang="da-DK" sz="1200" b="1" dirty="0">
                <a:cs typeface="Myriad Pro"/>
              </a:rPr>
              <a:t> </a:t>
            </a:r>
            <a:r>
              <a:rPr lang="da-DK" sz="1200" b="1" baseline="30000" dirty="0">
                <a:cs typeface="Myriad Pro"/>
              </a:rPr>
              <a:t>Mexico</a:t>
            </a:r>
          </a:p>
          <a:p>
            <a:r>
              <a:rPr lang="da-DK" sz="1200" b="1" baseline="30000" dirty="0">
                <a:solidFill>
                  <a:srgbClr val="7F7F7F"/>
                </a:solidFill>
                <a:cs typeface="Myriad Pro"/>
              </a:rPr>
              <a:t>VENUE </a:t>
            </a:r>
            <a:r>
              <a:rPr lang="da-DK" sz="1200" b="1" baseline="30000" dirty="0">
                <a:cs typeface="Myriad Pro"/>
              </a:rPr>
              <a:t>	</a:t>
            </a:r>
            <a:r>
              <a:rPr lang="da-DK" sz="1200" b="1" baseline="30000" dirty="0" smtClean="0">
                <a:cs typeface="Myriad Pro"/>
              </a:rPr>
              <a:t>SREP Sub-Committee Meeting  </a:t>
            </a:r>
            <a:endParaRPr lang="da-DK" sz="1200" b="1" baseline="30000" dirty="0">
              <a:cs typeface="Myriad Pro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31640" y="476682"/>
            <a:ext cx="7162800" cy="808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Portfolio Analysis by Technology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110142"/>
              </p:ext>
            </p:extLst>
          </p:nvPr>
        </p:nvGraphicFramePr>
        <p:xfrm>
          <a:off x="1115616" y="1700808"/>
          <a:ext cx="7272808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3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548690"/>
            <a:ext cx="7162800" cy="808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Knowledge </a:t>
            </a:r>
            <a:r>
              <a:rPr lang="en-US" sz="3600" smtClean="0"/>
              <a:t>and Gender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722636" y="2633459"/>
            <a:ext cx="3744416" cy="3777401"/>
          </a:xfrm>
          <a:prstGeom prst="rect">
            <a:avLst/>
          </a:prstGeom>
          <a:ln w="28575">
            <a:solidFill>
              <a:srgbClr val="3274B4"/>
            </a:solidFill>
          </a:ln>
        </p:spPr>
        <p:txBody>
          <a:bodyPr wrap="square">
            <a:noAutofit/>
          </a:bodyPr>
          <a:lstStyle/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Sector-specific gender analysis: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GB" sz="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Gender-disaggregated indicators: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75%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GB" sz="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Women-specific activities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88%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SREP has performed very well due to explicit requirements on gender-sensitive reporting.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9597" y="1917322"/>
            <a:ext cx="3736542" cy="4493538"/>
            <a:chOff x="489597" y="1917322"/>
            <a:chExt cx="3736542" cy="4493538"/>
          </a:xfrm>
        </p:grpSpPr>
        <p:sp>
          <p:nvSpPr>
            <p:cNvPr id="4" name="Rectangle 3"/>
            <p:cNvSpPr/>
            <p:nvPr/>
          </p:nvSpPr>
          <p:spPr>
            <a:xfrm>
              <a:off x="489597" y="2625208"/>
              <a:ext cx="3736542" cy="3785652"/>
            </a:xfrm>
            <a:prstGeom prst="rect">
              <a:avLst/>
            </a:prstGeom>
            <a:ln w="28575">
              <a:solidFill>
                <a:srgbClr val="3274B4"/>
              </a:solidFill>
            </a:ln>
          </p:spPr>
          <p:txBody>
            <a:bodyPr wrap="square">
              <a:spAutoFit/>
            </a:bodyPr>
            <a:lstStyle/>
            <a:p>
              <a:pPr marL="285730" indent="-28573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Clean Energy Mini-grids</a:t>
              </a:r>
              <a:r>
                <a:rPr lang="en-GB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In collaboration with ESMAP, organize three regional dialogues/study tours in 2016-17; </a:t>
              </a:r>
              <a:r>
                <a: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first one took place in Kenya in May </a:t>
              </a:r>
              <a:r>
                <a:rPr lang="en-GB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2016</a:t>
              </a:r>
            </a:p>
            <a:p>
              <a:pPr marL="285730" indent="-28573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Multi-tier Access Framework</a:t>
              </a:r>
              <a:r>
                <a:rPr lang="en-GB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In partnership with ESMAP, select 10 SREP countries to implement MTF surveys, analysis, and capacity building in 2016-17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597" y="1917322"/>
              <a:ext cx="3736542" cy="707886"/>
            </a:xfrm>
            <a:prstGeom prst="rect">
              <a:avLst/>
            </a:prstGeom>
            <a:solidFill>
              <a:srgbClr val="3274B4"/>
            </a:solidFill>
            <a:ln w="28575">
              <a:solidFill>
                <a:srgbClr val="3274B4"/>
              </a:solidFill>
            </a:ln>
          </p:spPr>
          <p:txBody>
            <a:bodyPr wrap="square" tIns="182880">
              <a:no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Knowledge Management</a:t>
              </a:r>
              <a:endPara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722636" y="1917322"/>
            <a:ext cx="3736542" cy="707886"/>
          </a:xfrm>
          <a:prstGeom prst="rect">
            <a:avLst/>
          </a:prstGeom>
          <a:solidFill>
            <a:srgbClr val="3274B4"/>
          </a:solidFill>
          <a:ln w="28575">
            <a:solidFill>
              <a:srgbClr val="3274B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Assessment of SREP Projects, Jan-Dec 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1917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7" y="4676775"/>
            <a:ext cx="35188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1910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/>
            <a:r>
              <a:rPr lang="en-US" sz="1400" dirty="0">
                <a:solidFill>
                  <a:prstClr val="black"/>
                </a:solidFill>
              </a:rPr>
              <a:t>www.climateinvestmentfunds.org </a:t>
            </a:r>
            <a:br>
              <a:rPr lang="en-US" sz="1400" dirty="0">
                <a:solidFill>
                  <a:prstClr val="black"/>
                </a:solidFill>
              </a:rPr>
            </a:br>
            <a:endParaRPr lang="en-US" sz="1400" dirty="0">
              <a:solidFill>
                <a:prstClr val="black"/>
              </a:solidFill>
            </a:endParaRPr>
          </a:p>
          <a:p>
            <a:pPr algn="r" defTabSz="457200"/>
            <a:r>
              <a:rPr lang="en-US" sz="1400" dirty="0">
                <a:solidFill>
                  <a:prstClr val="black"/>
                </a:solidFill>
              </a:rPr>
              <a:t>@</a:t>
            </a:r>
            <a:r>
              <a:rPr lang="en-US" sz="1400" dirty="0" err="1">
                <a:solidFill>
                  <a:prstClr val="black"/>
                </a:solidFill>
              </a:rPr>
              <a:t>CIF_Action</a:t>
            </a:r>
            <a:r>
              <a:rPr lang="en-US" sz="1400" dirty="0">
                <a:solidFill>
                  <a:prstClr val="black"/>
                </a:solidFill>
              </a:rPr>
              <a:t>  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/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https://www.youtube.com/user/CIFaction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/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https://www.flickr.com/photos/cifaction/sets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18" y="5010158"/>
            <a:ext cx="4333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10" y="5486639"/>
            <a:ext cx="3928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22" y="4232251"/>
            <a:ext cx="338139" cy="2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276788" y="3367090"/>
            <a:ext cx="7543800" cy="1924051"/>
          </a:xfrm>
        </p:spPr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Zhihong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Zhang, Ph.D.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Program Coordinator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CTF and SREP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zzhang2@worldbank.org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473-9852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92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41648" y="574775"/>
            <a:ext cx="6586736" cy="808039"/>
          </a:xfrm>
        </p:spPr>
        <p:txBody>
          <a:bodyPr>
            <a:normAutofit/>
          </a:bodyPr>
          <a:lstStyle/>
          <a:p>
            <a:r>
              <a:rPr lang="en-US" sz="3600" dirty="0"/>
              <a:t>SREP </a:t>
            </a:r>
            <a:r>
              <a:rPr lang="en-US" sz="3600" dirty="0" smtClean="0"/>
              <a:t>Countries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026" r="7169"/>
          <a:stretch/>
        </p:blipFill>
        <p:spPr>
          <a:xfrm>
            <a:off x="3779910" y="4113697"/>
            <a:ext cx="4824538" cy="237515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80591"/>
              </p:ext>
            </p:extLst>
          </p:nvPr>
        </p:nvGraphicFramePr>
        <p:xfrm>
          <a:off x="323528" y="1673013"/>
          <a:ext cx="1656185" cy="4815840"/>
        </p:xfrm>
        <a:graphic>
          <a:graphicData uri="http://schemas.openxmlformats.org/drawingml/2006/table">
            <a:tbl>
              <a:tblPr firstRow="1" bandRow="1"/>
              <a:tblGrid>
                <a:gridCol w="1656185"/>
              </a:tblGrid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Africa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4B4"/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Benin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Ethiopia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Ghana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Kenya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Lesotho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Liberia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Madagascar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Malawi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Mali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Rwanda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Sierra Leone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Tanzania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Uganda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Zambia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14751"/>
              </p:ext>
            </p:extLst>
          </p:nvPr>
        </p:nvGraphicFramePr>
        <p:xfrm>
          <a:off x="2051719" y="1673013"/>
          <a:ext cx="1656185" cy="2895600"/>
        </p:xfrm>
        <a:graphic>
          <a:graphicData uri="http://schemas.openxmlformats.org/drawingml/2006/table">
            <a:tbl>
              <a:tblPr firstRow="1" bandRow="1"/>
              <a:tblGrid>
                <a:gridCol w="1656185"/>
              </a:tblGrid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Asia </a:t>
                      </a:r>
                      <a:r>
                        <a:rPr lang="en-US" sz="1600" b="1" baseline="0" dirty="0" smtClean="0"/>
                        <a:t>Pacific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4B4"/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Bangladesh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Cambodia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Kiribati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Maldives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Mongolia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Nepal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Solomon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Islands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Vanuatu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2771"/>
              </p:ext>
            </p:extLst>
          </p:nvPr>
        </p:nvGraphicFramePr>
        <p:xfrm>
          <a:off x="3779910" y="1673013"/>
          <a:ext cx="1656185" cy="1935480"/>
        </p:xfrm>
        <a:graphic>
          <a:graphicData uri="http://schemas.openxmlformats.org/drawingml/2006/table">
            <a:tbl>
              <a:tblPr firstRow="1" bandRow="1"/>
              <a:tblGrid>
                <a:gridCol w="1656185"/>
              </a:tblGrid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ECA/LAC/MENA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4B4"/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Armenia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Haiti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Honduras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Nicaragua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5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Yemen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22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41648" y="574775"/>
            <a:ext cx="6370712" cy="808039"/>
          </a:xfrm>
        </p:spPr>
        <p:txBody>
          <a:bodyPr>
            <a:normAutofit/>
          </a:bodyPr>
          <a:lstStyle/>
          <a:p>
            <a:r>
              <a:rPr lang="en-US" sz="3600" dirty="0"/>
              <a:t>SREP </a:t>
            </a:r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5" name="Pladsholder til indhold 1"/>
          <p:cNvSpPr txBox="1">
            <a:spLocks/>
          </p:cNvSpPr>
          <p:nvPr/>
        </p:nvSpPr>
        <p:spPr>
          <a:xfrm>
            <a:off x="535001" y="2040929"/>
            <a:ext cx="7709413" cy="4154487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ConduitITC T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Endorsements</a:t>
            </a:r>
            <a:r>
              <a:rPr lang="en-GB" sz="2000" dirty="0"/>
              <a:t>: 18 investment plans and 7 PSSA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Funding approvals</a:t>
            </a:r>
            <a:r>
              <a:rPr lang="en-GB" sz="2000" dirty="0"/>
              <a:t>: $226 million for 21 projects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Expected results</a:t>
            </a:r>
            <a:r>
              <a:rPr lang="en-GB" sz="2000" dirty="0"/>
              <a:t>: 1.67 GW new RE capacity; 6,502 GWh electricity generated annually;  new or improved access to 16.8 million </a:t>
            </a:r>
            <a:r>
              <a:rPr lang="en-GB" sz="2000" dirty="0" smtClean="0"/>
              <a:t>people</a:t>
            </a:r>
            <a:endParaRPr lang="en-GB" sz="20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da-DK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04983"/>
              </p:ext>
            </p:extLst>
          </p:nvPr>
        </p:nvGraphicFramePr>
        <p:xfrm>
          <a:off x="518885" y="3907164"/>
          <a:ext cx="7925435" cy="2088234"/>
        </p:xfrm>
        <a:graphic>
          <a:graphicData uri="http://schemas.openxmlformats.org/drawingml/2006/table">
            <a:tbl>
              <a:tblPr firstRow="1" firstCol="1" bandRow="1"/>
              <a:tblGrid>
                <a:gridCol w="1455693"/>
                <a:gridCol w="970460"/>
                <a:gridCol w="1051335"/>
                <a:gridCol w="808717"/>
                <a:gridCol w="1455693"/>
                <a:gridCol w="863364"/>
                <a:gridCol w="1320173"/>
              </a:tblGrid>
              <a:tr h="53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Indicative Allocation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Disbursement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80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PSSA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Sub-Committee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9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SREP funding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(in $M)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808.6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716.2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193.75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9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projects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4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97875" y="548690"/>
            <a:ext cx="6242477" cy="808039"/>
          </a:xfrm>
        </p:spPr>
        <p:txBody>
          <a:bodyPr>
            <a:normAutofit/>
          </a:bodyPr>
          <a:lstStyle/>
          <a:p>
            <a:r>
              <a:rPr lang="en-US" sz="3600" dirty="0"/>
              <a:t>Investment P</a:t>
            </a:r>
            <a:r>
              <a:rPr lang="en-US" sz="3600" dirty="0" smtClean="0"/>
              <a:t>lans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9552" y="2730994"/>
            <a:ext cx="8019081" cy="3096344"/>
            <a:chOff x="641594" y="2204864"/>
            <a:chExt cx="8019081" cy="3096344"/>
          </a:xfrm>
        </p:grpSpPr>
        <p:sp>
          <p:nvSpPr>
            <p:cNvPr id="5" name="Pladsholder til indhold 1"/>
            <p:cNvSpPr txBox="1">
              <a:spLocks/>
            </p:cNvSpPr>
            <p:nvPr/>
          </p:nvSpPr>
          <p:spPr>
            <a:xfrm>
              <a:off x="641594" y="2204864"/>
              <a:ext cx="3066310" cy="309634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ConduitITC T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/>
                <a:t>Total endorsed</a:t>
              </a:r>
              <a:r>
                <a:rPr lang="en-GB" sz="2000" dirty="0"/>
                <a:t>: 18 (4 in November 2015</a:t>
              </a:r>
              <a:r>
                <a:rPr lang="en-GB" sz="2000" dirty="0" smtClean="0"/>
                <a:t>)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4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/>
                <a:t>June 2016: </a:t>
              </a:r>
              <a:r>
                <a:rPr lang="en-GB" sz="2000" dirty="0" smtClean="0"/>
                <a:t>Cambodia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4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/>
                <a:t>FY17:</a:t>
              </a:r>
              <a:r>
                <a:rPr lang="en-GB" sz="2000" dirty="0"/>
                <a:t> Benin, Lesotho, Madagascar, Malawi, Sierra Leone, and </a:t>
              </a:r>
              <a:r>
                <a:rPr lang="en-GB" sz="2000" dirty="0" smtClean="0"/>
                <a:t>Zambia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4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/>
                <a:t>Remaining</a:t>
              </a:r>
              <a:r>
                <a:rPr lang="en-GB" sz="2000" dirty="0"/>
                <a:t>: Kiribati and Yemen</a:t>
              </a:r>
              <a:endParaRPr lang="da-DK" sz="2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310" y="2204864"/>
              <a:ext cx="4964365" cy="30963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89329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548690"/>
            <a:ext cx="6432376" cy="808039"/>
          </a:xfrm>
        </p:spPr>
        <p:txBody>
          <a:bodyPr>
            <a:normAutofit/>
          </a:bodyPr>
          <a:lstStyle/>
          <a:p>
            <a:r>
              <a:rPr lang="en-US" sz="3600" dirty="0"/>
              <a:t>Funding A</a:t>
            </a:r>
            <a:r>
              <a:rPr lang="en-US" sz="3600" dirty="0" smtClean="0"/>
              <a:t>pproval </a:t>
            </a:r>
            <a:r>
              <a:rPr lang="en-US" sz="3600" dirty="0"/>
              <a:t>by SC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9886" y="2389505"/>
            <a:ext cx="8065454" cy="3348372"/>
            <a:chOff x="459886" y="2117323"/>
            <a:chExt cx="8065454" cy="3348372"/>
          </a:xfrm>
        </p:grpSpPr>
        <p:sp>
          <p:nvSpPr>
            <p:cNvPr id="4" name="Pladsholder til indhold 1"/>
            <p:cNvSpPr txBox="1">
              <a:spLocks/>
            </p:cNvSpPr>
            <p:nvPr/>
          </p:nvSpPr>
          <p:spPr>
            <a:xfrm>
              <a:off x="459886" y="2117323"/>
              <a:ext cx="2880315" cy="334837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ConduitITC T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 smtClean="0"/>
                <a:t>Total:</a:t>
              </a:r>
              <a:r>
                <a:rPr lang="en-GB" sz="2000" dirty="0" smtClean="0"/>
                <a:t> $226 million ($53 million for 4 projects during July-Dec 15)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4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 smtClean="0"/>
                <a:t>Projected submissions</a:t>
              </a:r>
              <a:r>
                <a:rPr lang="en-GB" sz="2000" dirty="0" smtClean="0"/>
                <a:t>: 14 projects during Jan-June 16; 31 projects during FY17</a:t>
              </a:r>
            </a:p>
            <a:p>
              <a:pPr>
                <a:buFont typeface="Arial" panose="020B0604020202020204" pitchFamily="34" charset="0"/>
                <a:buChar char="•"/>
              </a:pPr>
              <a:endParaRPr lang="en-GB" sz="400" dirty="0" smtClean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2000" b="1" dirty="0" smtClean="0"/>
                <a:t>Addendum</a:t>
              </a:r>
              <a:r>
                <a:rPr lang="en-GB" sz="2000" dirty="0" smtClean="0"/>
                <a:t> to update submission schedule for Jan-May 16</a:t>
              </a:r>
              <a:endParaRPr lang="da-DK" sz="2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7864" y="2204864"/>
              <a:ext cx="5177476" cy="3173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474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548690"/>
            <a:ext cx="6360368" cy="808039"/>
          </a:xfrm>
        </p:spPr>
        <p:txBody>
          <a:bodyPr>
            <a:normAutofit/>
          </a:bodyPr>
          <a:lstStyle/>
          <a:p>
            <a:r>
              <a:rPr lang="en-US" sz="3600" dirty="0"/>
              <a:t>Resource A</a:t>
            </a:r>
            <a:r>
              <a:rPr lang="en-US" sz="3600" dirty="0" smtClean="0"/>
              <a:t>vailability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9552" y="1874258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0" indent="-285730">
              <a:buFont typeface="Arial" panose="020B0604020202020204" pitchFamily="34" charset="0"/>
              <a:buChar char="•"/>
            </a:pPr>
            <a:r>
              <a:rPr lang="en-US" sz="2000" b="1" dirty="0" smtClean="0"/>
              <a:t>Addendum </a:t>
            </a:r>
            <a:r>
              <a:rPr lang="en-US" sz="2000" b="1" dirty="0"/>
              <a:t>to update </a:t>
            </a:r>
            <a:r>
              <a:rPr lang="en-US" sz="2000" dirty="0"/>
              <a:t>resource availability schedule and project approvals as of May </a:t>
            </a:r>
            <a:r>
              <a:rPr lang="en-US" sz="2000" dirty="0" smtClean="0"/>
              <a:t>31</a:t>
            </a:r>
            <a:endParaRPr lang="en-GB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GB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Available resources (current + reserves + expected)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434.5+ 52.9+2.4 = $489.8 million</a:t>
            </a:r>
          </a:p>
          <a:p>
            <a:endParaRPr lang="en-GB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Projected investment income – admin cost = -$20.1 million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GB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 </a:t>
            </a:r>
            <a:r>
              <a:rPr lang="en-GB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available resources: 489.8-20.1 = $469.7 </a:t>
            </a:r>
            <a:r>
              <a:rPr lang="en-GB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GB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Remaining pipeline: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$533.5 million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endParaRPr lang="en-GB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buFont typeface="Arial" panose="020B0604020202020204" pitchFamily="34" charset="0"/>
              <a:buChar char="•"/>
            </a:pP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ver-programming: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$63.9 million</a:t>
            </a:r>
          </a:p>
        </p:txBody>
      </p:sp>
    </p:spTree>
    <p:extLst>
      <p:ext uri="{BB962C8B-B14F-4D97-AF65-F5344CB8AC3E}">
        <p14:creationId xmlns:p14="http://schemas.microsoft.com/office/powerpoint/2010/main" val="2690170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548690"/>
            <a:ext cx="6360368" cy="80803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Potential Headroom for Over-Programming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9552" y="1874258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0" indent="-2857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Net available resources: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$469.7 million</a:t>
            </a:r>
          </a:p>
          <a:p>
            <a:pPr marL="285730" indent="-2857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Headroom for over-programming: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469.7x0.3 = $140.9 million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30" indent="-2857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Current over-programming: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$63.9 million</a:t>
            </a:r>
          </a:p>
          <a:p>
            <a:pPr marL="285730" indent="-2857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Headroom in the pipeline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$77.0 million</a:t>
            </a:r>
          </a:p>
          <a:p>
            <a:pPr marL="285730" indent="-2857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Cambodia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investment plan: $30 million</a:t>
            </a:r>
          </a:p>
          <a:p>
            <a:pPr marL="285730" indent="-2857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Remaining headroom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$47 million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6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31640" y="476682"/>
            <a:ext cx="6552728" cy="808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Sources of Co-financing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2587633"/>
            <a:ext cx="7344816" cy="3793695"/>
            <a:chOff x="827584" y="2587633"/>
            <a:chExt cx="7344816" cy="37936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2587634"/>
              <a:ext cx="3603568" cy="37905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5838" y="2587633"/>
              <a:ext cx="3606562" cy="379369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45484" y="1820191"/>
            <a:ext cx="771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SREP dollar leverages more than $7 from other sources.</a:t>
            </a:r>
          </a:p>
        </p:txBody>
      </p:sp>
    </p:spTree>
    <p:extLst>
      <p:ext uri="{BB962C8B-B14F-4D97-AF65-F5344CB8AC3E}">
        <p14:creationId xmlns:p14="http://schemas.microsoft.com/office/powerpoint/2010/main" val="3063836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054" y="5280338"/>
            <a:ext cx="8084127" cy="91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31640" y="476682"/>
            <a:ext cx="6696744" cy="808039"/>
          </a:xfrm>
        </p:spPr>
        <p:txBody>
          <a:bodyPr>
            <a:noAutofit/>
          </a:bodyPr>
          <a:lstStyle/>
          <a:p>
            <a:r>
              <a:rPr lang="en-US" sz="3600" dirty="0" smtClean="0"/>
              <a:t>Portfolio Analysis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496957"/>
              </p:ext>
            </p:extLst>
          </p:nvPr>
        </p:nvGraphicFramePr>
        <p:xfrm>
          <a:off x="241363" y="2780928"/>
          <a:ext cx="46805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466899"/>
              </p:ext>
            </p:extLst>
          </p:nvPr>
        </p:nvGraphicFramePr>
        <p:xfrm>
          <a:off x="4391980" y="2780928"/>
          <a:ext cx="4176464" cy="367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77467" y="226633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SREP Portfolio by region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2266334"/>
            <a:ext cx="385242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SREP Portfolio by public-private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0760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444</Words>
  <Application>Microsoft Office PowerPoint</Application>
  <PresentationFormat>On-screen Show (4:3)</PresentationFormat>
  <Paragraphs>134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ConduitITC TT</vt:lpstr>
      <vt:lpstr>Myriad Pro</vt:lpstr>
      <vt:lpstr>Myriad Pro Semibold Cond</vt:lpstr>
      <vt:lpstr>Times New Roman</vt:lpstr>
      <vt:lpstr>Kontortema</vt:lpstr>
      <vt:lpstr>SREP Semi-Annual Operational Report</vt:lpstr>
      <vt:lpstr>SREP Countries</vt:lpstr>
      <vt:lpstr>SREP Overview</vt:lpstr>
      <vt:lpstr>Investment Plans</vt:lpstr>
      <vt:lpstr>Funding Approval by SC</vt:lpstr>
      <vt:lpstr>Resource Availability</vt:lpstr>
      <vt:lpstr>Potential Headroom for Over-Programming</vt:lpstr>
      <vt:lpstr>Sources of Co-financing</vt:lpstr>
      <vt:lpstr>Portfolio Analysis</vt:lpstr>
      <vt:lpstr>Portfolio Analysis by Technology</vt:lpstr>
      <vt:lpstr>Knowledge and Gender</vt:lpstr>
      <vt:lpstr>Zhihong Zhang, Ph.D. Senior Program Coordinator CTF and SREP zzhang2@worldbank.org (202) 473-9852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Pia</dc:creator>
  <cp:lastModifiedBy>Rafael Ben</cp:lastModifiedBy>
  <cp:revision>200</cp:revision>
  <dcterms:created xsi:type="dcterms:W3CDTF">2015-10-23T14:37:48Z</dcterms:created>
  <dcterms:modified xsi:type="dcterms:W3CDTF">2016-06-30T11:30:12Z</dcterms:modified>
</cp:coreProperties>
</file>