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23"/>
  </p:notesMasterIdLst>
  <p:handoutMasterIdLst>
    <p:handoutMasterId r:id="rId24"/>
  </p:handoutMasterIdLst>
  <p:sldIdLst>
    <p:sldId id="317" r:id="rId2"/>
    <p:sldId id="338" r:id="rId3"/>
    <p:sldId id="360" r:id="rId4"/>
    <p:sldId id="361" r:id="rId5"/>
    <p:sldId id="359" r:id="rId6"/>
    <p:sldId id="358" r:id="rId7"/>
    <p:sldId id="339" r:id="rId8"/>
    <p:sldId id="351" r:id="rId9"/>
    <p:sldId id="342" r:id="rId10"/>
    <p:sldId id="349" r:id="rId11"/>
    <p:sldId id="350" r:id="rId12"/>
    <p:sldId id="352" r:id="rId13"/>
    <p:sldId id="333" r:id="rId14"/>
    <p:sldId id="353" r:id="rId15"/>
    <p:sldId id="348" r:id="rId16"/>
    <p:sldId id="356" r:id="rId17"/>
    <p:sldId id="345" r:id="rId18"/>
    <p:sldId id="357" r:id="rId19"/>
    <p:sldId id="355" r:id="rId20"/>
    <p:sldId id="332" r:id="rId21"/>
    <p:sldId id="289" r:id="rId22"/>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p15:clr>
            <a:srgbClr val="A4A3A4"/>
          </p15:clr>
        </p15:guide>
        <p15:guide id="2" pos="7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Antunes" initials="AA" lastIdx="3" clrIdx="0">
    <p:extLst/>
  </p:cmAuthor>
  <p:cmAuthor id="2" name="Alice Antunes" initials="AA [2]" lastIdx="1" clrIdx="1">
    <p:extLst/>
  </p:cmAuthor>
  <p:cmAuthor id="3" name="Alice Antunes" initials="AA [3]" lastIdx="1" clrIdx="2">
    <p:extLst/>
  </p:cmAuthor>
  <p:cmAuthor id="4" name="Rachel Elizabeth Allen" initials="REA" lastIdx="6" clrIdx="3">
    <p:extLst/>
  </p:cmAuthor>
  <p:cmAuthor id="5" name="Wenceslao Almazan" initial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740"/>
    <a:srgbClr val="85B64D"/>
    <a:srgbClr val="FFFFFF"/>
    <a:srgbClr val="3274B4"/>
    <a:srgbClr val="3D763E"/>
    <a:srgbClr val="5CB4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34" autoAdjust="0"/>
    <p:restoredTop sz="88376" autoAdjust="0"/>
  </p:normalViewPr>
  <p:slideViewPr>
    <p:cSldViewPr snapToObjects="1">
      <p:cViewPr varScale="1">
        <p:scale>
          <a:sx n="113" d="100"/>
          <a:sy n="113" d="100"/>
        </p:scale>
        <p:origin x="1176" y="102"/>
      </p:cViewPr>
      <p:guideLst>
        <p:guide orient="horz" pos="1207"/>
        <p:guide pos="793"/>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561188411788"/>
          <c:y val="3.9262184832383001E-2"/>
          <c:w val="0.77082821118134004"/>
          <c:h val="0.76312964558922303"/>
        </c:manualLayout>
      </c:layout>
      <c:barChart>
        <c:barDir val="col"/>
        <c:grouping val="clustered"/>
        <c:varyColors val="0"/>
        <c:ser>
          <c:idx val="3"/>
          <c:order val="3"/>
          <c:tx>
            <c:strRef>
              <c:f>'PPCR (charts)'!$A$6</c:f>
              <c:strCache>
                <c:ptCount val="1"/>
                <c:pt idx="0">
                  <c:v>Cumulative MDB approvals</c:v>
                </c:pt>
              </c:strCache>
            </c:strRef>
          </c:tx>
          <c:spPr>
            <a:solidFill>
              <a:srgbClr val="F7A740"/>
            </a:solidFill>
            <a:ln>
              <a:noFill/>
              <a:prstDash val="sysDash"/>
            </a:ln>
            <a:effectLst/>
          </c:spPr>
          <c:invertIfNegative val="0"/>
          <c:cat>
            <c:strRef>
              <c:f>'PPCR (charts)'!$B$2:$I$2</c:f>
              <c:strCache>
                <c:ptCount val="6"/>
                <c:pt idx="0">
                  <c:v>FY11</c:v>
                </c:pt>
                <c:pt idx="1">
                  <c:v>FY12</c:v>
                </c:pt>
                <c:pt idx="2">
                  <c:v>FY13</c:v>
                </c:pt>
                <c:pt idx="3">
                  <c:v>FY14</c:v>
                </c:pt>
                <c:pt idx="4">
                  <c:v>FY15</c:v>
                </c:pt>
                <c:pt idx="5">
                  <c:v>FY16
(1st S)</c:v>
                </c:pt>
              </c:strCache>
              <c:extLst xmlns:c16r2="http://schemas.microsoft.com/office/drawing/2015/06/chart"/>
            </c:strRef>
          </c:cat>
          <c:val>
            <c:numRef>
              <c:f>'PPCR (charts)'!$B$6:$I$6</c:f>
              <c:numCache>
                <c:formatCode>_(* #,##0.0_);_(* \(#,##0.0\);_(* "-"??_);_(@_)</c:formatCode>
                <c:ptCount val="6"/>
                <c:pt idx="0">
                  <c:v>39.226632879999997</c:v>
                </c:pt>
                <c:pt idx="1">
                  <c:v>141.67875543999989</c:v>
                </c:pt>
                <c:pt idx="2">
                  <c:v>418.26975543999993</c:v>
                </c:pt>
                <c:pt idx="3">
                  <c:v>672.01675544</c:v>
                </c:pt>
                <c:pt idx="4">
                  <c:v>816.06172543999833</c:v>
                </c:pt>
                <c:pt idx="5">
                  <c:v>909.88672543999996</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8F78-4D5B-8BF7-1AB969982ED6}"/>
            </c:ext>
          </c:extLst>
        </c:ser>
        <c:ser>
          <c:idx val="4"/>
          <c:order val="4"/>
          <c:tx>
            <c:strRef>
              <c:f>'PPCR (charts)'!$A$7</c:f>
              <c:strCache>
                <c:ptCount val="1"/>
                <c:pt idx="0">
                  <c:v>Cumulative Disbursements</c:v>
                </c:pt>
              </c:strCache>
            </c:strRef>
          </c:tx>
          <c:spPr>
            <a:solidFill>
              <a:sysClr val="window" lastClr="FFFFFF">
                <a:lumMod val="75000"/>
              </a:sysClr>
            </a:solidFill>
            <a:ln w="19050">
              <a:noFill/>
            </a:ln>
            <a:effectLst/>
          </c:spPr>
          <c:invertIfNegative val="0"/>
          <c:cat>
            <c:strRef>
              <c:f>'PPCR (charts)'!$B$2:$I$2</c:f>
              <c:strCache>
                <c:ptCount val="6"/>
                <c:pt idx="0">
                  <c:v>FY11</c:v>
                </c:pt>
                <c:pt idx="1">
                  <c:v>FY12</c:v>
                </c:pt>
                <c:pt idx="2">
                  <c:v>FY13</c:v>
                </c:pt>
                <c:pt idx="3">
                  <c:v>FY14</c:v>
                </c:pt>
                <c:pt idx="4">
                  <c:v>FY15</c:v>
                </c:pt>
                <c:pt idx="5">
                  <c:v>FY16
(1st S)</c:v>
                </c:pt>
              </c:strCache>
              <c:extLst xmlns:c16r2="http://schemas.microsoft.com/office/drawing/2015/06/chart"/>
            </c:strRef>
          </c:cat>
          <c:val>
            <c:numRef>
              <c:f>'PPCR (charts)'!$B$7:$I$7</c:f>
              <c:numCache>
                <c:formatCode>_(* #,##0.0_);_(* \(#,##0.0\);_(* "-"??_);_(@_)</c:formatCode>
                <c:ptCount val="6"/>
                <c:pt idx="0">
                  <c:v>1.71003083</c:v>
                </c:pt>
                <c:pt idx="1">
                  <c:v>10.56807216</c:v>
                </c:pt>
                <c:pt idx="2">
                  <c:v>25.563525320000011</c:v>
                </c:pt>
                <c:pt idx="3">
                  <c:v>60.682274700999997</c:v>
                </c:pt>
                <c:pt idx="4">
                  <c:v>106.61685082</c:v>
                </c:pt>
                <c:pt idx="5">
                  <c:v>146.25168105</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8F78-4D5B-8BF7-1AB969982ED6}"/>
            </c:ext>
          </c:extLst>
        </c:ser>
        <c:dLbls>
          <c:showLegendKey val="0"/>
          <c:showVal val="0"/>
          <c:showCatName val="0"/>
          <c:showSerName val="0"/>
          <c:showPercent val="0"/>
          <c:showBubbleSize val="0"/>
        </c:dLbls>
        <c:gapWidth val="150"/>
        <c:axId val="122830824"/>
        <c:axId val="244462720"/>
      </c:barChart>
      <c:lineChart>
        <c:grouping val="standard"/>
        <c:varyColors val="0"/>
        <c:ser>
          <c:idx val="2"/>
          <c:order val="2"/>
          <c:tx>
            <c:strRef>
              <c:f>'PPCR (charts)'!$A$5</c:f>
              <c:strCache>
                <c:ptCount val="1"/>
                <c:pt idx="0">
                  <c:v>Disbursement rate (per MDB approval)</c:v>
                </c:pt>
              </c:strCache>
            </c:strRef>
          </c:tx>
          <c:spPr>
            <a:ln w="28575" cap="rnd">
              <a:solidFill>
                <a:srgbClr val="C00000"/>
              </a:solidFill>
              <a:round/>
            </a:ln>
            <a:effectLst/>
          </c:spPr>
          <c:marker>
            <c:symbol val="circ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'PPCR (charts)'!$B$2:$I$2</c:f>
              <c:strCache>
                <c:ptCount val="6"/>
                <c:pt idx="0">
                  <c:v>FY11</c:v>
                </c:pt>
                <c:pt idx="1">
                  <c:v>FY12</c:v>
                </c:pt>
                <c:pt idx="2">
                  <c:v>FY13</c:v>
                </c:pt>
                <c:pt idx="3">
                  <c:v>FY14</c:v>
                </c:pt>
                <c:pt idx="4">
                  <c:v>FY15</c:v>
                </c:pt>
                <c:pt idx="5">
                  <c:v>FY16
(1st S)</c:v>
                </c:pt>
              </c:strCache>
              <c:extLst xmlns:c16r2="http://schemas.microsoft.com/office/drawing/2015/06/chart"/>
            </c:strRef>
          </c:cat>
          <c:val>
            <c:numRef>
              <c:f>'PPCR (charts)'!$B$5:$I$5</c:f>
              <c:numCache>
                <c:formatCode>0%</c:formatCode>
                <c:ptCount val="6"/>
                <c:pt idx="0">
                  <c:v>4.3593617510614101E-2</c:v>
                </c:pt>
                <c:pt idx="1">
                  <c:v>7.45917913181805E-2</c:v>
                </c:pt>
                <c:pt idx="2">
                  <c:v>6.1117317203842302E-2</c:v>
                </c:pt>
                <c:pt idx="3">
                  <c:v>9.0298752538199106E-2</c:v>
                </c:pt>
                <c:pt idx="4">
                  <c:v>0.130648022687885</c:v>
                </c:pt>
                <c:pt idx="5">
                  <c:v>0.16073614106115899</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2-8F78-4D5B-8BF7-1AB969982ED6}"/>
            </c:ext>
          </c:extLst>
        </c:ser>
        <c:dLbls>
          <c:showLegendKey val="0"/>
          <c:showVal val="0"/>
          <c:showCatName val="0"/>
          <c:showSerName val="0"/>
          <c:showPercent val="0"/>
          <c:showBubbleSize val="0"/>
        </c:dLbls>
        <c:marker val="1"/>
        <c:smooth val="0"/>
        <c:axId val="244463504"/>
        <c:axId val="244463112"/>
        <c:extLst xmlns:c16r2="http://schemas.microsoft.com/office/drawing/2015/06/chart">
          <c:ext xmlns:c15="http://schemas.microsoft.com/office/drawing/2012/chart" uri="{02D57815-91ED-43cb-92C2-25804820EDAC}">
            <c15:filteredLineSeries>
              <c15:ser>
                <c:idx val="0"/>
                <c:order val="0"/>
                <c:tx>
                  <c:strRef>
                    <c:extLst xmlns:c16r2="http://schemas.microsoft.com/office/drawing/2015/06/chart">
                      <c:ext uri="{02D57815-91ED-43cb-92C2-25804820EDAC}">
                        <c15:formulaRef>
                          <c15:sqref>'PPCR (charts)'!$A$3</c15:sqref>
                        </c15:formulaRef>
                      </c:ext>
                    </c:extLst>
                    <c:strCache>
                      <c:ptCount val="1"/>
                      <c:pt idx="0">
                        <c:v>Cumulative disbursement (beginning of period)</c:v>
                      </c:pt>
                    </c:strCache>
                  </c:strRef>
                </c:tx>
                <c:spPr>
                  <a:ln w="28575" cap="rnd">
                    <a:solidFill>
                      <a:schemeClr val="accent2"/>
                    </a:solidFill>
                    <a:round/>
                  </a:ln>
                  <a:effectLst/>
                </c:spPr>
                <c:marker>
                  <c:symbol val="circle"/>
                  <c:size val="7"/>
                  <c:spPr>
                    <a:solidFill>
                      <a:schemeClr val="accent2"/>
                    </a:solidFill>
                    <a:ln w="9525">
                      <a:solidFill>
                        <a:schemeClr val="accent2"/>
                      </a:solidFill>
                    </a:ln>
                    <a:effectLst/>
                  </c:spPr>
                </c:marker>
                <c:cat>
                  <c:strRef>
                    <c:extLst xmlns:c16r2="http://schemas.microsoft.com/office/drawing/2015/06/chart">
                      <c:ext uri="{02D57815-91ED-43cb-92C2-25804820EDAC}">
                        <c15:formulaRef>
                          <c15:sqref>'PPCR (charts)'!$B$2:$I$2</c15:sqref>
                        </c15:formulaRef>
                      </c:ext>
                    </c:extLst>
                    <c:strCache>
                      <c:ptCount val="6"/>
                      <c:pt idx="0">
                        <c:v>FY11</c:v>
                      </c:pt>
                      <c:pt idx="1">
                        <c:v>FY12</c:v>
                      </c:pt>
                      <c:pt idx="2">
                        <c:v>FY13</c:v>
                      </c:pt>
                      <c:pt idx="3">
                        <c:v>FY14</c:v>
                      </c:pt>
                      <c:pt idx="4">
                        <c:v>FY15</c:v>
                      </c:pt>
                      <c:pt idx="5">
                        <c:v>FY16
(1st S)</c:v>
                      </c:pt>
                    </c:strCache>
                  </c:strRef>
                </c:cat>
                <c:val>
                  <c:numRef>
                    <c:extLst xmlns:c16r2="http://schemas.microsoft.com/office/drawing/2015/06/chart">
                      <c:ext uri="{02D57815-91ED-43cb-92C2-25804820EDAC}">
                        <c15:formulaRef>
                          <c15:sqref>'PPCR (charts)'!$B$3:$I$3</c15:sqref>
                        </c15:formulaRef>
                      </c:ext>
                    </c:extLst>
                    <c:numCache>
                      <c:formatCode>_(* #,##0.0_);_(* \(#,##0.0\);_(* "-"??_);_(@_)</c:formatCode>
                      <c:ptCount val="6"/>
                      <c:pt idx="0">
                        <c:v>0</c:v>
                      </c:pt>
                      <c:pt idx="1">
                        <c:v>1.71</c:v>
                      </c:pt>
                      <c:pt idx="2">
                        <c:v>10.57</c:v>
                      </c:pt>
                      <c:pt idx="3">
                        <c:v>25.6</c:v>
                      </c:pt>
                      <c:pt idx="4">
                        <c:v>60.7</c:v>
                      </c:pt>
                      <c:pt idx="5">
                        <c:v>105.78851904</c:v>
                      </c:pt>
                    </c:numCache>
                  </c:numRef>
                </c:val>
                <c:smooth val="0"/>
                <c:extLst xmlns:c16r2="http://schemas.microsoft.com/office/drawing/2015/06/chart">
                  <c:ext xmlns:c16="http://schemas.microsoft.com/office/drawing/2014/chart" uri="{C3380CC4-5D6E-409C-BE32-E72D297353CC}">
                    <c16:uniqueId val="{00000003-8F78-4D5B-8BF7-1AB969982ED6}"/>
                  </c:ext>
                </c:extLst>
              </c15:ser>
            </c15:filteredLineSeries>
            <c15:filteredLineSeries>
              <c15:ser>
                <c:idx val="1"/>
                <c:order val="1"/>
                <c:tx>
                  <c:strRef>
                    <c:extLst xmlns:c15="http://schemas.microsoft.com/office/drawing/2012/chart" xmlns:c16r2="http://schemas.microsoft.com/office/drawing/2015/06/chart">
                      <c:ext xmlns:c15="http://schemas.microsoft.com/office/drawing/2012/chart" uri="{02D57815-91ED-43cb-92C2-25804820EDAC}">
                        <c15:formulaRef>
                          <c15:sqref>'PPCR (charts)'!$A$4</c15:sqref>
                        </c15:formulaRef>
                      </c:ext>
                    </c:extLst>
                    <c:strCache>
                      <c:ptCount val="1"/>
                      <c:pt idx="0">
                        <c:v>Disbursement</c:v>
                      </c:pt>
                    </c:strCache>
                  </c:strRef>
                </c:tx>
                <c:spPr>
                  <a:ln w="28575" cap="rnd">
                    <a:solidFill>
                      <a:schemeClr val="accent2"/>
                    </a:solidFill>
                    <a:prstDash val="sysDash"/>
                    <a:round/>
                  </a:ln>
                  <a:effectLst/>
                </c:spPr>
                <c:marker>
                  <c:symbol val="circle"/>
                  <c:size val="7"/>
                  <c:spPr>
                    <a:solidFill>
                      <a:schemeClr val="accent2"/>
                    </a:solidFill>
                    <a:ln w="9525">
                      <a:solidFill>
                        <a:schemeClr val="accent2"/>
                      </a:solidFill>
                      <a:prstDash val="sysDash"/>
                    </a:ln>
                    <a:effectLst/>
                  </c:spPr>
                </c:marker>
                <c:cat>
                  <c:strRef>
                    <c:extLst xmlns:c15="http://schemas.microsoft.com/office/drawing/2012/chart" xmlns:c16r2="http://schemas.microsoft.com/office/drawing/2015/06/chart">
                      <c:ext xmlns:c15="http://schemas.microsoft.com/office/drawing/2012/chart" uri="{02D57815-91ED-43cb-92C2-25804820EDAC}">
                        <c15:formulaRef>
                          <c15:sqref>'PPCR (charts)'!$B$2:$I$2</c15:sqref>
                        </c15:formulaRef>
                      </c:ext>
                    </c:extLst>
                    <c:strCache>
                      <c:ptCount val="6"/>
                      <c:pt idx="0">
                        <c:v>FY11</c:v>
                      </c:pt>
                      <c:pt idx="1">
                        <c:v>FY12</c:v>
                      </c:pt>
                      <c:pt idx="2">
                        <c:v>FY13</c:v>
                      </c:pt>
                      <c:pt idx="3">
                        <c:v>FY14</c:v>
                      </c:pt>
                      <c:pt idx="4">
                        <c:v>FY15</c:v>
                      </c:pt>
                      <c:pt idx="5">
                        <c:v>FY16
(1st S)</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'PPCR (charts)'!$B$4:$I$4</c15:sqref>
                        </c15:formulaRef>
                      </c:ext>
                    </c:extLst>
                    <c:numCache>
                      <c:formatCode>_(* #,##0.0_);_(* \(#,##0.0\);_(* "-"??_);_(@_)</c:formatCode>
                      <c:ptCount val="6"/>
                      <c:pt idx="0">
                        <c:v>1.71</c:v>
                      </c:pt>
                      <c:pt idx="1">
                        <c:v>8.86</c:v>
                      </c:pt>
                      <c:pt idx="2">
                        <c:v>15.03</c:v>
                      </c:pt>
                      <c:pt idx="3">
                        <c:v>35.1</c:v>
                      </c:pt>
                      <c:pt idx="4">
                        <c:v>45.088519040000008</c:v>
                      </c:pt>
                      <c:pt idx="5">
                        <c:v>40.062828389999972</c:v>
                      </c:pt>
                    </c:numCache>
                  </c:numRef>
                </c:val>
                <c:smooth val="0"/>
                <c:extLst xmlns:c15="http://schemas.microsoft.com/office/drawing/2012/chart" xmlns:c16r2="http://schemas.microsoft.com/office/drawing/2015/06/chart">
                  <c:ext xmlns:c16="http://schemas.microsoft.com/office/drawing/2014/chart" uri="{C3380CC4-5D6E-409C-BE32-E72D297353CC}">
                    <c16:uniqueId val="{00000004-8F78-4D5B-8BF7-1AB969982ED6}"/>
                  </c:ext>
                </c:extLst>
              </c15:ser>
            </c15:filteredLineSeries>
          </c:ext>
        </c:extLst>
      </c:lineChart>
      <c:catAx>
        <c:axId val="122830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44462720"/>
        <c:crosses val="autoZero"/>
        <c:auto val="1"/>
        <c:lblAlgn val="ctr"/>
        <c:lblOffset val="100"/>
        <c:noMultiLvlLbl val="0"/>
      </c:catAx>
      <c:valAx>
        <c:axId val="244462720"/>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Funding (USD Million)</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2830824"/>
        <c:crosses val="autoZero"/>
        <c:crossBetween val="between"/>
        <c:majorUnit val="200"/>
      </c:valAx>
      <c:valAx>
        <c:axId val="244463112"/>
        <c:scaling>
          <c:orientation val="minMax"/>
          <c:max val="0.5"/>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Disbursement rate</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44463504"/>
        <c:crosses val="max"/>
        <c:crossBetween val="between"/>
        <c:majorUnit val="0.1"/>
      </c:valAx>
      <c:catAx>
        <c:axId val="244463504"/>
        <c:scaling>
          <c:orientation val="minMax"/>
        </c:scaling>
        <c:delete val="1"/>
        <c:axPos val="b"/>
        <c:numFmt formatCode="General" sourceLinked="1"/>
        <c:majorTickMark val="out"/>
        <c:minorTickMark val="none"/>
        <c:tickLblPos val="nextTo"/>
        <c:crossAx val="244463112"/>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228"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5215" y="0"/>
            <a:ext cx="2971227" cy="458788"/>
          </a:xfrm>
          <a:prstGeom prst="rect">
            <a:avLst/>
          </a:prstGeom>
        </p:spPr>
        <p:txBody>
          <a:bodyPr vert="horz" lIns="91440" tIns="45720" rIns="91440" bIns="45720" rtlCol="0"/>
          <a:lstStyle>
            <a:lvl1pPr algn="r">
              <a:defRPr sz="1200"/>
            </a:lvl1pPr>
          </a:lstStyle>
          <a:p>
            <a:fld id="{C0978CE5-75A6-48B3-9669-69AFC6BA1EA5}" type="datetimeFigureOut">
              <a:rPr lang="en-US" smtClean="0"/>
              <a:t>6/17/2016</a:t>
            </a:fld>
            <a:endParaRPr lang="en-US"/>
          </a:p>
        </p:txBody>
      </p:sp>
      <p:sp>
        <p:nvSpPr>
          <p:cNvPr id="4" name="Footer Placeholder 3"/>
          <p:cNvSpPr>
            <a:spLocks noGrp="1"/>
          </p:cNvSpPr>
          <p:nvPr>
            <p:ph type="ftr" sz="quarter" idx="2"/>
          </p:nvPr>
        </p:nvSpPr>
        <p:spPr>
          <a:xfrm>
            <a:off x="0" y="8685218"/>
            <a:ext cx="297122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5215" y="8685218"/>
            <a:ext cx="2971227" cy="458787"/>
          </a:xfrm>
          <a:prstGeom prst="rect">
            <a:avLst/>
          </a:prstGeom>
        </p:spPr>
        <p:txBody>
          <a:bodyPr vert="horz" lIns="91440" tIns="45720" rIns="91440" bIns="45720" rtlCol="0" anchor="b"/>
          <a:lstStyle>
            <a:lvl1pPr algn="r">
              <a:defRPr sz="1200"/>
            </a:lvl1pPr>
          </a:lstStyle>
          <a:p>
            <a:fld id="{D11C501F-2D50-4BD2-9A85-9CB362B51047}" type="slidenum">
              <a:rPr lang="en-US" smtClean="0"/>
              <a:t>‹#›</a:t>
            </a:fld>
            <a:endParaRPr lang="en-US"/>
          </a:p>
        </p:txBody>
      </p:sp>
    </p:spTree>
    <p:extLst>
      <p:ext uri="{BB962C8B-B14F-4D97-AF65-F5344CB8AC3E}">
        <p14:creationId xmlns:p14="http://schemas.microsoft.com/office/powerpoint/2010/main" val="1261502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3AE21-1F3C-44BD-B828-0103C3336097}" type="datetimeFigureOut">
              <a:rPr lang="en-US" smtClean="0"/>
              <a:t>6/17/2016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9"/>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9"/>
            <a:ext cx="2971800" cy="458787"/>
          </a:xfrm>
          <a:prstGeom prst="rect">
            <a:avLst/>
          </a:prstGeom>
        </p:spPr>
        <p:txBody>
          <a:bodyPr vert="horz" lIns="91440" tIns="45720" rIns="91440" bIns="45720" rtlCol="0" anchor="b"/>
          <a:lstStyle>
            <a:lvl1pPr algn="r">
              <a:defRPr sz="1200"/>
            </a:lvl1pPr>
          </a:lstStyle>
          <a:p>
            <a:fld id="{9C996B59-75C5-4078-81A0-55EFC72DCC14}" type="slidenum">
              <a:rPr lang="en-US" smtClean="0"/>
              <a:t>‹#›</a:t>
            </a:fld>
            <a:endParaRPr lang="en-US"/>
          </a:p>
        </p:txBody>
      </p:sp>
    </p:spTree>
    <p:extLst>
      <p:ext uri="{BB962C8B-B14F-4D97-AF65-F5344CB8AC3E}">
        <p14:creationId xmlns:p14="http://schemas.microsoft.com/office/powerpoint/2010/main" val="6786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Madame Chair.  Good Morning Everyone.  </a:t>
            </a:r>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1</a:t>
            </a:fld>
            <a:endParaRPr lang="en-US"/>
          </a:p>
        </p:txBody>
      </p:sp>
    </p:spTree>
    <p:extLst>
      <p:ext uri="{BB962C8B-B14F-4D97-AF65-F5344CB8AC3E}">
        <p14:creationId xmlns:p14="http://schemas.microsoft.com/office/powerpoint/2010/main" val="363033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it’s most updated</a:t>
            </a:r>
          </a:p>
          <a:p>
            <a:r>
              <a:rPr lang="en-US" dirty="0" smtClean="0"/>
              <a:t>Major sectors</a:t>
            </a:r>
            <a:r>
              <a:rPr lang="en-US" baseline="0" dirty="0" smtClean="0"/>
              <a:t> that have been supported are these:</a:t>
            </a:r>
          </a:p>
          <a:p>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10</a:t>
            </a:fld>
            <a:endParaRPr lang="en-US"/>
          </a:p>
        </p:txBody>
      </p:sp>
    </p:spTree>
    <p:extLst>
      <p:ext uri="{BB962C8B-B14F-4D97-AF65-F5344CB8AC3E}">
        <p14:creationId xmlns:p14="http://schemas.microsoft.com/office/powerpoint/2010/main" val="2438436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7A740"/>
              </a:buClr>
              <a:buSzPct val="130000"/>
              <a:buFont typeface="Arial" panose="020B0604020202020204" pitchFamily="34" charset="0"/>
              <a:buChar char="•"/>
            </a:pPr>
            <a:r>
              <a:rPr lang="en-US" sz="1200" kern="1200" dirty="0" smtClean="0">
                <a:solidFill>
                  <a:schemeClr val="tx1"/>
                </a:solidFill>
                <a:effectLst/>
                <a:latin typeface="+mn-lt"/>
                <a:ea typeface="+mn-ea"/>
                <a:cs typeface="+mn-cs"/>
              </a:rPr>
              <a:t>total co-financing figures in the PPCR disaggregated by source</a:t>
            </a:r>
            <a:endParaRPr lang="en-US" dirty="0" smtClean="0">
              <a:effectLst/>
            </a:endParaRPr>
          </a:p>
          <a:p>
            <a:pPr>
              <a:buClr>
                <a:srgbClr val="F7A740"/>
              </a:buClr>
              <a:buSzPct val="130000"/>
              <a:buFont typeface="Arial" panose="020B0604020202020204" pitchFamily="34" charset="0"/>
              <a:buNone/>
            </a:pPr>
            <a:endParaRPr lang="en-US" dirty="0" smtClean="0">
              <a:effectLst/>
            </a:endParaRPr>
          </a:p>
          <a:p>
            <a:pPr>
              <a:buClr>
                <a:srgbClr val="F7A740"/>
              </a:buClr>
              <a:buSzPct val="130000"/>
              <a:buFont typeface="Arial" panose="020B0604020202020204" pitchFamily="34" charset="0"/>
              <a:buNone/>
            </a:pPr>
            <a:r>
              <a:rPr lang="en-US" dirty="0" smtClean="0">
                <a:effectLst/>
              </a:rPr>
              <a:t>For every</a:t>
            </a:r>
            <a:r>
              <a:rPr lang="en-US" baseline="0" dirty="0" smtClean="0">
                <a:effectLst/>
              </a:rPr>
              <a:t> 1 Dollar of PPCR investment approximately 1.9 $ is leveraged.   Government Commitment to process is very important and is reflected in the 0.4 leveraging ratio.  </a:t>
            </a:r>
            <a:endParaRPr lang="en-US" dirty="0" smtClean="0">
              <a:effectLst/>
            </a:endParaRPr>
          </a:p>
        </p:txBody>
      </p:sp>
      <p:sp>
        <p:nvSpPr>
          <p:cNvPr id="4" name="Slide Number Placeholder 3"/>
          <p:cNvSpPr>
            <a:spLocks noGrp="1"/>
          </p:cNvSpPr>
          <p:nvPr>
            <p:ph type="sldNum" sz="quarter" idx="10"/>
          </p:nvPr>
        </p:nvSpPr>
        <p:spPr/>
        <p:txBody>
          <a:bodyPr/>
          <a:lstStyle/>
          <a:p>
            <a:fld id="{9C996B59-75C5-4078-81A0-55EFC72DCC14}" type="slidenum">
              <a:rPr lang="en-US" smtClean="0"/>
              <a:t>11</a:t>
            </a:fld>
            <a:endParaRPr lang="en-US"/>
          </a:p>
        </p:txBody>
      </p:sp>
    </p:spTree>
    <p:extLst>
      <p:ext uri="{BB962C8B-B14F-4D97-AF65-F5344CB8AC3E}">
        <p14:creationId xmlns:p14="http://schemas.microsoft.com/office/powerpoint/2010/main" val="1432611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Gender Update: A full portfolio review was undertaken across all four CIF programs at investment plan and project level approved from January 1 to December 31, 2015, to identify program progress regarding gender “quality at entry.” PPCR project performance on all three gender indicators in this review continued to improve relative to the historical baseline, and also performed very well against SCF comparators. </a:t>
            </a:r>
          </a:p>
          <a:p>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12</a:t>
            </a:fld>
            <a:endParaRPr lang="en-US"/>
          </a:p>
        </p:txBody>
      </p:sp>
    </p:spTree>
    <p:extLst>
      <p:ext uri="{BB962C8B-B14F-4D97-AF65-F5344CB8AC3E}">
        <p14:creationId xmlns:p14="http://schemas.microsoft.com/office/powerpoint/2010/main" val="815738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endParaRPr lang="en-US" sz="1200" dirty="0" smtClean="0"/>
          </a:p>
          <a:p>
            <a:pPr marL="0" lvl="0" indent="0"/>
            <a:endParaRPr lang="en-US" sz="1200" dirty="0" smtClean="0"/>
          </a:p>
          <a:p>
            <a:pPr lvl="0">
              <a:buFont typeface="Arial" charset="0"/>
              <a:buChar char="•"/>
            </a:pPr>
            <a:r>
              <a:rPr lang="en-GB" sz="1200" b="1" dirty="0" smtClean="0"/>
              <a:t>Monitoring and Reporting Update: </a:t>
            </a:r>
            <a:r>
              <a:rPr lang="en-GB" sz="1200" dirty="0" smtClean="0"/>
              <a:t>In the spirit of the CIF's learning-by-doing approach, the PPCR monitoring and reporting toolkit was slightly revised to reflect a request made by the PPCR Sub-Committee (November 2015 meeting) for more gender-disaggregated data and also to provide more guidance to pilot countries and MDBs on how to better report on confidential and sensitive private sector data and information. The revised toolkit will guide PPCR countries and MDBs during the FY16 results reporting round that will start in the second quarter of FY16. </a:t>
            </a:r>
          </a:p>
          <a:p>
            <a:pPr lvl="0">
              <a:buFont typeface="Arial" charset="0"/>
              <a:buChar char="•"/>
            </a:pPr>
            <a:endParaRPr lang="en-US" sz="1200" dirty="0" smtClean="0"/>
          </a:p>
          <a:p>
            <a:pPr lvl="0">
              <a:buFont typeface="Arial" charset="0"/>
              <a:buChar char="•"/>
            </a:pPr>
            <a:r>
              <a:rPr lang="en-GB" sz="1200" dirty="0" smtClean="0"/>
              <a:t>From November 21 to 28, 2015, the CIF Administration Unit, in collaboration with ADB, participated in two-day monitoring and evaluation training workshops organized by the Tajikistan PPCR Secretariat.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13</a:t>
            </a:fld>
            <a:endParaRPr lang="en-US"/>
          </a:p>
        </p:txBody>
      </p:sp>
    </p:spTree>
    <p:extLst>
      <p:ext uri="{BB962C8B-B14F-4D97-AF65-F5344CB8AC3E}">
        <p14:creationId xmlns:p14="http://schemas.microsoft.com/office/powerpoint/2010/main" val="764990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15</a:t>
            </a:fld>
            <a:endParaRPr lang="en-US"/>
          </a:p>
        </p:txBody>
      </p:sp>
    </p:spTree>
    <p:extLst>
      <p:ext uri="{BB962C8B-B14F-4D97-AF65-F5344CB8AC3E}">
        <p14:creationId xmlns:p14="http://schemas.microsoft.com/office/powerpoint/2010/main" val="1593517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Adaptation Futures Meeting:</a:t>
            </a:r>
            <a:r>
              <a:rPr lang="en-GB" sz="1200" dirty="0" smtClean="0"/>
              <a:t> The CIF, in partnership with the World Bank Group, organized an event to share lessons on the PPCR programmatic approach in the context of climate resilience, on the </a:t>
            </a:r>
            <a:r>
              <a:rPr lang="en-GB" sz="1200" dirty="0" err="1" smtClean="0"/>
              <a:t>sidelines</a:t>
            </a:r>
            <a:r>
              <a:rPr lang="en-GB" sz="1200" dirty="0" smtClean="0"/>
              <a:t> of Adaptation Futures 2016, the 4</a:t>
            </a:r>
            <a:r>
              <a:rPr lang="en-GB" sz="1200" baseline="30000" dirty="0" smtClean="0"/>
              <a:t>th</a:t>
            </a:r>
            <a:r>
              <a:rPr lang="en-GB" sz="1200" dirty="0" smtClean="0"/>
              <a:t> International Climate Change Adaptation Conference in Rotterdam, the Netherlands. The panel event took place on May 10, 2016 and brought together three PPCR pilot countries (Tajikistan, St. Lucia and Zambia) to share lessons on mainstreaming resilience into development planning and investment. The meeting was praised</a:t>
            </a:r>
            <a:r>
              <a:rPr lang="en-GB" sz="1200" baseline="0" dirty="0" smtClean="0"/>
              <a:t> afterwards for bringing concrete evidence of how the programmatic approach can deliver transformational change. </a:t>
            </a:r>
            <a:endParaRPr lang="en-GB" sz="1200" dirty="0" smtClean="0"/>
          </a:p>
          <a:p>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19</a:t>
            </a:fld>
            <a:endParaRPr lang="en-US"/>
          </a:p>
        </p:txBody>
      </p:sp>
    </p:spTree>
    <p:extLst>
      <p:ext uri="{BB962C8B-B14F-4D97-AF65-F5344CB8AC3E}">
        <p14:creationId xmlns:p14="http://schemas.microsoft.com/office/powerpoint/2010/main" val="861681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charset="0"/>
              <a:buChar char="•"/>
            </a:pPr>
            <a:r>
              <a:rPr lang="en-GB" sz="1200" dirty="0" smtClean="0"/>
              <a:t>As of December 30, 2015, the PPCR’s USD 152.53 million funding requirements exceed the USD 134.96 million resources available to support PPCR programming by USD 17.57 million. These funding requirements include a pipeline of projects from endorsed SPCRs and PSSA that will be submitted for PPCR Sub-Committee approval.</a:t>
            </a:r>
          </a:p>
          <a:p>
            <a:pPr marL="0" lvl="0" indent="0"/>
            <a:endParaRPr lang="en-US" sz="1200" dirty="0" smtClean="0"/>
          </a:p>
          <a:p>
            <a:pPr lvl="0">
              <a:buFont typeface="Arial" charset="0"/>
              <a:buChar char="•"/>
            </a:pPr>
            <a:r>
              <a:rPr lang="en-GB" sz="1200" dirty="0" smtClean="0"/>
              <a:t>For the 10 new pilot countries, USD 1.5 million has been made available for each country to take a leadership role in working with the MDBs to develop its full strategic program for climate resilience (SPCRs). </a:t>
            </a:r>
          </a:p>
          <a:p>
            <a:pPr lvl="0">
              <a:buFont typeface="Arial" charset="0"/>
              <a:buChar char="•"/>
            </a:pPr>
            <a:endParaRPr lang="en-GB" sz="1200" dirty="0" smtClean="0"/>
          </a:p>
          <a:p>
            <a:pPr lvl="0">
              <a:buFont typeface="Arial" charset="0"/>
              <a:buChar char="•"/>
            </a:pPr>
            <a:r>
              <a:rPr lang="en-GB" sz="1200" dirty="0" smtClean="0"/>
              <a:t>The uncertainty regarding funding for SPCR implementation remains a concern for new pilot countries.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20</a:t>
            </a:fld>
            <a:endParaRPr lang="en-US"/>
          </a:p>
        </p:txBody>
      </p:sp>
    </p:spTree>
    <p:extLst>
      <p:ext uri="{BB962C8B-B14F-4D97-AF65-F5344CB8AC3E}">
        <p14:creationId xmlns:p14="http://schemas.microsoft.com/office/powerpoint/2010/main" val="159608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00FD5F-D3D1-423A-B5BA-044F8445CBFC}" type="slidenum">
              <a:rPr lang="en-US" smtClean="0"/>
              <a:t>21</a:t>
            </a:fld>
            <a:endParaRPr lang="en-US" dirty="0"/>
          </a:p>
        </p:txBody>
      </p:sp>
    </p:spTree>
    <p:extLst>
      <p:ext uri="{BB962C8B-B14F-4D97-AF65-F5344CB8AC3E}">
        <p14:creationId xmlns:p14="http://schemas.microsoft.com/office/powerpoint/2010/main" val="414152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words:</a:t>
            </a:r>
          </a:p>
          <a:p>
            <a:r>
              <a:rPr lang="en-US" dirty="0" smtClean="0"/>
              <a:t>Strengthening</a:t>
            </a:r>
          </a:p>
          <a:p>
            <a:r>
              <a:rPr lang="en-US" dirty="0" smtClean="0"/>
              <a:t>Enhancement</a:t>
            </a:r>
          </a:p>
          <a:p>
            <a:r>
              <a:rPr lang="en-US" dirty="0" smtClean="0"/>
              <a:t>Building Capacity</a:t>
            </a:r>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2</a:t>
            </a:fld>
            <a:endParaRPr lang="en-US"/>
          </a:p>
        </p:txBody>
      </p:sp>
    </p:spTree>
    <p:extLst>
      <p:ext uri="{BB962C8B-B14F-4D97-AF65-F5344CB8AC3E}">
        <p14:creationId xmlns:p14="http://schemas.microsoft.com/office/powerpoint/2010/main" val="106756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Shaded cells indicate new pilot countries</a:t>
            </a:r>
          </a:p>
          <a:p>
            <a:r>
              <a:rPr lang="en-US" dirty="0" smtClean="0"/>
              <a:t>Why are the old countries in there?</a:t>
            </a:r>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3</a:t>
            </a:fld>
            <a:endParaRPr lang="en-US"/>
          </a:p>
        </p:txBody>
      </p:sp>
    </p:spTree>
    <p:extLst>
      <p:ext uri="{BB962C8B-B14F-4D97-AF65-F5344CB8AC3E}">
        <p14:creationId xmlns:p14="http://schemas.microsoft.com/office/powerpoint/2010/main" val="29552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countries have not</a:t>
            </a:r>
            <a:r>
              <a:rPr lang="en-US" baseline="0" dirty="0" smtClean="0"/>
              <a:t> yet submitted IPPGS requests: Gambia, Malawi</a:t>
            </a:r>
          </a:p>
          <a:p>
            <a:r>
              <a:rPr lang="en-US" baseline="0" dirty="0" smtClean="0"/>
              <a:t>MDBs  names below countries also </a:t>
            </a:r>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4</a:t>
            </a:fld>
            <a:endParaRPr lang="en-US"/>
          </a:p>
        </p:txBody>
      </p:sp>
    </p:spTree>
    <p:extLst>
      <p:ext uri="{BB962C8B-B14F-4D97-AF65-F5344CB8AC3E}">
        <p14:creationId xmlns:p14="http://schemas.microsoft.com/office/powerpoint/2010/main" val="1050643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5</a:t>
            </a:fld>
            <a:endParaRPr lang="en-US"/>
          </a:p>
        </p:txBody>
      </p:sp>
    </p:spTree>
    <p:extLst>
      <p:ext uri="{BB962C8B-B14F-4D97-AF65-F5344CB8AC3E}">
        <p14:creationId xmlns:p14="http://schemas.microsoft.com/office/powerpoint/2010/main" val="417702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words:</a:t>
            </a:r>
          </a:p>
          <a:p>
            <a:r>
              <a:rPr lang="en-US" dirty="0" smtClean="0"/>
              <a:t>Strengthening</a:t>
            </a:r>
          </a:p>
          <a:p>
            <a:r>
              <a:rPr lang="en-US" dirty="0" smtClean="0"/>
              <a:t>Enhancement</a:t>
            </a:r>
          </a:p>
          <a:p>
            <a:r>
              <a:rPr lang="en-US" dirty="0" smtClean="0"/>
              <a:t>Building Capacity</a:t>
            </a:r>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6</a:t>
            </a:fld>
            <a:endParaRPr lang="en-US"/>
          </a:p>
        </p:txBody>
      </p:sp>
    </p:spTree>
    <p:extLst>
      <p:ext uri="{BB962C8B-B14F-4D97-AF65-F5344CB8AC3E}">
        <p14:creationId xmlns:p14="http://schemas.microsoft.com/office/powerpoint/2010/main" val="106756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1.5TA</a:t>
            </a:r>
            <a:r>
              <a:rPr lang="en-US" baseline="0" dirty="0" smtClean="0"/>
              <a:t> for new pilot countries except Gambia and Malawi</a:t>
            </a:r>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7</a:t>
            </a:fld>
            <a:endParaRPr lang="en-US"/>
          </a:p>
        </p:txBody>
      </p:sp>
    </p:spTree>
    <p:extLst>
      <p:ext uri="{BB962C8B-B14F-4D97-AF65-F5344CB8AC3E}">
        <p14:creationId xmlns:p14="http://schemas.microsoft.com/office/powerpoint/2010/main" val="1473886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8</a:t>
            </a:fld>
            <a:endParaRPr lang="en-US"/>
          </a:p>
        </p:txBody>
      </p:sp>
    </p:spTree>
    <p:extLst>
      <p:ext uri="{BB962C8B-B14F-4D97-AF65-F5344CB8AC3E}">
        <p14:creationId xmlns:p14="http://schemas.microsoft.com/office/powerpoint/2010/main" val="4287582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74</a:t>
            </a:r>
            <a:r>
              <a:rPr lang="en-US" baseline="0" dirty="0" smtClean="0"/>
              <a:t> projects.  Entire portfolio of which 63  projects and 11 PSSA.   Of this 57 projects have been approved and 54 MDB Board approval.  44 projects have been disbursing. </a:t>
            </a:r>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9</a:t>
            </a:fld>
            <a:endParaRPr lang="en-US"/>
          </a:p>
        </p:txBody>
      </p:sp>
    </p:spTree>
    <p:extLst>
      <p:ext uri="{BB962C8B-B14F-4D97-AF65-F5344CB8AC3E}">
        <p14:creationId xmlns:p14="http://schemas.microsoft.com/office/powerpoint/2010/main" val="1659350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stretch>
            <a:fillRect/>
          </a:stretch>
        </p:blipFill>
        <p:spPr>
          <a:xfrm>
            <a:off x="1600200" y="6076950"/>
            <a:ext cx="7048500" cy="69926"/>
          </a:xfrm>
          <a:prstGeom prst="rect">
            <a:avLst/>
          </a:prstGeom>
        </p:spPr>
      </p:pic>
      <p:sp>
        <p:nvSpPr>
          <p:cNvPr id="6" name="Pladsholder til tekst 3"/>
          <p:cNvSpPr>
            <a:spLocks noGrp="1"/>
          </p:cNvSpPr>
          <p:nvPr userDrawn="1">
            <p:ph type="body" sz="half" idx="2"/>
          </p:nvPr>
        </p:nvSpPr>
        <p:spPr>
          <a:xfrm>
            <a:off x="1258889" y="1916113"/>
            <a:ext cx="3998912" cy="2655888"/>
          </a:xfrm>
          <a:prstGeom prst="rect">
            <a:avLst/>
          </a:prstGeom>
        </p:spPr>
        <p:txBody>
          <a:bodyPr/>
          <a:lstStyle>
            <a:lvl1pPr marL="228600" indent="-228600">
              <a:defRPr sz="1600" b="0" i="0">
                <a:latin typeface="+mn-lt"/>
                <a:cs typeface="ConduitITC TT"/>
              </a:defRPr>
            </a:lvl1pPr>
          </a:lstStyle>
          <a:p>
            <a:endParaRPr lang="da-DK" dirty="0"/>
          </a:p>
        </p:txBody>
      </p:sp>
      <p:sp>
        <p:nvSpPr>
          <p:cNvPr id="7" name="Pladsholder til tekst 3"/>
          <p:cNvSpPr>
            <a:spLocks noGrp="1"/>
          </p:cNvSpPr>
          <p:nvPr userDrawn="1">
            <p:ph type="body" sz="half" idx="10"/>
          </p:nvPr>
        </p:nvSpPr>
        <p:spPr>
          <a:xfrm>
            <a:off x="5435600" y="1916112"/>
            <a:ext cx="3251200" cy="2655889"/>
          </a:xfrm>
          <a:prstGeom prst="rect">
            <a:avLst/>
          </a:prstGeom>
        </p:spPr>
        <p:txBody>
          <a:bodyPr/>
          <a:lstStyle>
            <a:lvl1pPr marL="228600" indent="-228600">
              <a:defRPr sz="1600" b="0" i="0">
                <a:latin typeface="+mn-lt"/>
                <a:cs typeface="ConduitITC TT"/>
              </a:defRPr>
            </a:lvl1pPr>
          </a:lstStyle>
          <a:p>
            <a:endParaRPr lang="da-DK" dirty="0"/>
          </a:p>
        </p:txBody>
      </p:sp>
      <p:sp>
        <p:nvSpPr>
          <p:cNvPr id="9" name="Pladsholder til tekst 3"/>
          <p:cNvSpPr>
            <a:spLocks noGrp="1"/>
          </p:cNvSpPr>
          <p:nvPr userDrawn="1">
            <p:ph type="body" sz="half" idx="11"/>
          </p:nvPr>
        </p:nvSpPr>
        <p:spPr>
          <a:xfrm>
            <a:off x="1258888" y="4800601"/>
            <a:ext cx="7389812" cy="685799"/>
          </a:xfrm>
          <a:prstGeom prst="rect">
            <a:avLst/>
          </a:prstGeom>
        </p:spPr>
        <p:txBody>
          <a:bodyPr/>
          <a:lstStyle>
            <a:lvl1pPr marL="228600" indent="-228600">
              <a:defRPr sz="1200" b="0" i="0">
                <a:latin typeface="+mn-lt"/>
                <a:cs typeface="ConduitITC TT"/>
              </a:defRPr>
            </a:lvl1pPr>
          </a:lstStyle>
          <a:p>
            <a:endParaRPr lang="da-DK" dirty="0"/>
          </a:p>
        </p:txBody>
      </p:sp>
      <p:sp>
        <p:nvSpPr>
          <p:cNvPr id="10" name="Pladsholder til tekst 3"/>
          <p:cNvSpPr>
            <a:spLocks noGrp="1"/>
          </p:cNvSpPr>
          <p:nvPr userDrawn="1">
            <p:ph type="body" sz="half" idx="12"/>
          </p:nvPr>
        </p:nvSpPr>
        <p:spPr>
          <a:xfrm>
            <a:off x="1258888" y="5676901"/>
            <a:ext cx="7389812" cy="400050"/>
          </a:xfrm>
          <a:prstGeom prst="rect">
            <a:avLst/>
          </a:prstGeom>
        </p:spPr>
        <p:txBody>
          <a:bodyPr/>
          <a:lstStyle>
            <a:lvl1pPr marL="228600" indent="-228600">
              <a:defRPr sz="1000" b="0" i="0">
                <a:latin typeface="+mn-lt"/>
                <a:cs typeface="ConduitITC TT"/>
              </a:defRPr>
            </a:lvl1pPr>
          </a:lstStyle>
          <a:p>
            <a:endParaRPr lang="da-DK" dirty="0"/>
          </a:p>
        </p:txBody>
      </p:sp>
      <p:pic>
        <p:nvPicPr>
          <p:cNvPr id="14" name="Billede 13" descr="Gultop.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401" y="204534"/>
            <a:ext cx="9291828" cy="1213104"/>
          </a:xfrm>
          <a:prstGeom prst="rect">
            <a:avLst/>
          </a:prstGeom>
        </p:spPr>
      </p:pic>
      <p:pic>
        <p:nvPicPr>
          <p:cNvPr id="15" name="Billede 14" descr="Toplogo.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77200" y="359664"/>
            <a:ext cx="710184" cy="1392936"/>
          </a:xfrm>
          <a:prstGeom prst="rect">
            <a:avLst/>
          </a:prstGeom>
        </p:spPr>
      </p:pic>
      <p:sp>
        <p:nvSpPr>
          <p:cNvPr id="20" name="Pladsholder til titel 1"/>
          <p:cNvSpPr>
            <a:spLocks noGrp="1"/>
          </p:cNvSpPr>
          <p:nvPr>
            <p:ph type="title"/>
          </p:nvPr>
        </p:nvSpPr>
        <p:spPr>
          <a:xfrm>
            <a:off x="1524000" y="609600"/>
            <a:ext cx="7162800" cy="808038"/>
          </a:xfrm>
          <a:prstGeom prst="rect">
            <a:avLst/>
          </a:prstGeom>
        </p:spPr>
        <p:txBody>
          <a:bodyPr vert="horz" lIns="91440" tIns="45720" rIns="91440" bIns="45720" rtlCol="0" anchor="ctr">
            <a:normAutofit/>
          </a:bodyPr>
          <a:lstStyle>
            <a:lvl1pPr>
              <a:defRPr b="0" i="0">
                <a:latin typeface="+mn-lt"/>
                <a:cs typeface="Myriad Pro Semibold Cond"/>
              </a:defRPr>
            </a:lvl1pPr>
          </a:lstStyle>
          <a:p>
            <a:r>
              <a:rPr lang="da-DK" dirty="0" smtClean="0"/>
              <a:t>TITLE SLIDE</a:t>
            </a:r>
            <a:endParaRPr lang="da-DK" dirty="0"/>
          </a:p>
        </p:txBody>
      </p:sp>
      <p:pic>
        <p:nvPicPr>
          <p:cNvPr id="12" name="Picture 11" descr="linea.png"/>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7725" y="-531440"/>
            <a:ext cx="8175824" cy="37116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11" name="Content Placeholder 3"/>
          <p:cNvSpPr>
            <a:spLocks noGrp="1"/>
          </p:cNvSpPr>
          <p:nvPr>
            <p:ph sz="half" idx="2"/>
          </p:nvPr>
        </p:nvSpPr>
        <p:spPr>
          <a:xfrm>
            <a:off x="1258888" y="1916114"/>
            <a:ext cx="7885112" cy="4154486"/>
          </a:xfrm>
          <a:prstGeom prst="rect">
            <a:avLst/>
          </a:prstGeom>
        </p:spPr>
        <p:txBody>
          <a:bodyPr/>
          <a:lstStyle>
            <a:lvl1pPr>
              <a:buNone/>
              <a:defRPr/>
            </a:lvl1pPr>
          </a:lstStyle>
          <a:p>
            <a:pPr lvl="0"/>
            <a:endParaRPr lang="en-US" dirty="0"/>
          </a:p>
        </p:txBody>
      </p:sp>
      <p:pic>
        <p:nvPicPr>
          <p:cNvPr id="12" name="Billede 11" descr="Gultop.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01" y="204534"/>
            <a:ext cx="9291828" cy="1213104"/>
          </a:xfrm>
          <a:prstGeom prst="rect">
            <a:avLst/>
          </a:prstGeom>
        </p:spPr>
      </p:pic>
      <p:pic>
        <p:nvPicPr>
          <p:cNvPr id="13" name="Billede 12" descr="Toplogo.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77200" y="359664"/>
            <a:ext cx="710184" cy="1392936"/>
          </a:xfrm>
          <a:prstGeom prst="rect">
            <a:avLst/>
          </a:prstGeom>
        </p:spPr>
      </p:pic>
      <p:sp>
        <p:nvSpPr>
          <p:cNvPr id="7" name="Pladsholder til titel 1"/>
          <p:cNvSpPr>
            <a:spLocks noGrp="1"/>
          </p:cNvSpPr>
          <p:nvPr>
            <p:ph type="title"/>
          </p:nvPr>
        </p:nvSpPr>
        <p:spPr>
          <a:xfrm>
            <a:off x="1524000" y="609600"/>
            <a:ext cx="7162800" cy="808038"/>
          </a:xfrm>
          <a:prstGeom prst="rect">
            <a:avLst/>
          </a:prstGeom>
        </p:spPr>
        <p:txBody>
          <a:bodyPr vert="horz" lIns="91440" tIns="45720" rIns="91440" bIns="45720" rtlCol="0" anchor="ctr">
            <a:normAutofit/>
          </a:bodyPr>
          <a:lstStyle>
            <a:lvl1pPr>
              <a:defRPr b="0" i="0">
                <a:latin typeface="+mn-lt"/>
                <a:cs typeface="Myriad Pro Semibold Cond"/>
              </a:defRPr>
            </a:lvl1pPr>
          </a:lstStyle>
          <a:p>
            <a:r>
              <a:rPr lang="da-DK" dirty="0" smtClean="0"/>
              <a:t>TITLE SLIDE</a:t>
            </a:r>
            <a:endParaRPr lang="da-DK"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71450" indent="-171450" algn="ctr">
              <a:buSzPct val="100000"/>
              <a:buFontTx/>
              <a:buBlip>
                <a:blip r:embed="rId2"/>
              </a:buBlip>
            </a:pPr>
            <a:endParaRPr lang="en-US" sz="1100" dirty="0" smtClean="0">
              <a:solidFill>
                <a:prstClr val="black">
                  <a:lumMod val="65000"/>
                  <a:lumOff val="35000"/>
                </a:prstClr>
              </a:solidFill>
              <a:latin typeface="Arial"/>
              <a:cs typeface="Arial"/>
            </a:endParaRPr>
          </a:p>
        </p:txBody>
      </p:sp>
      <p:sp>
        <p:nvSpPr>
          <p:cNvPr id="8" name="Title 1"/>
          <p:cNvSpPr>
            <a:spLocks noGrp="1"/>
          </p:cNvSpPr>
          <p:nvPr>
            <p:ph type="ctrTitle"/>
          </p:nvPr>
        </p:nvSpPr>
        <p:spPr>
          <a:xfrm>
            <a:off x="1981200" y="3048001"/>
            <a:ext cx="5791200" cy="1924050"/>
          </a:xfrm>
          <a:prstGeom prst="rect">
            <a:avLst/>
          </a:prstGeom>
        </p:spPr>
        <p:txBody>
          <a:bodyPr>
            <a:normAutofit/>
          </a:bodyPr>
          <a:lstStyle>
            <a:lvl1pPr algn="l">
              <a:defRPr sz="4400" b="1">
                <a:solidFill>
                  <a:schemeClr val="tx1">
                    <a:lumMod val="50000"/>
                    <a:lumOff val="50000"/>
                  </a:schemeClr>
                </a:solidFill>
                <a:latin typeface="Arial"/>
                <a:cs typeface="Arial"/>
              </a:defRPr>
            </a:lvl1pPr>
          </a:lstStyle>
          <a:p>
            <a:r>
              <a:rPr lang="en-US" dirty="0" smtClean="0"/>
              <a:t>Click to edit Master title style</a:t>
            </a:r>
            <a:endParaRPr lang="en-US" dirty="0"/>
          </a:p>
        </p:txBody>
      </p:sp>
      <p:sp>
        <p:nvSpPr>
          <p:cNvPr id="9" name="Subtitle 2"/>
          <p:cNvSpPr>
            <a:spLocks noGrp="1"/>
          </p:cNvSpPr>
          <p:nvPr>
            <p:ph type="subTitle" idx="1"/>
          </p:nvPr>
        </p:nvSpPr>
        <p:spPr>
          <a:xfrm>
            <a:off x="1981200" y="5257800"/>
            <a:ext cx="5791200" cy="1066800"/>
          </a:xfrm>
          <a:prstGeom prst="rect">
            <a:avLst/>
          </a:prstGeom>
        </p:spPr>
        <p:txBody>
          <a:bodyPr>
            <a:normAutofit/>
          </a:bodyPr>
          <a:lstStyle>
            <a:lvl1pPr marL="0" indent="0" algn="l">
              <a:buNone/>
              <a:defRPr sz="1800">
                <a:solidFill>
                  <a:schemeClr val="tx1">
                    <a:lumMod val="50000"/>
                    <a:lumOff val="5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 name="Picture 1" descr="cif-logo-ful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3440" y="838200"/>
            <a:ext cx="3794760" cy="2005584"/>
          </a:xfrm>
          <a:prstGeom prst="rect">
            <a:avLst/>
          </a:prstGeom>
        </p:spPr>
      </p:pic>
    </p:spTree>
    <p:extLst>
      <p:ext uri="{BB962C8B-B14F-4D97-AF65-F5344CB8AC3E}">
        <p14:creationId xmlns:p14="http://schemas.microsoft.com/office/powerpoint/2010/main" val="244997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6" r:id="rId3"/>
  </p:sldLayoutIdLst>
  <p:timing>
    <p:tnLst>
      <p:par>
        <p:cTn id="1" dur="indefinite" restart="never" nodeType="tmRoot"/>
      </p:par>
    </p:tnLst>
  </p:timing>
  <p:txStyles>
    <p:titleStyle>
      <a:lvl1pPr algn="l" defTabSz="457200" rtl="0" eaLnBrk="1" latinLnBrk="0" hangingPunct="1">
        <a:spcBef>
          <a:spcPct val="0"/>
        </a:spcBef>
        <a:buNone/>
        <a:defRPr sz="2300" b="1" i="0" kern="1200" spc="0">
          <a:solidFill>
            <a:schemeClr val="bg1"/>
          </a:solidFill>
          <a:latin typeface="Myriad Pro"/>
          <a:ea typeface="+mj-ea"/>
          <a:cs typeface="Myriad Pro"/>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34728" y="692696"/>
            <a:ext cx="6689270" cy="477054"/>
          </a:xfrm>
          <a:prstGeom prst="rect">
            <a:avLst/>
          </a:prstGeom>
        </p:spPr>
        <p:txBody>
          <a:bodyPr wrap="square">
            <a:spAutoFit/>
          </a:bodyPr>
          <a:lstStyle/>
          <a:p>
            <a:r>
              <a:rPr lang="da-DK" sz="2500" dirty="0">
                <a:solidFill>
                  <a:srgbClr val="FFFFFF"/>
                </a:solidFill>
              </a:rPr>
              <a:t>The Pilot Program for </a:t>
            </a:r>
            <a:r>
              <a:rPr lang="da-DK" sz="2500" dirty="0" err="1">
                <a:solidFill>
                  <a:srgbClr val="FFFFFF"/>
                </a:solidFill>
              </a:rPr>
              <a:t>Climate</a:t>
            </a:r>
            <a:r>
              <a:rPr lang="da-DK" sz="2500" dirty="0">
                <a:solidFill>
                  <a:srgbClr val="FFFFFF"/>
                </a:solidFill>
              </a:rPr>
              <a:t> </a:t>
            </a:r>
            <a:r>
              <a:rPr lang="da-DK" sz="2500" dirty="0" err="1">
                <a:solidFill>
                  <a:srgbClr val="FFFFFF"/>
                </a:solidFill>
              </a:rPr>
              <a:t>Resilience</a:t>
            </a:r>
            <a:r>
              <a:rPr lang="da-DK" sz="2500" dirty="0">
                <a:solidFill>
                  <a:srgbClr val="FFFFFF"/>
                </a:solidFill>
              </a:rPr>
              <a:t> (PPCR)</a:t>
            </a:r>
            <a:endParaRPr lang="en-US" sz="2500" dirty="0">
              <a:solidFill>
                <a:srgbClr val="FFFFFF"/>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412776"/>
            <a:ext cx="9156411" cy="4478364"/>
          </a:xfrm>
          <a:prstGeom prst="rect">
            <a:avLst/>
          </a:prstGeom>
        </p:spPr>
      </p:pic>
      <p:sp>
        <p:nvSpPr>
          <p:cNvPr id="2" name="Rectangle 1"/>
          <p:cNvSpPr/>
          <p:nvPr/>
        </p:nvSpPr>
        <p:spPr>
          <a:xfrm>
            <a:off x="-12411" y="5891140"/>
            <a:ext cx="9156411" cy="72008"/>
          </a:xfrm>
          <a:prstGeom prst="rect">
            <a:avLst/>
          </a:prstGeom>
          <a:solidFill>
            <a:srgbClr val="F7A7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Billede 14" descr="Top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77200" y="359664"/>
            <a:ext cx="710184" cy="1392936"/>
          </a:xfrm>
          <a:prstGeom prst="rect">
            <a:avLst/>
          </a:prstGeom>
        </p:spPr>
      </p:pic>
    </p:spTree>
    <p:extLst>
      <p:ext uri="{BB962C8B-B14F-4D97-AF65-F5344CB8AC3E}">
        <p14:creationId xmlns:p14="http://schemas.microsoft.com/office/powerpoint/2010/main" val="469650111"/>
      </p:ext>
    </p:extLst>
  </p:cSld>
  <p:clrMapOvr>
    <a:masterClrMapping/>
  </p:clrMapOvr>
  <mc:AlternateContent xmlns:mc="http://schemas.openxmlformats.org/markup-compatibility/2006" xmlns:p14="http://schemas.microsoft.com/office/powerpoint/2010/main">
    <mc:Choice Requires="p14">
      <p:transition spd="med" p14:dur="700" advTm="3692">
        <p:fade/>
      </p:transition>
    </mc:Choice>
    <mc:Fallback xmlns="">
      <p:transition xmlns:p14="http://schemas.microsoft.com/office/powerpoint/2010/main" spd="med" advTm="3692">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3648" y="476672"/>
            <a:ext cx="7162800" cy="880046"/>
          </a:xfrm>
        </p:spPr>
        <p:txBody>
          <a:bodyPr/>
          <a:lstStyle/>
          <a:p>
            <a:r>
              <a:rPr lang="en-US" dirty="0" smtClean="0"/>
              <a:t>Breakdown of Sectors Supported by the PPCR</a:t>
            </a:r>
            <a:endParaRPr lang="en-US" dirty="0"/>
          </a:p>
        </p:txBody>
      </p:sp>
      <p:pic>
        <p:nvPicPr>
          <p:cNvPr id="5" name="Picture 4" descr="7-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6875" y="1691976"/>
            <a:ext cx="6775704" cy="4977384"/>
          </a:xfrm>
          <a:prstGeom prst="rect">
            <a:avLst/>
          </a:prstGeom>
        </p:spPr>
      </p:pic>
    </p:spTree>
    <p:extLst>
      <p:ext uri="{BB962C8B-B14F-4D97-AF65-F5344CB8AC3E}">
        <p14:creationId xmlns:p14="http://schemas.microsoft.com/office/powerpoint/2010/main" val="14936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a:xfrm>
            <a:off x="1403648" y="476672"/>
            <a:ext cx="6504384" cy="88004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300" b="0" i="0" kern="1200" spc="0">
                <a:solidFill>
                  <a:schemeClr val="bg1"/>
                </a:solidFill>
                <a:latin typeface="+mn-lt"/>
                <a:ea typeface="+mj-ea"/>
                <a:cs typeface="Myriad Pro Semibold Cond"/>
              </a:defRPr>
            </a:lvl1pPr>
          </a:lstStyle>
          <a:p>
            <a:r>
              <a:rPr lang="en-US" sz="2500" dirty="0" smtClean="0"/>
              <a:t>Co Financing and Leverage Ratio in the PPCR</a:t>
            </a:r>
            <a:endParaRPr lang="en-US" sz="2500" dirty="0"/>
          </a:p>
        </p:txBody>
      </p:sp>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611560" y="1916832"/>
            <a:ext cx="3672408" cy="4320480"/>
          </a:xfrm>
          <a:prstGeom prst="rect">
            <a:avLst/>
          </a:prstGeom>
          <a:noFill/>
        </p:spPr>
      </p:pic>
      <p:pic>
        <p:nvPicPr>
          <p:cNvPr id="10" name="Picture 9"/>
          <p:cNvPicPr/>
          <p:nvPr/>
        </p:nvPicPr>
        <p:blipFill>
          <a:blip r:embed="rId4">
            <a:extLst>
              <a:ext uri="{28A0092B-C50C-407E-A947-70E740481C1C}">
                <a14:useLocalDpi xmlns:a14="http://schemas.microsoft.com/office/drawing/2010/main"/>
              </a:ext>
            </a:extLst>
          </a:blip>
          <a:srcRect/>
          <a:stretch>
            <a:fillRect/>
          </a:stretch>
        </p:blipFill>
        <p:spPr bwMode="auto">
          <a:xfrm>
            <a:off x="4860032" y="1916832"/>
            <a:ext cx="3672407" cy="4320479"/>
          </a:xfrm>
          <a:prstGeom prst="rect">
            <a:avLst/>
          </a:prstGeom>
          <a:noFill/>
        </p:spPr>
      </p:pic>
      <p:sp>
        <p:nvSpPr>
          <p:cNvPr id="2" name="TextBox 1"/>
          <p:cNvSpPr txBox="1"/>
          <p:nvPr/>
        </p:nvSpPr>
        <p:spPr>
          <a:xfrm>
            <a:off x="971600" y="1556792"/>
            <a:ext cx="2808312" cy="369332"/>
          </a:xfrm>
          <a:prstGeom prst="rect">
            <a:avLst/>
          </a:prstGeom>
          <a:noFill/>
        </p:spPr>
        <p:txBody>
          <a:bodyPr wrap="square" rtlCol="0">
            <a:spAutoFit/>
          </a:bodyPr>
          <a:lstStyle/>
          <a:p>
            <a:r>
              <a:rPr lang="en-US" dirty="0" smtClean="0"/>
              <a:t>Co Financing by Source</a:t>
            </a:r>
            <a:endParaRPr lang="en-US" dirty="0"/>
          </a:p>
        </p:txBody>
      </p:sp>
      <p:sp>
        <p:nvSpPr>
          <p:cNvPr id="5" name="TextBox 4"/>
          <p:cNvSpPr txBox="1"/>
          <p:nvPr/>
        </p:nvSpPr>
        <p:spPr>
          <a:xfrm>
            <a:off x="5796136" y="1556792"/>
            <a:ext cx="1560684" cy="369332"/>
          </a:xfrm>
          <a:prstGeom prst="rect">
            <a:avLst/>
          </a:prstGeom>
          <a:noFill/>
        </p:spPr>
        <p:txBody>
          <a:bodyPr wrap="none" rtlCol="0">
            <a:spAutoFit/>
          </a:bodyPr>
          <a:lstStyle/>
          <a:p>
            <a:r>
              <a:rPr lang="en-US" dirty="0" smtClean="0"/>
              <a:t>Leverage Ratio</a:t>
            </a:r>
            <a:endParaRPr lang="en-US" dirty="0"/>
          </a:p>
        </p:txBody>
      </p:sp>
      <p:sp>
        <p:nvSpPr>
          <p:cNvPr id="3" name="Oval 2"/>
          <p:cNvSpPr/>
          <p:nvPr/>
        </p:nvSpPr>
        <p:spPr>
          <a:xfrm>
            <a:off x="5448758" y="4949635"/>
            <a:ext cx="461721" cy="57606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80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1600" y="1907578"/>
            <a:ext cx="8172400" cy="4948388"/>
          </a:xfrm>
          <a:prstGeom prst="rect">
            <a:avLst/>
          </a:prstGeom>
        </p:spPr>
      </p:pic>
      <p:sp>
        <p:nvSpPr>
          <p:cNvPr id="2" name="Content Placeholder 1"/>
          <p:cNvSpPr>
            <a:spLocks noGrp="1"/>
          </p:cNvSpPr>
          <p:nvPr>
            <p:ph sz="half" idx="2"/>
          </p:nvPr>
        </p:nvSpPr>
        <p:spPr>
          <a:xfrm>
            <a:off x="0" y="1787886"/>
            <a:ext cx="5292080" cy="4953482"/>
          </a:xfrm>
        </p:spPr>
        <p:txBody>
          <a:bodyPr/>
          <a:lstStyle/>
          <a:p>
            <a:pPr marL="0" indent="0"/>
            <a:endParaRPr lang="en-US" sz="1500" dirty="0" smtClean="0"/>
          </a:p>
          <a:p>
            <a:pPr marL="857250" lvl="1" indent="-457200">
              <a:buFont typeface="Arial" panose="020B0604020202020204" pitchFamily="34" charset="0"/>
              <a:buChar char="•"/>
            </a:pPr>
            <a:r>
              <a:rPr lang="en-US" sz="1500" dirty="0" smtClean="0"/>
              <a:t>Gender </a:t>
            </a:r>
            <a:r>
              <a:rPr lang="en-US" sz="1500" dirty="0"/>
              <a:t>”quality at entry</a:t>
            </a:r>
            <a:r>
              <a:rPr lang="en-US" sz="1500" dirty="0" smtClean="0"/>
              <a:t>”: portfolio </a:t>
            </a:r>
            <a:r>
              <a:rPr lang="en-US" sz="1500" dirty="0"/>
              <a:t>showed continued improvement relative to the </a:t>
            </a:r>
            <a:r>
              <a:rPr lang="en-US" sz="1500" dirty="0" smtClean="0"/>
              <a:t>baseline (better than </a:t>
            </a:r>
            <a:r>
              <a:rPr lang="en-US" sz="1500" dirty="0"/>
              <a:t>SCF </a:t>
            </a:r>
            <a:r>
              <a:rPr lang="en-US" sz="1500" dirty="0" smtClean="0"/>
              <a:t>averages</a:t>
            </a:r>
            <a:r>
              <a:rPr lang="en-US" sz="1500" dirty="0"/>
              <a:t>)</a:t>
            </a:r>
            <a:endParaRPr lang="en-US" sz="1500" dirty="0" smtClean="0"/>
          </a:p>
          <a:p>
            <a:pPr marL="400050" lvl="1" indent="0">
              <a:buNone/>
            </a:pPr>
            <a:endParaRPr lang="en-US" sz="1500" dirty="0" smtClean="0"/>
          </a:p>
          <a:p>
            <a:pPr marL="857250" lvl="1" indent="-457200">
              <a:buFont typeface="Arial" panose="020B0604020202020204" pitchFamily="34" charset="0"/>
              <a:buChar char="•"/>
            </a:pPr>
            <a:r>
              <a:rPr lang="en-US" sz="1500" dirty="0" smtClean="0"/>
              <a:t>For </a:t>
            </a:r>
            <a:r>
              <a:rPr lang="en-US" sz="1500" dirty="0"/>
              <a:t>projects approved </a:t>
            </a:r>
            <a:r>
              <a:rPr lang="en-US" sz="1500" dirty="0" smtClean="0"/>
              <a:t>as of 2015</a:t>
            </a:r>
            <a:r>
              <a:rPr lang="en-US" sz="1500" dirty="0"/>
              <a:t>, sector-specific gender analysis was undertaken in 88 percent of projects </a:t>
            </a:r>
            <a:r>
              <a:rPr lang="en-US" sz="1500" dirty="0" smtClean="0"/>
              <a:t>(SCF avg. 85 </a:t>
            </a:r>
            <a:r>
              <a:rPr lang="en-US" sz="1500" dirty="0"/>
              <a:t>percent</a:t>
            </a:r>
            <a:r>
              <a:rPr lang="en-US" sz="1500" dirty="0" smtClean="0"/>
              <a:t>)</a:t>
            </a:r>
          </a:p>
          <a:p>
            <a:pPr marL="857250" lvl="1" indent="-457200">
              <a:buFont typeface="Arial" panose="020B0604020202020204" pitchFamily="34" charset="0"/>
              <a:buChar char="•"/>
            </a:pPr>
            <a:endParaRPr lang="en-US" sz="1500" dirty="0" smtClean="0"/>
          </a:p>
          <a:p>
            <a:pPr marL="857250" lvl="1" indent="-457200">
              <a:buFont typeface="Arial" panose="020B0604020202020204" pitchFamily="34" charset="0"/>
              <a:buChar char="•"/>
            </a:pPr>
            <a:r>
              <a:rPr lang="en-US" sz="1500" dirty="0"/>
              <a:t>Gender-disaggregated indicators at project level were present in 88 percent of </a:t>
            </a:r>
            <a:r>
              <a:rPr lang="en-US" sz="1500" dirty="0" smtClean="0"/>
              <a:t>projects (SCF avg. </a:t>
            </a:r>
            <a:r>
              <a:rPr lang="en-US" sz="1500" dirty="0"/>
              <a:t>71 percent</a:t>
            </a:r>
            <a:r>
              <a:rPr lang="en-US" sz="1500" dirty="0" smtClean="0"/>
              <a:t>)</a:t>
            </a:r>
          </a:p>
          <a:p>
            <a:pPr marL="400050" lvl="1" indent="0">
              <a:buNone/>
            </a:pPr>
            <a:endParaRPr lang="en-US" sz="1500" dirty="0" smtClean="0"/>
          </a:p>
          <a:p>
            <a:pPr marL="857250" lvl="1" indent="-457200">
              <a:buFont typeface="Arial" panose="020B0604020202020204" pitchFamily="34" charset="0"/>
              <a:buChar char="•"/>
            </a:pPr>
            <a:r>
              <a:rPr lang="en-US" sz="1500" dirty="0"/>
              <a:t>Three-quarters </a:t>
            </a:r>
            <a:r>
              <a:rPr lang="en-US" sz="1500" dirty="0" smtClean="0"/>
              <a:t>of </a:t>
            </a:r>
            <a:r>
              <a:rPr lang="en-US" sz="1500" dirty="0"/>
              <a:t>projects approved had planned specific activities aimed at women </a:t>
            </a:r>
            <a:r>
              <a:rPr lang="en-US" sz="1500" dirty="0" smtClean="0"/>
              <a:t>(SCF avg. </a:t>
            </a:r>
            <a:r>
              <a:rPr lang="en-US" sz="1500" dirty="0"/>
              <a:t>77 percent</a:t>
            </a:r>
            <a:r>
              <a:rPr lang="en-US" sz="1500" dirty="0" smtClean="0"/>
              <a:t>)</a:t>
            </a:r>
            <a:endParaRPr lang="en-US" sz="1500" dirty="0"/>
          </a:p>
        </p:txBody>
      </p:sp>
      <p:sp>
        <p:nvSpPr>
          <p:cNvPr id="3" name="Title 2"/>
          <p:cNvSpPr>
            <a:spLocks noGrp="1"/>
          </p:cNvSpPr>
          <p:nvPr>
            <p:ph type="title"/>
          </p:nvPr>
        </p:nvSpPr>
        <p:spPr>
          <a:xfrm>
            <a:off x="1441648" y="487677"/>
            <a:ext cx="7162800" cy="808038"/>
          </a:xfrm>
        </p:spPr>
        <p:txBody>
          <a:bodyPr>
            <a:noAutofit/>
          </a:bodyPr>
          <a:lstStyle/>
          <a:p>
            <a:r>
              <a:rPr lang="en-US" sz="2800" b="1" dirty="0" smtClean="0"/>
              <a:t>Cross Cutting Issues Updates:</a:t>
            </a:r>
            <a:r>
              <a:rPr lang="en-US" sz="2500" dirty="0" smtClean="0"/>
              <a:t/>
            </a:r>
            <a:br>
              <a:rPr lang="en-US" sz="2500" dirty="0" smtClean="0"/>
            </a:br>
            <a:r>
              <a:rPr lang="en-US" sz="2500" b="1" dirty="0" smtClean="0"/>
              <a:t>Gender</a:t>
            </a:r>
            <a:endParaRPr lang="en-US" sz="2500" b="1" dirty="0"/>
          </a:p>
        </p:txBody>
      </p:sp>
      <p:sp>
        <p:nvSpPr>
          <p:cNvPr id="4" name="Rectangle 3"/>
          <p:cNvSpPr/>
          <p:nvPr/>
        </p:nvSpPr>
        <p:spPr>
          <a:xfrm>
            <a:off x="467544" y="1593667"/>
            <a:ext cx="7488832" cy="323165"/>
          </a:xfrm>
          <a:prstGeom prst="rect">
            <a:avLst/>
          </a:prstGeom>
        </p:spPr>
        <p:txBody>
          <a:bodyPr wrap="square">
            <a:spAutoFit/>
          </a:bodyPr>
          <a:lstStyle/>
          <a:p>
            <a:r>
              <a:rPr lang="en-US" sz="1500" b="1" dirty="0" smtClean="0"/>
              <a:t>Portfolio continued to improve in terms of </a:t>
            </a:r>
            <a:r>
              <a:rPr lang="en-US" sz="1500" b="1" dirty="0"/>
              <a:t>performance on all 3</a:t>
            </a:r>
            <a:r>
              <a:rPr lang="en-US" sz="1500" b="1" dirty="0" smtClean="0"/>
              <a:t> </a:t>
            </a:r>
            <a:r>
              <a:rPr lang="en-US" sz="1500" b="1" dirty="0"/>
              <a:t>gender </a:t>
            </a:r>
            <a:r>
              <a:rPr lang="en-US" sz="1500" b="1" dirty="0" smtClean="0"/>
              <a:t>indicators</a:t>
            </a:r>
            <a:endParaRPr lang="en-US" sz="1500" b="1" dirty="0"/>
          </a:p>
        </p:txBody>
      </p:sp>
    </p:spTree>
    <p:extLst>
      <p:ext uri="{BB962C8B-B14F-4D97-AF65-F5344CB8AC3E}">
        <p14:creationId xmlns:p14="http://schemas.microsoft.com/office/powerpoint/2010/main" val="313757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95536" y="1717173"/>
            <a:ext cx="3960440" cy="3528392"/>
          </a:xfrm>
        </p:spPr>
        <p:txBody>
          <a:bodyPr/>
          <a:lstStyle/>
          <a:p>
            <a:pPr marL="285750" lvl="0" indent="-285750">
              <a:buFont typeface="Arial" panose="020B0604020202020204" pitchFamily="34" charset="0"/>
              <a:buChar char="•"/>
            </a:pPr>
            <a:r>
              <a:rPr lang="en-GB" sz="1800" dirty="0" smtClean="0">
                <a:solidFill>
                  <a:prstClr val="black"/>
                </a:solidFill>
              </a:rPr>
              <a:t>Monitoring </a:t>
            </a:r>
            <a:r>
              <a:rPr lang="en-GB" sz="1800" dirty="0">
                <a:solidFill>
                  <a:prstClr val="black"/>
                </a:solidFill>
              </a:rPr>
              <a:t>and reporting toolkit </a:t>
            </a:r>
            <a:r>
              <a:rPr lang="en-GB" sz="1800" dirty="0" smtClean="0">
                <a:solidFill>
                  <a:prstClr val="black"/>
                </a:solidFill>
              </a:rPr>
              <a:t>revised </a:t>
            </a:r>
            <a:r>
              <a:rPr lang="en-GB" sz="1800" dirty="0">
                <a:solidFill>
                  <a:prstClr val="black"/>
                </a:solidFill>
              </a:rPr>
              <a:t>to reflect </a:t>
            </a:r>
            <a:r>
              <a:rPr lang="en-GB" sz="1800" dirty="0" smtClean="0">
                <a:solidFill>
                  <a:prstClr val="black"/>
                </a:solidFill>
              </a:rPr>
              <a:t>the Sub-Committee request in November </a:t>
            </a:r>
            <a:r>
              <a:rPr lang="en-GB" sz="1800" dirty="0">
                <a:solidFill>
                  <a:prstClr val="black"/>
                </a:solidFill>
              </a:rPr>
              <a:t>2015 </a:t>
            </a:r>
            <a:r>
              <a:rPr lang="en-GB" sz="1800" dirty="0" smtClean="0">
                <a:solidFill>
                  <a:prstClr val="black"/>
                </a:solidFill>
              </a:rPr>
              <a:t>for </a:t>
            </a:r>
            <a:r>
              <a:rPr lang="en-GB" sz="1800" dirty="0">
                <a:solidFill>
                  <a:prstClr val="black"/>
                </a:solidFill>
              </a:rPr>
              <a:t>more gender-disaggregated </a:t>
            </a:r>
            <a:r>
              <a:rPr lang="en-GB" sz="1800" dirty="0" smtClean="0">
                <a:solidFill>
                  <a:prstClr val="black"/>
                </a:solidFill>
              </a:rPr>
              <a:t>data</a:t>
            </a:r>
          </a:p>
          <a:p>
            <a:pPr marL="285750" lvl="0" indent="-285750">
              <a:buFont typeface="Arial" panose="020B0604020202020204" pitchFamily="34" charset="0"/>
              <a:buChar char="•"/>
            </a:pPr>
            <a:endParaRPr lang="en-GB" sz="1800" dirty="0">
              <a:solidFill>
                <a:prstClr val="black"/>
              </a:solidFill>
            </a:endParaRPr>
          </a:p>
          <a:p>
            <a:pPr marL="285750" lvl="0" indent="-285750">
              <a:buFont typeface="Arial"/>
              <a:buChar char="•"/>
            </a:pPr>
            <a:r>
              <a:rPr lang="en-GB" sz="1800" dirty="0" smtClean="0">
                <a:solidFill>
                  <a:prstClr val="black"/>
                </a:solidFill>
              </a:rPr>
              <a:t>Provide </a:t>
            </a:r>
            <a:r>
              <a:rPr lang="en-GB" sz="1800" dirty="0">
                <a:solidFill>
                  <a:prstClr val="black"/>
                </a:solidFill>
              </a:rPr>
              <a:t>more guidance to pilot countries and MDBs on how to better report on confidential </a:t>
            </a:r>
            <a:r>
              <a:rPr lang="en-GB" sz="1800" dirty="0" smtClean="0">
                <a:solidFill>
                  <a:prstClr val="black"/>
                </a:solidFill>
              </a:rPr>
              <a:t>private </a:t>
            </a:r>
            <a:r>
              <a:rPr lang="en-GB" sz="1800" dirty="0">
                <a:solidFill>
                  <a:prstClr val="black"/>
                </a:solidFill>
              </a:rPr>
              <a:t>sector </a:t>
            </a:r>
            <a:r>
              <a:rPr lang="en-GB" sz="1800" dirty="0" smtClean="0">
                <a:solidFill>
                  <a:prstClr val="black"/>
                </a:solidFill>
              </a:rPr>
              <a:t>project data</a:t>
            </a:r>
          </a:p>
          <a:p>
            <a:pPr lvl="0">
              <a:buFont typeface="Arial" charset="0"/>
              <a:buChar char="•"/>
            </a:pPr>
            <a:endParaRPr lang="en-GB" sz="1800" dirty="0" smtClean="0">
              <a:solidFill>
                <a:prstClr val="black"/>
              </a:solidFill>
            </a:endParaRPr>
          </a:p>
          <a:p>
            <a:pPr marL="285750" lvl="0" indent="-285750">
              <a:buFont typeface="Arial"/>
              <a:buChar char="•"/>
            </a:pPr>
            <a:r>
              <a:rPr lang="en-US" sz="1800" dirty="0" smtClean="0">
                <a:solidFill>
                  <a:prstClr val="black"/>
                </a:solidFill>
              </a:rPr>
              <a:t>From </a:t>
            </a:r>
            <a:r>
              <a:rPr lang="en-US" sz="1800" dirty="0">
                <a:solidFill>
                  <a:prstClr val="black"/>
                </a:solidFill>
              </a:rPr>
              <a:t>November 21 to 28, 2015, the </a:t>
            </a:r>
            <a:r>
              <a:rPr lang="en-US" sz="1800" dirty="0" smtClean="0">
                <a:solidFill>
                  <a:prstClr val="black"/>
                </a:solidFill>
              </a:rPr>
              <a:t>PPCR</a:t>
            </a:r>
            <a:r>
              <a:rPr lang="en-US" sz="1800" dirty="0">
                <a:solidFill>
                  <a:prstClr val="black"/>
                </a:solidFill>
              </a:rPr>
              <a:t>,  in collaboration with ADB, held a two-day monitoring and evaluation training workshop organized by the Tajikistan PPCR Secretariat.</a:t>
            </a:r>
          </a:p>
          <a:p>
            <a:pPr lvl="0">
              <a:buFont typeface="Arial" charset="0"/>
              <a:buChar char="•"/>
            </a:pPr>
            <a:endParaRPr lang="en-GB" sz="1500" dirty="0">
              <a:solidFill>
                <a:prstClr val="black"/>
              </a:solidFill>
            </a:endParaRPr>
          </a:p>
        </p:txBody>
      </p:sp>
      <p:sp>
        <p:nvSpPr>
          <p:cNvPr id="3" name="Title 2"/>
          <p:cNvSpPr>
            <a:spLocks noGrp="1"/>
          </p:cNvSpPr>
          <p:nvPr>
            <p:ph type="title"/>
          </p:nvPr>
        </p:nvSpPr>
        <p:spPr>
          <a:xfrm>
            <a:off x="1424880" y="476672"/>
            <a:ext cx="7162800" cy="808038"/>
          </a:xfrm>
        </p:spPr>
        <p:txBody>
          <a:bodyPr>
            <a:noAutofit/>
          </a:bodyPr>
          <a:lstStyle/>
          <a:p>
            <a:r>
              <a:rPr lang="en-US" sz="2500" b="1" dirty="0" smtClean="0"/>
              <a:t>Cross Cutting Issues Update:</a:t>
            </a:r>
            <a:br>
              <a:rPr lang="en-US" sz="2500" b="1" dirty="0" smtClean="0"/>
            </a:br>
            <a:r>
              <a:rPr lang="en-US" sz="2500" b="1" dirty="0" smtClean="0"/>
              <a:t>Monitoring and Reporting</a:t>
            </a:r>
            <a:endParaRPr lang="en-US" sz="2500" b="1" dirty="0"/>
          </a:p>
        </p:txBody>
      </p:sp>
      <p:pic>
        <p:nvPicPr>
          <p:cNvPr id="6" name="Billede 12" descr="Top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82881" y="365836"/>
            <a:ext cx="710184" cy="139293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1091">
            <a:off x="5740896" y="4221088"/>
            <a:ext cx="2863552" cy="20489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5"/>
          <a:stretch>
            <a:fillRect/>
          </a:stretch>
        </p:blipFill>
        <p:spPr>
          <a:xfrm>
            <a:off x="4788024" y="1904173"/>
            <a:ext cx="2927630" cy="19582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5188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4225032" y="2636912"/>
            <a:ext cx="4235400" cy="2736304"/>
          </a:xfrm>
        </p:spPr>
        <p:txBody>
          <a:bodyPr/>
          <a:lstStyle/>
          <a:p>
            <a:pPr marL="0" lvl="0" indent="0">
              <a:spcBef>
                <a:spcPts val="0"/>
              </a:spcBef>
            </a:pPr>
            <a:r>
              <a:rPr lang="en-GB" sz="2000" b="1" dirty="0" smtClean="0">
                <a:solidFill>
                  <a:prstClr val="black"/>
                </a:solidFill>
              </a:rPr>
              <a:t>Caribbean </a:t>
            </a:r>
            <a:r>
              <a:rPr lang="en-GB" sz="2000" b="1" dirty="0">
                <a:solidFill>
                  <a:prstClr val="black"/>
                </a:solidFill>
              </a:rPr>
              <a:t>Regional </a:t>
            </a:r>
            <a:r>
              <a:rPr lang="en-GB" sz="2000" b="1" dirty="0" smtClean="0">
                <a:solidFill>
                  <a:prstClr val="black"/>
                </a:solidFill>
              </a:rPr>
              <a:t>Workshop</a:t>
            </a:r>
            <a:endParaRPr lang="en-GB" sz="2000" b="1" dirty="0">
              <a:solidFill>
                <a:prstClr val="black"/>
              </a:solidFill>
            </a:endParaRPr>
          </a:p>
          <a:p>
            <a:pPr marL="0" lvl="0" indent="0">
              <a:spcBef>
                <a:spcPts val="0"/>
              </a:spcBef>
            </a:pPr>
            <a:endParaRPr lang="en-GB" sz="2000" dirty="0">
              <a:solidFill>
                <a:prstClr val="black"/>
              </a:solidFill>
            </a:endParaRPr>
          </a:p>
          <a:p>
            <a:pPr marL="0" lvl="0" indent="0">
              <a:spcBef>
                <a:spcPts val="0"/>
              </a:spcBef>
            </a:pPr>
            <a:r>
              <a:rPr lang="en-GB" sz="2000" dirty="0" smtClean="0">
                <a:solidFill>
                  <a:prstClr val="black"/>
                </a:solidFill>
              </a:rPr>
              <a:t>PPCR</a:t>
            </a:r>
            <a:r>
              <a:rPr lang="en-GB" sz="2000" dirty="0">
                <a:solidFill>
                  <a:prstClr val="black"/>
                </a:solidFill>
              </a:rPr>
              <a:t>, in collaboration with the IDB, held a </a:t>
            </a:r>
            <a:r>
              <a:rPr lang="en-GB" sz="2000" dirty="0" smtClean="0">
                <a:solidFill>
                  <a:prstClr val="black"/>
                </a:solidFill>
              </a:rPr>
              <a:t>two </a:t>
            </a:r>
            <a:r>
              <a:rPr lang="en-GB" sz="2000" dirty="0">
                <a:solidFill>
                  <a:prstClr val="black"/>
                </a:solidFill>
              </a:rPr>
              <a:t>day Caribbean Regional M&amp;R </a:t>
            </a:r>
            <a:r>
              <a:rPr lang="en-GB" sz="2000" dirty="0" smtClean="0">
                <a:solidFill>
                  <a:prstClr val="black"/>
                </a:solidFill>
              </a:rPr>
              <a:t>workshop, that facilitated </a:t>
            </a:r>
            <a:r>
              <a:rPr lang="en-US" sz="2000" dirty="0" smtClean="0">
                <a:solidFill>
                  <a:prstClr val="black"/>
                </a:solidFill>
              </a:rPr>
              <a:t>S-S </a:t>
            </a:r>
            <a:r>
              <a:rPr lang="en-US" sz="2000" dirty="0">
                <a:solidFill>
                  <a:prstClr val="black"/>
                </a:solidFill>
              </a:rPr>
              <a:t>exchange and sharing of </a:t>
            </a:r>
            <a:r>
              <a:rPr lang="en-US" sz="2000" dirty="0" smtClean="0">
                <a:solidFill>
                  <a:prstClr val="black"/>
                </a:solidFill>
              </a:rPr>
              <a:t>information between 5 Regional </a:t>
            </a:r>
            <a:r>
              <a:rPr lang="en-GB" sz="2000" dirty="0" smtClean="0">
                <a:solidFill>
                  <a:prstClr val="black"/>
                </a:solidFill>
              </a:rPr>
              <a:t>PPCR Countries and 12 Regional Organizations. </a:t>
            </a:r>
          </a:p>
          <a:p>
            <a:endParaRPr lang="en-US" dirty="0" smtClean="0"/>
          </a:p>
          <a:p>
            <a:endParaRPr lang="en-US" dirty="0"/>
          </a:p>
        </p:txBody>
      </p:sp>
      <p:sp>
        <p:nvSpPr>
          <p:cNvPr id="3" name="Title 2"/>
          <p:cNvSpPr>
            <a:spLocks noGrp="1"/>
          </p:cNvSpPr>
          <p:nvPr>
            <p:ph type="title"/>
          </p:nvPr>
        </p:nvSpPr>
        <p:spPr>
          <a:xfrm>
            <a:off x="1441648" y="476672"/>
            <a:ext cx="7162800" cy="880046"/>
          </a:xfrm>
        </p:spPr>
        <p:txBody>
          <a:bodyPr>
            <a:normAutofit fontScale="90000"/>
          </a:bodyPr>
          <a:lstStyle/>
          <a:p>
            <a:r>
              <a:rPr lang="en-US" sz="2800" b="1" dirty="0" smtClean="0"/>
              <a:t>Caribbean Regional Workshop</a:t>
            </a:r>
            <a:r>
              <a:rPr lang="en-US" sz="2500" b="1" dirty="0" smtClean="0"/>
              <a:t/>
            </a:r>
            <a:br>
              <a:rPr lang="en-US" sz="2500" b="1" dirty="0" smtClean="0"/>
            </a:br>
            <a:r>
              <a:rPr lang="en-US" sz="2500" b="1" dirty="0" smtClean="0"/>
              <a:t>Monitoring and Reporting/S-S Exchange </a:t>
            </a:r>
            <a:endParaRPr lang="en-US" sz="2500" b="1"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592" y="2204864"/>
            <a:ext cx="2790396" cy="38970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Billede 12" descr="Top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82881" y="365836"/>
            <a:ext cx="710184" cy="1392936"/>
          </a:xfrm>
          <a:prstGeom prst="rect">
            <a:avLst/>
          </a:prstGeom>
        </p:spPr>
      </p:pic>
    </p:spTree>
    <p:extLst>
      <p:ext uri="{BB962C8B-B14F-4D97-AF65-F5344CB8AC3E}">
        <p14:creationId xmlns:p14="http://schemas.microsoft.com/office/powerpoint/2010/main" val="417854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3648" y="476672"/>
            <a:ext cx="7162800" cy="864096"/>
          </a:xfrm>
        </p:spPr>
        <p:txBody>
          <a:bodyPr>
            <a:normAutofit/>
          </a:bodyPr>
          <a:lstStyle/>
          <a:p>
            <a:r>
              <a:rPr lang="en-US" sz="2500" b="1" dirty="0" smtClean="0"/>
              <a:t>Pacific Regional Workshop</a:t>
            </a:r>
            <a:r>
              <a:rPr lang="en-US" sz="2500" dirty="0" smtClean="0"/>
              <a:t/>
            </a:r>
            <a:br>
              <a:rPr lang="en-US" sz="2500" dirty="0" smtClean="0"/>
            </a:br>
            <a:r>
              <a:rPr lang="en-US" sz="2500" dirty="0" smtClean="0"/>
              <a:t> </a:t>
            </a:r>
            <a:r>
              <a:rPr lang="en-US" sz="2500" b="1" dirty="0"/>
              <a:t>Monitoring and </a:t>
            </a:r>
            <a:r>
              <a:rPr lang="en-US" sz="2500" b="1" dirty="0" smtClean="0"/>
              <a:t>Reporting</a:t>
            </a:r>
            <a:endParaRPr lang="en-US" sz="2500" dirty="0"/>
          </a:p>
        </p:txBody>
      </p:sp>
      <p:sp>
        <p:nvSpPr>
          <p:cNvPr id="6" name="Rectangle 5"/>
          <p:cNvSpPr/>
          <p:nvPr/>
        </p:nvSpPr>
        <p:spPr>
          <a:xfrm>
            <a:off x="251520" y="2052437"/>
            <a:ext cx="4281793" cy="3970318"/>
          </a:xfrm>
          <a:prstGeom prst="rect">
            <a:avLst/>
          </a:prstGeom>
        </p:spPr>
        <p:txBody>
          <a:bodyPr wrap="square">
            <a:spAutoFit/>
          </a:bodyPr>
          <a:lstStyle/>
          <a:p>
            <a:pPr lvl="0"/>
            <a:r>
              <a:rPr lang="en-GB" b="1" dirty="0">
                <a:solidFill>
                  <a:prstClr val="black"/>
                </a:solidFill>
              </a:rPr>
              <a:t>Pacific Regional </a:t>
            </a:r>
            <a:r>
              <a:rPr lang="en-GB" b="1" dirty="0" smtClean="0">
                <a:solidFill>
                  <a:prstClr val="black"/>
                </a:solidFill>
              </a:rPr>
              <a:t>Workshop</a:t>
            </a:r>
            <a:endParaRPr lang="en-GB" b="1" dirty="0">
              <a:solidFill>
                <a:prstClr val="black"/>
              </a:solidFill>
            </a:endParaRPr>
          </a:p>
          <a:p>
            <a:pPr lvl="0"/>
            <a:r>
              <a:rPr lang="en-GB" dirty="0" smtClean="0">
                <a:solidFill>
                  <a:prstClr val="black"/>
                </a:solidFill>
              </a:rPr>
              <a:t>June </a:t>
            </a:r>
            <a:r>
              <a:rPr lang="en-GB" dirty="0">
                <a:solidFill>
                  <a:prstClr val="black"/>
                </a:solidFill>
              </a:rPr>
              <a:t>1 – </a:t>
            </a:r>
            <a:r>
              <a:rPr lang="en-GB" dirty="0" smtClean="0">
                <a:solidFill>
                  <a:prstClr val="black"/>
                </a:solidFill>
              </a:rPr>
              <a:t>4. 2016 </a:t>
            </a:r>
          </a:p>
          <a:p>
            <a:pPr lvl="0"/>
            <a:endParaRPr lang="en-GB" dirty="0">
              <a:solidFill>
                <a:prstClr val="black"/>
              </a:solidFill>
            </a:endParaRPr>
          </a:p>
          <a:p>
            <a:pPr lvl="0"/>
            <a:r>
              <a:rPr lang="en-GB" dirty="0" smtClean="0">
                <a:solidFill>
                  <a:prstClr val="black"/>
                </a:solidFill>
              </a:rPr>
              <a:t>PPCR</a:t>
            </a:r>
            <a:r>
              <a:rPr lang="en-GB" dirty="0">
                <a:solidFill>
                  <a:prstClr val="black"/>
                </a:solidFill>
              </a:rPr>
              <a:t>, in collaboration with the ADB </a:t>
            </a:r>
            <a:r>
              <a:rPr lang="en-GB" dirty="0" smtClean="0">
                <a:solidFill>
                  <a:prstClr val="black"/>
                </a:solidFill>
              </a:rPr>
              <a:t>held </a:t>
            </a:r>
            <a:r>
              <a:rPr lang="en-GB" dirty="0">
                <a:solidFill>
                  <a:prstClr val="black"/>
                </a:solidFill>
              </a:rPr>
              <a:t>a </a:t>
            </a:r>
            <a:r>
              <a:rPr lang="en-GB" dirty="0" smtClean="0">
                <a:solidFill>
                  <a:prstClr val="black"/>
                </a:solidFill>
              </a:rPr>
              <a:t>4 </a:t>
            </a:r>
            <a:r>
              <a:rPr lang="en-GB" dirty="0">
                <a:solidFill>
                  <a:prstClr val="black"/>
                </a:solidFill>
              </a:rPr>
              <a:t>day </a:t>
            </a:r>
            <a:r>
              <a:rPr lang="en-GB" dirty="0" smtClean="0">
                <a:solidFill>
                  <a:prstClr val="black"/>
                </a:solidFill>
              </a:rPr>
              <a:t>Workshop (2 days of M&amp;R and 1 </a:t>
            </a:r>
            <a:r>
              <a:rPr lang="en-GB" dirty="0">
                <a:solidFill>
                  <a:prstClr val="black"/>
                </a:solidFill>
              </a:rPr>
              <a:t>day Stakeholder </a:t>
            </a:r>
            <a:r>
              <a:rPr lang="en-GB" dirty="0" smtClean="0">
                <a:solidFill>
                  <a:prstClr val="black"/>
                </a:solidFill>
              </a:rPr>
              <a:t>Consultation and 1 day of site visits to PPCR sites) in the Kingdom </a:t>
            </a:r>
            <a:r>
              <a:rPr lang="en-GB" dirty="0">
                <a:solidFill>
                  <a:prstClr val="black"/>
                </a:solidFill>
              </a:rPr>
              <a:t>of </a:t>
            </a:r>
            <a:r>
              <a:rPr lang="en-GB" dirty="0" smtClean="0">
                <a:solidFill>
                  <a:prstClr val="black"/>
                </a:solidFill>
              </a:rPr>
              <a:t>Tonga</a:t>
            </a:r>
            <a:endParaRPr lang="en-GB" dirty="0">
              <a:solidFill>
                <a:prstClr val="black"/>
              </a:solidFill>
            </a:endParaRPr>
          </a:p>
          <a:p>
            <a:pPr lvl="0"/>
            <a:endParaRPr lang="en-GB" dirty="0" smtClean="0">
              <a:solidFill>
                <a:prstClr val="black"/>
              </a:solidFill>
            </a:endParaRPr>
          </a:p>
          <a:p>
            <a:pPr lvl="0"/>
            <a:r>
              <a:rPr lang="en-GB" dirty="0" smtClean="0">
                <a:solidFill>
                  <a:prstClr val="black"/>
                </a:solidFill>
              </a:rPr>
              <a:t>Neighbouring </a:t>
            </a:r>
            <a:r>
              <a:rPr lang="en-GB" dirty="0">
                <a:solidFill>
                  <a:prstClr val="black"/>
                </a:solidFill>
              </a:rPr>
              <a:t>countries of Samoa and Papua New Guinea also participated as a means of facilitating South-South exchanges</a:t>
            </a:r>
            <a:r>
              <a:rPr lang="en-GB" dirty="0" smtClean="0">
                <a:solidFill>
                  <a:prstClr val="black"/>
                </a:solidFill>
              </a:rPr>
              <a:t>. </a:t>
            </a:r>
            <a:r>
              <a:rPr lang="en-GB" dirty="0">
                <a:solidFill>
                  <a:prstClr val="black"/>
                </a:solidFill>
              </a:rPr>
              <a:t>Both regions have requested Regional exchanges and dialogue has started with the ADB and IDB.  </a:t>
            </a:r>
            <a:endParaRPr lang="en-US" dirty="0">
              <a:solidFill>
                <a:prstClr val="black"/>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2236" y="1196752"/>
            <a:ext cx="3773736" cy="23832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Billede 12" descr="Top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80880" y="340375"/>
            <a:ext cx="710184" cy="1392936"/>
          </a:xfrm>
          <a:prstGeom prst="rect">
            <a:avLst/>
          </a:prstGeom>
        </p:spPr>
      </p:pic>
      <p:pic>
        <p:nvPicPr>
          <p:cNvPr id="2" name="Picture 1"/>
          <p:cNvPicPr>
            <a:picLocks noChangeAspect="1"/>
          </p:cNvPicPr>
          <p:nvPr/>
        </p:nvPicPr>
        <p:blipFill>
          <a:blip r:embed="rId5"/>
          <a:stretch>
            <a:fillRect/>
          </a:stretch>
        </p:blipFill>
        <p:spPr>
          <a:xfrm rot="640896">
            <a:off x="4854407" y="4342458"/>
            <a:ext cx="4109060" cy="2633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565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a:stretch/>
        </p:blipFill>
        <p:spPr>
          <a:xfrm>
            <a:off x="0" y="1408634"/>
            <a:ext cx="4383372" cy="5476082"/>
          </a:xfrm>
        </p:spPr>
      </p:pic>
      <p:sp>
        <p:nvSpPr>
          <p:cNvPr id="3" name="Title 2"/>
          <p:cNvSpPr>
            <a:spLocks noGrp="1"/>
          </p:cNvSpPr>
          <p:nvPr>
            <p:ph type="title"/>
          </p:nvPr>
        </p:nvSpPr>
        <p:spPr>
          <a:xfrm>
            <a:off x="1403647" y="609600"/>
            <a:ext cx="7283153" cy="808038"/>
          </a:xfrm>
        </p:spPr>
        <p:txBody>
          <a:bodyPr/>
          <a:lstStyle/>
          <a:p>
            <a:r>
              <a:rPr lang="en-US" dirty="0" smtClean="0"/>
              <a:t> </a:t>
            </a:r>
            <a:endParaRPr lang="en-US" dirty="0"/>
          </a:p>
        </p:txBody>
      </p:sp>
      <p:pic>
        <p:nvPicPr>
          <p:cNvPr id="6" name="Picture 5"/>
          <p:cNvPicPr>
            <a:picLocks noChangeAspect="1"/>
          </p:cNvPicPr>
          <p:nvPr/>
        </p:nvPicPr>
        <p:blipFill>
          <a:blip r:embed="rId3"/>
          <a:stretch>
            <a:fillRect/>
          </a:stretch>
        </p:blipFill>
        <p:spPr>
          <a:xfrm>
            <a:off x="4264389" y="3327208"/>
            <a:ext cx="4896544" cy="3681432"/>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53981" y="1417638"/>
            <a:ext cx="1702192" cy="1862548"/>
          </a:xfrm>
          <a:prstGeom prst="rect">
            <a:avLst/>
          </a:prstGeom>
        </p:spPr>
      </p:pic>
      <p:sp>
        <p:nvSpPr>
          <p:cNvPr id="2" name="TextBox 1"/>
          <p:cNvSpPr txBox="1"/>
          <p:nvPr/>
        </p:nvSpPr>
        <p:spPr>
          <a:xfrm>
            <a:off x="5435600" y="4203700"/>
            <a:ext cx="184666" cy="369332"/>
          </a:xfrm>
          <a:prstGeom prst="rect">
            <a:avLst/>
          </a:prstGeom>
          <a:noFill/>
        </p:spPr>
        <p:txBody>
          <a:bodyPr wrap="none" rtlCol="0">
            <a:spAutoFit/>
          </a:bodyPr>
          <a:lstStyle/>
          <a:p>
            <a:endParaRPr lang="en-US"/>
          </a:p>
        </p:txBody>
      </p:sp>
      <p:pic>
        <p:nvPicPr>
          <p:cNvPr id="5" name="Picture 4" descr="v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83372" y="1441149"/>
            <a:ext cx="3110067" cy="1862548"/>
          </a:xfrm>
          <a:prstGeom prst="rect">
            <a:avLst/>
          </a:prstGeom>
        </p:spPr>
      </p:pic>
      <p:pic>
        <p:nvPicPr>
          <p:cNvPr id="11" name="Billede 12" descr="Toplog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80880" y="340375"/>
            <a:ext cx="710184" cy="1392936"/>
          </a:xfrm>
          <a:prstGeom prst="rect">
            <a:avLst/>
          </a:prstGeom>
        </p:spPr>
      </p:pic>
      <p:sp>
        <p:nvSpPr>
          <p:cNvPr id="10" name="Title 2"/>
          <p:cNvSpPr txBox="1">
            <a:spLocks/>
          </p:cNvSpPr>
          <p:nvPr/>
        </p:nvSpPr>
        <p:spPr>
          <a:xfrm>
            <a:off x="1403647" y="340375"/>
            <a:ext cx="6312123" cy="9443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300" b="0" i="0" kern="1200" spc="0">
                <a:solidFill>
                  <a:schemeClr val="bg1"/>
                </a:solidFill>
                <a:latin typeface="+mn-lt"/>
                <a:ea typeface="+mj-ea"/>
                <a:cs typeface="Myriad Pro Semibold Cond"/>
              </a:defRPr>
            </a:lvl1pPr>
          </a:lstStyle>
          <a:p>
            <a:r>
              <a:rPr lang="en-US" sz="2400" b="1" dirty="0" smtClean="0"/>
              <a:t>Pacific Regional Workshop: </a:t>
            </a:r>
          </a:p>
          <a:p>
            <a:r>
              <a:rPr lang="en-US" sz="2400" dirty="0" smtClean="0"/>
              <a:t>Stakeholder Consultation, Knowledge Exchange &amp; S-S Learning </a:t>
            </a:r>
            <a:endParaRPr lang="en-US" sz="2400" dirty="0"/>
          </a:p>
        </p:txBody>
      </p:sp>
      <p:pic>
        <p:nvPicPr>
          <p:cNvPr id="7" name="Picture 6"/>
          <p:cNvPicPr>
            <a:picLocks noChangeAspect="1"/>
          </p:cNvPicPr>
          <p:nvPr/>
        </p:nvPicPr>
        <p:blipFill>
          <a:blip r:embed="rId7"/>
          <a:stretch>
            <a:fillRect/>
          </a:stretch>
        </p:blipFill>
        <p:spPr>
          <a:xfrm>
            <a:off x="62207" y="4573032"/>
            <a:ext cx="3767655" cy="2834886"/>
          </a:xfrm>
          <a:prstGeom prst="rect">
            <a:avLst/>
          </a:prstGeom>
        </p:spPr>
      </p:pic>
    </p:spTree>
    <p:extLst>
      <p:ext uri="{BB962C8B-B14F-4D97-AF65-F5344CB8AC3E}">
        <p14:creationId xmlns:p14="http://schemas.microsoft.com/office/powerpoint/2010/main" val="405403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half" idx="2"/>
          </p:nvPr>
        </p:nvSpPr>
        <p:spPr/>
        <p:txBody>
          <a:bodyPr/>
          <a:lstStyle/>
          <a:p>
            <a:pPr marL="0" lvl="0" indent="0"/>
            <a:endParaRPr lang="en-GB" sz="1500" b="1" dirty="0" smtClean="0"/>
          </a:p>
          <a:p>
            <a:pPr marL="0" lvl="0" indent="0"/>
            <a:endParaRPr lang="en-GB" sz="1500" b="1" dirty="0"/>
          </a:p>
        </p:txBody>
      </p:sp>
      <p:sp>
        <p:nvSpPr>
          <p:cNvPr id="3" name="Title 2"/>
          <p:cNvSpPr>
            <a:spLocks noGrp="1"/>
          </p:cNvSpPr>
          <p:nvPr>
            <p:ph type="title"/>
          </p:nvPr>
        </p:nvSpPr>
        <p:spPr/>
        <p:txBody>
          <a:bodyPr>
            <a:normAutofit/>
          </a:bodyPr>
          <a:lstStyle/>
          <a:p>
            <a:r>
              <a:rPr lang="en-US" sz="2500" smtClean="0"/>
              <a:t>PPCR Workshops and Conferences</a:t>
            </a:r>
            <a:endParaRPr lang="en-US" sz="2500" dirty="0"/>
          </a:p>
        </p:txBody>
      </p:sp>
      <p:sp>
        <p:nvSpPr>
          <p:cNvPr id="5" name="Rectangle 4"/>
          <p:cNvSpPr/>
          <p:nvPr/>
        </p:nvSpPr>
        <p:spPr>
          <a:xfrm>
            <a:off x="536250" y="3000896"/>
            <a:ext cx="6988077" cy="1985159"/>
          </a:xfrm>
          <a:prstGeom prst="rect">
            <a:avLst/>
          </a:prstGeom>
        </p:spPr>
        <p:txBody>
          <a:bodyPr wrap="square">
            <a:spAutoFit/>
          </a:bodyPr>
          <a:lstStyle/>
          <a:p>
            <a:pPr lvl="0"/>
            <a:endParaRPr lang="en-US" sz="1500" b="1" dirty="0" smtClean="0"/>
          </a:p>
          <a:p>
            <a:pPr lvl="0"/>
            <a:endParaRPr lang="en-US" sz="1500" b="1" dirty="0" smtClean="0"/>
          </a:p>
          <a:p>
            <a:pPr lvl="0"/>
            <a:endParaRPr lang="en-US" sz="1500" dirty="0"/>
          </a:p>
          <a:p>
            <a:pPr lvl="0"/>
            <a:endParaRPr lang="en-US" sz="1500" dirty="0"/>
          </a:p>
          <a:p>
            <a:pPr lvl="0"/>
            <a:endParaRPr lang="en-US" sz="1500" dirty="0"/>
          </a:p>
          <a:p>
            <a:pPr lvl="0"/>
            <a:endParaRPr lang="en-US" sz="1500" dirty="0"/>
          </a:p>
          <a:p>
            <a:pPr lvl="0"/>
            <a:endParaRPr lang="en-US" sz="1500" dirty="0"/>
          </a:p>
          <a:p>
            <a:pPr lvl="0"/>
            <a:endParaRPr lang="en-US" dirty="0"/>
          </a:p>
        </p:txBody>
      </p:sp>
      <p:pic>
        <p:nvPicPr>
          <p:cNvPr id="4" name="Picture 3"/>
          <p:cNvPicPr>
            <a:picLocks noChangeAspect="1"/>
          </p:cNvPicPr>
          <p:nvPr/>
        </p:nvPicPr>
        <p:blipFill>
          <a:blip r:embed="rId2"/>
          <a:stretch>
            <a:fillRect/>
          </a:stretch>
        </p:blipFill>
        <p:spPr>
          <a:xfrm>
            <a:off x="107505" y="1700808"/>
            <a:ext cx="2664296" cy="4176464"/>
          </a:xfrm>
          <a:prstGeom prst="rect">
            <a:avLst/>
          </a:prstGeom>
        </p:spPr>
      </p:pic>
      <p:sp>
        <p:nvSpPr>
          <p:cNvPr id="11" name="TextBox 10"/>
          <p:cNvSpPr txBox="1"/>
          <p:nvPr/>
        </p:nvSpPr>
        <p:spPr>
          <a:xfrm>
            <a:off x="2893557" y="3236107"/>
            <a:ext cx="5942714" cy="2477601"/>
          </a:xfrm>
          <a:prstGeom prst="rect">
            <a:avLst/>
          </a:prstGeom>
          <a:noFill/>
        </p:spPr>
        <p:txBody>
          <a:bodyPr wrap="square" rtlCol="0">
            <a:spAutoFit/>
          </a:bodyPr>
          <a:lstStyle/>
          <a:p>
            <a:endParaRPr lang="en-US" sz="1600" dirty="0" smtClean="0"/>
          </a:p>
          <a:p>
            <a:r>
              <a:rPr lang="en-US" sz="1600" dirty="0" smtClean="0"/>
              <a:t>2</a:t>
            </a:r>
            <a:r>
              <a:rPr lang="en-US" sz="1600" b="1" dirty="0" smtClean="0"/>
              <a:t>) Workshop </a:t>
            </a:r>
            <a:r>
              <a:rPr lang="en-US" sz="1600" b="1" dirty="0"/>
              <a:t>held by the Directorate-General for Climate Action of the </a:t>
            </a:r>
            <a:r>
              <a:rPr lang="en-US" sz="1600" b="1" dirty="0" smtClean="0"/>
              <a:t>European </a:t>
            </a:r>
            <a:r>
              <a:rPr lang="en-US" sz="1600" b="1" dirty="0"/>
              <a:t>Commission on insurance and climate related natural disasters</a:t>
            </a:r>
            <a:r>
              <a:rPr lang="en-US" sz="1600" dirty="0"/>
              <a:t>. </a:t>
            </a:r>
            <a:r>
              <a:rPr lang="en-US" sz="1600" dirty="0" smtClean="0"/>
              <a:t> (Feb 16)  </a:t>
            </a:r>
          </a:p>
          <a:p>
            <a:r>
              <a:rPr lang="en-US" sz="1600" dirty="0" smtClean="0"/>
              <a:t>The </a:t>
            </a:r>
            <a:r>
              <a:rPr lang="en-US" sz="1500" dirty="0" smtClean="0"/>
              <a:t>CIF PPCR participated </a:t>
            </a:r>
            <a:r>
              <a:rPr lang="en-US" sz="1500" dirty="0"/>
              <a:t>in a workshop focused on how </a:t>
            </a:r>
            <a:r>
              <a:rPr lang="en-US" sz="1500" dirty="0" smtClean="0"/>
              <a:t>insurance modalities are applied throughout </a:t>
            </a:r>
            <a:r>
              <a:rPr lang="en-US" sz="1500" dirty="0"/>
              <a:t>the EU, with a specific aim to exchange experiences in applying </a:t>
            </a:r>
            <a:r>
              <a:rPr lang="en-US" sz="1500" dirty="0" smtClean="0"/>
              <a:t>various insurance </a:t>
            </a:r>
            <a:r>
              <a:rPr lang="en-US" sz="1500" dirty="0" err="1" smtClean="0"/>
              <a:t>insturments</a:t>
            </a:r>
            <a:r>
              <a:rPr lang="en-US" sz="1500" dirty="0" smtClean="0"/>
              <a:t> for </a:t>
            </a:r>
            <a:r>
              <a:rPr lang="en-US" sz="1500" dirty="0"/>
              <a:t>prevention of damages and risk reduction. The PPCR’s participation focused on sharing lessons learned from our evidence based work on the role of insurance-based mechanisms in promoting climate resilience. </a:t>
            </a:r>
            <a:r>
              <a:rPr lang="en-US" sz="1500" dirty="0" smtClean="0"/>
              <a:t> </a:t>
            </a:r>
            <a:endParaRPr lang="en-US" sz="1500" dirty="0"/>
          </a:p>
        </p:txBody>
      </p:sp>
      <p:sp>
        <p:nvSpPr>
          <p:cNvPr id="14" name="Rectangle 13"/>
          <p:cNvSpPr/>
          <p:nvPr/>
        </p:nvSpPr>
        <p:spPr>
          <a:xfrm>
            <a:off x="2869540" y="1675608"/>
            <a:ext cx="5676384" cy="1354217"/>
          </a:xfrm>
          <a:prstGeom prst="rect">
            <a:avLst/>
          </a:prstGeom>
        </p:spPr>
        <p:txBody>
          <a:bodyPr wrap="square">
            <a:spAutoFit/>
          </a:bodyPr>
          <a:lstStyle/>
          <a:p>
            <a:pPr marL="342900" indent="-342900">
              <a:buAutoNum type="arabicParenR"/>
            </a:pPr>
            <a:r>
              <a:rPr lang="en-US" sz="1600" b="1" dirty="0" smtClean="0"/>
              <a:t>Ethiopia </a:t>
            </a:r>
            <a:r>
              <a:rPr lang="en-US" sz="1600" b="1" dirty="0"/>
              <a:t>Finance Disaster Risk and Resilience Conference </a:t>
            </a:r>
            <a:r>
              <a:rPr lang="en-US" sz="1600" dirty="0"/>
              <a:t>(Nov 2015) The CIF PPCR participated in the Conference with special inputs on </a:t>
            </a:r>
            <a:r>
              <a:rPr lang="en-US" sz="1600" dirty="0" smtClean="0"/>
              <a:t>PPCR Disaster related projects such as the Caribbean </a:t>
            </a:r>
            <a:r>
              <a:rPr lang="en-US" sz="1600" dirty="0"/>
              <a:t>DVRM </a:t>
            </a:r>
            <a:r>
              <a:rPr lang="en-US" sz="1600" dirty="0" smtClean="0"/>
              <a:t>project</a:t>
            </a:r>
            <a:r>
              <a:rPr lang="en-US" sz="1600" dirty="0"/>
              <a:t> </a:t>
            </a:r>
            <a:r>
              <a:rPr lang="en-US" sz="1600" dirty="0" smtClean="0"/>
              <a:t>and PPCR Projects in Africa. </a:t>
            </a:r>
          </a:p>
          <a:p>
            <a:pPr marL="342900" indent="-342900">
              <a:buAutoNum type="arabicParenR"/>
            </a:pPr>
            <a:endParaRPr lang="en-US" dirty="0"/>
          </a:p>
        </p:txBody>
      </p:sp>
    </p:spTree>
    <p:extLst>
      <p:ext uri="{BB962C8B-B14F-4D97-AF65-F5344CB8AC3E}">
        <p14:creationId xmlns:p14="http://schemas.microsoft.com/office/powerpoint/2010/main" val="226482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99992" y="2708920"/>
            <a:ext cx="3937738" cy="27363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itle 2"/>
          <p:cNvSpPr>
            <a:spLocks noGrp="1"/>
          </p:cNvSpPr>
          <p:nvPr>
            <p:ph type="title"/>
          </p:nvPr>
        </p:nvSpPr>
        <p:spPr>
          <a:xfrm>
            <a:off x="1403648" y="404664"/>
            <a:ext cx="7162800" cy="1012974"/>
          </a:xfrm>
        </p:spPr>
        <p:txBody>
          <a:bodyPr>
            <a:normAutofit/>
          </a:bodyPr>
          <a:lstStyle/>
          <a:p>
            <a:r>
              <a:rPr lang="en-US" sz="2800" b="1" dirty="0" smtClean="0"/>
              <a:t>CLIMADPAT Launch</a:t>
            </a:r>
            <a:endParaRPr lang="en-US" sz="2800" b="1" dirty="0"/>
          </a:p>
        </p:txBody>
      </p:sp>
      <p:sp>
        <p:nvSpPr>
          <p:cNvPr id="7" name="Content Placeholder 1"/>
          <p:cNvSpPr txBox="1">
            <a:spLocks/>
          </p:cNvSpPr>
          <p:nvPr/>
        </p:nvSpPr>
        <p:spPr>
          <a:xfrm>
            <a:off x="323528" y="2060848"/>
            <a:ext cx="3670117" cy="3657769"/>
          </a:xfrm>
          <a:prstGeom prst="rect">
            <a:avLst/>
          </a:prstGeom>
        </p:spPr>
        <p:txBody>
          <a:bodyPr/>
          <a:lstStyle>
            <a:lvl1pPr marL="342900" indent="-34290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ts val="0"/>
              </a:spcBef>
            </a:pPr>
            <a:r>
              <a:rPr lang="en-GB" sz="1800" b="1" dirty="0" smtClean="0">
                <a:solidFill>
                  <a:prstClr val="black"/>
                </a:solidFill>
              </a:rPr>
              <a:t>CLIMADPAT Launch </a:t>
            </a:r>
          </a:p>
          <a:p>
            <a:pPr marL="0" lvl="0" indent="0">
              <a:spcBef>
                <a:spcPts val="0"/>
              </a:spcBef>
            </a:pPr>
            <a:r>
              <a:rPr lang="en-GB" sz="1500" dirty="0" smtClean="0">
                <a:solidFill>
                  <a:prstClr val="black"/>
                </a:solidFill>
              </a:rPr>
              <a:t>November 2016</a:t>
            </a:r>
          </a:p>
          <a:p>
            <a:pPr marL="0" lvl="0" indent="0">
              <a:spcBef>
                <a:spcPts val="0"/>
              </a:spcBef>
            </a:pPr>
            <a:endParaRPr lang="en-GB" sz="2000" dirty="0">
              <a:solidFill>
                <a:prstClr val="black"/>
              </a:solidFill>
            </a:endParaRPr>
          </a:p>
          <a:p>
            <a:pPr marL="0" lvl="0" indent="0">
              <a:spcBef>
                <a:spcPts val="0"/>
              </a:spcBef>
            </a:pPr>
            <a:r>
              <a:rPr lang="en-GB" sz="1800" dirty="0">
                <a:solidFill>
                  <a:prstClr val="black"/>
                </a:solidFill>
              </a:rPr>
              <a:t>CIF PPCR provided 15M, through the EBRD to 3 Banks in Tajikistan.  </a:t>
            </a:r>
          </a:p>
          <a:p>
            <a:pPr marL="0" lvl="0" indent="0">
              <a:spcBef>
                <a:spcPts val="0"/>
              </a:spcBef>
            </a:pPr>
            <a:endParaRPr lang="en-GB" sz="1800" dirty="0" smtClean="0">
              <a:solidFill>
                <a:prstClr val="black"/>
              </a:solidFill>
            </a:endParaRPr>
          </a:p>
          <a:p>
            <a:pPr marL="0" lvl="0" indent="0">
              <a:spcBef>
                <a:spcPts val="0"/>
              </a:spcBef>
            </a:pPr>
            <a:r>
              <a:rPr lang="en-GB" sz="1800" dirty="0" smtClean="0">
                <a:solidFill>
                  <a:prstClr val="black"/>
                </a:solidFill>
              </a:rPr>
              <a:t>This </a:t>
            </a:r>
            <a:r>
              <a:rPr lang="en-GB" sz="1800" dirty="0">
                <a:solidFill>
                  <a:prstClr val="black"/>
                </a:solidFill>
              </a:rPr>
              <a:t>fund targets climate smart agriculture (drip irrigation), Households </a:t>
            </a:r>
            <a:r>
              <a:rPr lang="en-GB" sz="1800" dirty="0" smtClean="0">
                <a:solidFill>
                  <a:prstClr val="black"/>
                </a:solidFill>
              </a:rPr>
              <a:t>(</a:t>
            </a:r>
            <a:r>
              <a:rPr lang="en-GB" sz="1800" dirty="0">
                <a:solidFill>
                  <a:prstClr val="black"/>
                </a:solidFill>
              </a:rPr>
              <a:t>water</a:t>
            </a:r>
            <a:r>
              <a:rPr lang="en-GB" sz="1800" dirty="0" smtClean="0">
                <a:solidFill>
                  <a:prstClr val="black"/>
                </a:solidFill>
              </a:rPr>
              <a:t>) and </a:t>
            </a:r>
            <a:r>
              <a:rPr lang="en-GB" sz="1800" dirty="0">
                <a:solidFill>
                  <a:prstClr val="black"/>
                </a:solidFill>
              </a:rPr>
              <a:t>soil conservation (equipment) at extremely low interest </a:t>
            </a:r>
            <a:r>
              <a:rPr lang="en-GB" sz="1800" dirty="0" smtClean="0">
                <a:solidFill>
                  <a:prstClr val="black"/>
                </a:solidFill>
              </a:rPr>
              <a:t>rates.</a:t>
            </a:r>
            <a:endParaRPr lang="en-US" sz="1800" dirty="0"/>
          </a:p>
        </p:txBody>
      </p:sp>
      <p:pic>
        <p:nvPicPr>
          <p:cNvPr id="9" name="Billede 12" descr="Top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82881" y="365836"/>
            <a:ext cx="710184" cy="1392936"/>
          </a:xfrm>
          <a:prstGeom prst="rect">
            <a:avLst/>
          </a:prstGeom>
        </p:spPr>
      </p:pic>
    </p:spTree>
    <p:extLst>
      <p:ext uri="{BB962C8B-B14F-4D97-AF65-F5344CB8AC3E}">
        <p14:creationId xmlns:p14="http://schemas.microsoft.com/office/powerpoint/2010/main" val="325922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4067944" y="2564904"/>
            <a:ext cx="4032448" cy="2592288"/>
          </a:xfrm>
        </p:spPr>
        <p:txBody>
          <a:bodyPr/>
          <a:lstStyle/>
          <a:p>
            <a:pPr marL="0" lvl="0" indent="0">
              <a:spcBef>
                <a:spcPts val="0"/>
              </a:spcBef>
            </a:pPr>
            <a:r>
              <a:rPr lang="en-GB" sz="1800" b="1" dirty="0">
                <a:solidFill>
                  <a:prstClr val="black"/>
                </a:solidFill>
              </a:rPr>
              <a:t>Adaptation Futures </a:t>
            </a:r>
            <a:r>
              <a:rPr lang="en-GB" sz="1800" b="1" dirty="0" smtClean="0">
                <a:solidFill>
                  <a:prstClr val="black"/>
                </a:solidFill>
              </a:rPr>
              <a:t>Meeting </a:t>
            </a:r>
          </a:p>
          <a:p>
            <a:pPr marL="0" lvl="0" indent="0">
              <a:spcBef>
                <a:spcPts val="0"/>
              </a:spcBef>
            </a:pPr>
            <a:r>
              <a:rPr lang="en-GB" sz="1500" dirty="0" smtClean="0">
                <a:solidFill>
                  <a:prstClr val="black"/>
                </a:solidFill>
              </a:rPr>
              <a:t>May 2016</a:t>
            </a:r>
          </a:p>
          <a:p>
            <a:pPr marL="0" lvl="0" indent="0">
              <a:spcBef>
                <a:spcPts val="0"/>
              </a:spcBef>
            </a:pPr>
            <a:r>
              <a:rPr lang="en-GB" sz="1500" dirty="0" smtClean="0">
                <a:solidFill>
                  <a:prstClr val="black"/>
                </a:solidFill>
              </a:rPr>
              <a:t>   </a:t>
            </a:r>
            <a:endParaRPr lang="en-GB" sz="1500" dirty="0">
              <a:solidFill>
                <a:prstClr val="black"/>
              </a:solidFill>
            </a:endParaRPr>
          </a:p>
          <a:p>
            <a:pPr marL="0" lvl="0" indent="0">
              <a:spcBef>
                <a:spcPts val="0"/>
              </a:spcBef>
            </a:pPr>
            <a:r>
              <a:rPr lang="en-GB" sz="1800" dirty="0">
                <a:solidFill>
                  <a:prstClr val="black"/>
                </a:solidFill>
              </a:rPr>
              <a:t>A CIF PPCR Conference Session was </a:t>
            </a:r>
            <a:r>
              <a:rPr lang="en-GB" sz="1800" dirty="0" smtClean="0">
                <a:solidFill>
                  <a:prstClr val="black"/>
                </a:solidFill>
              </a:rPr>
              <a:t>held, where three </a:t>
            </a:r>
            <a:r>
              <a:rPr lang="en-GB" sz="1800" dirty="0">
                <a:solidFill>
                  <a:prstClr val="black"/>
                </a:solidFill>
              </a:rPr>
              <a:t>PPCR pilot countries (Tajikistan, St. Lucia and Zambia) came together to share lessons on mainstreaming resilience into development planning and investment.  </a:t>
            </a:r>
          </a:p>
          <a:p>
            <a:pPr marL="0" lvl="0" indent="0">
              <a:spcBef>
                <a:spcPts val="0"/>
              </a:spcBef>
            </a:pPr>
            <a:endParaRPr lang="en-GB" sz="1500" dirty="0" smtClean="0">
              <a:solidFill>
                <a:prstClr val="black"/>
              </a:solidFill>
            </a:endParaRPr>
          </a:p>
        </p:txBody>
      </p:sp>
      <p:sp>
        <p:nvSpPr>
          <p:cNvPr id="3" name="Title 2"/>
          <p:cNvSpPr>
            <a:spLocks noGrp="1"/>
          </p:cNvSpPr>
          <p:nvPr>
            <p:ph type="title"/>
          </p:nvPr>
        </p:nvSpPr>
        <p:spPr>
          <a:xfrm>
            <a:off x="1441648" y="404664"/>
            <a:ext cx="7162800" cy="1012974"/>
          </a:xfrm>
        </p:spPr>
        <p:txBody>
          <a:bodyPr>
            <a:normAutofit/>
          </a:bodyPr>
          <a:lstStyle/>
          <a:p>
            <a:r>
              <a:rPr lang="en-GB" sz="2500" dirty="0"/>
              <a:t>Adaptation Futures Meeting</a:t>
            </a:r>
            <a:endParaRPr lang="en-US" sz="2500" dirty="0"/>
          </a:p>
        </p:txBody>
      </p:sp>
      <p:pic>
        <p:nvPicPr>
          <p:cNvPr id="9" name="Picture 8"/>
          <p:cNvPicPr>
            <a:picLocks noChangeAspect="1"/>
          </p:cNvPicPr>
          <p:nvPr/>
        </p:nvPicPr>
        <p:blipFill>
          <a:blip r:embed="rId3"/>
          <a:stretch>
            <a:fillRect/>
          </a:stretch>
        </p:blipFill>
        <p:spPr>
          <a:xfrm>
            <a:off x="899592" y="1942985"/>
            <a:ext cx="2434730" cy="43663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1984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83568" y="2204864"/>
            <a:ext cx="7594848" cy="38066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itle 2"/>
          <p:cNvSpPr>
            <a:spLocks noGrp="1"/>
          </p:cNvSpPr>
          <p:nvPr>
            <p:ph type="title"/>
          </p:nvPr>
        </p:nvSpPr>
        <p:spPr>
          <a:xfrm>
            <a:off x="1403648" y="404664"/>
            <a:ext cx="7162800" cy="1012974"/>
          </a:xfrm>
        </p:spPr>
        <p:txBody>
          <a:bodyPr>
            <a:normAutofit/>
          </a:bodyPr>
          <a:lstStyle/>
          <a:p>
            <a:r>
              <a:rPr lang="en-US" sz="2500" dirty="0"/>
              <a:t>PPCR Countries </a:t>
            </a:r>
          </a:p>
        </p:txBody>
      </p:sp>
      <p:sp>
        <p:nvSpPr>
          <p:cNvPr id="62" name="Rectangle 61"/>
          <p:cNvSpPr/>
          <p:nvPr/>
        </p:nvSpPr>
        <p:spPr>
          <a:xfrm rot="21176016">
            <a:off x="1378900" y="5251951"/>
            <a:ext cx="1583875" cy="701731"/>
          </a:xfrm>
          <a:prstGeom prst="rect">
            <a:avLst/>
          </a:prstGeom>
        </p:spPr>
        <p:txBody>
          <a:bodyPr wrap="square">
            <a:spAutoFit/>
          </a:bodyPr>
          <a:lstStyle/>
          <a:p>
            <a:pPr>
              <a:lnSpc>
                <a:spcPct val="110000"/>
              </a:lnSpc>
            </a:pPr>
            <a:r>
              <a:rPr lang="en-US" sz="1200" dirty="0"/>
              <a:t>PPCR countries</a:t>
            </a:r>
          </a:p>
          <a:p>
            <a:pPr>
              <a:lnSpc>
                <a:spcPct val="110000"/>
              </a:lnSpc>
            </a:pPr>
            <a:r>
              <a:rPr lang="en-US" sz="1200" dirty="0"/>
              <a:t>Other</a:t>
            </a:r>
          </a:p>
          <a:p>
            <a:pPr>
              <a:lnSpc>
                <a:spcPct val="110000"/>
              </a:lnSpc>
            </a:pPr>
            <a:r>
              <a:rPr lang="en-US" sz="1200" dirty="0"/>
              <a:t>New pilot countries</a:t>
            </a:r>
          </a:p>
        </p:txBody>
      </p:sp>
    </p:spTree>
    <p:extLst>
      <p:ext uri="{BB962C8B-B14F-4D97-AF65-F5344CB8AC3E}">
        <p14:creationId xmlns:p14="http://schemas.microsoft.com/office/powerpoint/2010/main" val="77257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539552" y="1772816"/>
            <a:ext cx="6265825" cy="648072"/>
          </a:xfrm>
        </p:spPr>
        <p:txBody>
          <a:bodyPr/>
          <a:lstStyle/>
          <a:p>
            <a:pPr marL="0" lvl="0" indent="0"/>
            <a:r>
              <a:rPr lang="en-GB" sz="1800" b="1" dirty="0" smtClean="0"/>
              <a:t>Expected Deficit for existing projects: USD </a:t>
            </a:r>
            <a:r>
              <a:rPr lang="en-GB" sz="1800" b="1" dirty="0"/>
              <a:t>17.57 million. </a:t>
            </a:r>
            <a:endParaRPr lang="en-GB" sz="1800" b="1" dirty="0" smtClean="0"/>
          </a:p>
          <a:p>
            <a:pPr lvl="0">
              <a:buFont typeface="Arial" charset="0"/>
              <a:buChar char="•"/>
            </a:pPr>
            <a:endParaRPr lang="en-GB" sz="1800" b="1" dirty="0" smtClean="0"/>
          </a:p>
        </p:txBody>
      </p:sp>
      <p:sp>
        <p:nvSpPr>
          <p:cNvPr id="3" name="Title 2"/>
          <p:cNvSpPr>
            <a:spLocks noGrp="1"/>
          </p:cNvSpPr>
          <p:nvPr>
            <p:ph type="title"/>
          </p:nvPr>
        </p:nvSpPr>
        <p:spPr>
          <a:xfrm>
            <a:off x="1441648" y="476672"/>
            <a:ext cx="7162800" cy="864096"/>
          </a:xfrm>
        </p:spPr>
        <p:txBody>
          <a:bodyPr>
            <a:normAutofit/>
          </a:bodyPr>
          <a:lstStyle/>
          <a:p>
            <a:r>
              <a:rPr lang="en-US" sz="2500" dirty="0" smtClean="0"/>
              <a:t>Strategic Issues: Resource Availability in the PPCR</a:t>
            </a:r>
            <a:endParaRPr lang="en-US" sz="2500" dirty="0"/>
          </a:p>
        </p:txBody>
      </p:sp>
      <p:pic>
        <p:nvPicPr>
          <p:cNvPr id="5" name="Picture 4"/>
          <p:cNvPicPr>
            <a:picLocks noChangeAspect="1"/>
          </p:cNvPicPr>
          <p:nvPr/>
        </p:nvPicPr>
        <p:blipFill>
          <a:blip r:embed="rId3"/>
          <a:stretch>
            <a:fillRect/>
          </a:stretch>
        </p:blipFill>
        <p:spPr>
          <a:xfrm>
            <a:off x="395536" y="2564904"/>
            <a:ext cx="7559329" cy="2592288"/>
          </a:xfrm>
          <a:prstGeom prst="rect">
            <a:avLst/>
          </a:prstGeom>
        </p:spPr>
      </p:pic>
    </p:spTree>
    <p:extLst>
      <p:ext uri="{BB962C8B-B14F-4D97-AF65-F5344CB8AC3E}">
        <p14:creationId xmlns:p14="http://schemas.microsoft.com/office/powerpoint/2010/main" val="226627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64301" y="3501008"/>
            <a:ext cx="4067944" cy="2336537"/>
          </a:xfrm>
          <a:prstGeom prst="rect">
            <a:avLst/>
          </a:prstGeom>
        </p:spPr>
        <p:txBody>
          <a:bodyPr wrap="square">
            <a:spAutoFit/>
          </a:bodyPr>
          <a:lstStyle/>
          <a:p>
            <a:pPr algn="r">
              <a:lnSpc>
                <a:spcPct val="150000"/>
              </a:lnSpc>
            </a:pPr>
            <a:r>
              <a:rPr lang="en-US" sz="1400" b="1" dirty="0">
                <a:solidFill>
                  <a:schemeClr val="bg1">
                    <a:lumMod val="50000"/>
                  </a:schemeClr>
                </a:solidFill>
              </a:rPr>
              <a:t>www.climateinvestmentfunds.org </a:t>
            </a:r>
            <a:br>
              <a:rPr lang="en-US" sz="1400" b="1" dirty="0">
                <a:solidFill>
                  <a:schemeClr val="bg1">
                    <a:lumMod val="50000"/>
                  </a:schemeClr>
                </a:solidFill>
              </a:rPr>
            </a:br>
            <a:endParaRPr lang="en-US" sz="1400" b="1" dirty="0" smtClean="0">
              <a:solidFill>
                <a:schemeClr val="bg1">
                  <a:lumMod val="50000"/>
                </a:schemeClr>
              </a:solidFill>
            </a:endParaRPr>
          </a:p>
          <a:p>
            <a:pPr algn="r">
              <a:lnSpc>
                <a:spcPct val="150000"/>
              </a:lnSpc>
            </a:pPr>
            <a:r>
              <a:rPr lang="en-US" sz="1400" b="1" dirty="0" smtClean="0">
                <a:solidFill>
                  <a:schemeClr val="bg1">
                    <a:lumMod val="50000"/>
                  </a:schemeClr>
                </a:solidFill>
              </a:rPr>
              <a:t>@</a:t>
            </a:r>
            <a:r>
              <a:rPr lang="en-US" sz="1400" b="1" dirty="0" err="1" smtClean="0">
                <a:solidFill>
                  <a:schemeClr val="bg1">
                    <a:lumMod val="50000"/>
                  </a:schemeClr>
                </a:solidFill>
              </a:rPr>
              <a:t>CIF_Action</a:t>
            </a:r>
            <a:r>
              <a:rPr lang="en-US" sz="1400" b="1" dirty="0" smtClean="0">
                <a:solidFill>
                  <a:schemeClr val="bg1">
                    <a:lumMod val="50000"/>
                  </a:schemeClr>
                </a:solidFill>
              </a:rPr>
              <a:t>   </a:t>
            </a:r>
            <a:r>
              <a:rPr lang="en-US" sz="1400" b="1" dirty="0">
                <a:solidFill>
                  <a:schemeClr val="bg1">
                    <a:lumMod val="50000"/>
                  </a:schemeClr>
                </a:solidFill>
              </a:rPr>
              <a:t/>
            </a:r>
            <a:br>
              <a:rPr lang="en-US" sz="1400" b="1" dirty="0">
                <a:solidFill>
                  <a:schemeClr val="bg1">
                    <a:lumMod val="50000"/>
                  </a:schemeClr>
                </a:solidFill>
              </a:rPr>
            </a:br>
            <a:r>
              <a:rPr lang="en-US" sz="1400" b="1" dirty="0">
                <a:solidFill>
                  <a:schemeClr val="bg1">
                    <a:lumMod val="50000"/>
                  </a:schemeClr>
                </a:solidFill>
              </a:rPr>
              <a:t/>
            </a:r>
            <a:br>
              <a:rPr lang="en-US" sz="1400" b="1" dirty="0">
                <a:solidFill>
                  <a:schemeClr val="bg1">
                    <a:lumMod val="50000"/>
                  </a:schemeClr>
                </a:solidFill>
              </a:rPr>
            </a:br>
            <a:r>
              <a:rPr lang="en-US" sz="1400" b="1" dirty="0">
                <a:solidFill>
                  <a:schemeClr val="bg1">
                    <a:lumMod val="50000"/>
                  </a:schemeClr>
                </a:solidFill>
              </a:rPr>
              <a:t>https://www.youtube.com/user/CIFaction</a:t>
            </a:r>
            <a:br>
              <a:rPr lang="en-US" sz="1400" b="1" dirty="0">
                <a:solidFill>
                  <a:schemeClr val="bg1">
                    <a:lumMod val="50000"/>
                  </a:schemeClr>
                </a:solidFill>
              </a:rPr>
            </a:br>
            <a:r>
              <a:rPr lang="en-US" sz="1400" b="1" dirty="0">
                <a:solidFill>
                  <a:schemeClr val="bg1">
                    <a:lumMod val="50000"/>
                  </a:schemeClr>
                </a:solidFill>
              </a:rPr>
              <a:t/>
            </a:r>
            <a:br>
              <a:rPr lang="en-US" sz="1400" b="1" dirty="0">
                <a:solidFill>
                  <a:schemeClr val="bg1">
                    <a:lumMod val="50000"/>
                  </a:schemeClr>
                </a:solidFill>
              </a:rPr>
            </a:br>
            <a:r>
              <a:rPr lang="en-US" sz="1400" b="1" dirty="0">
                <a:solidFill>
                  <a:schemeClr val="bg1">
                    <a:lumMod val="50000"/>
                  </a:schemeClr>
                </a:solidFill>
              </a:rPr>
              <a:t>https://</a:t>
            </a:r>
            <a:r>
              <a:rPr lang="en-US" sz="1400" b="1" dirty="0" smtClean="0">
                <a:solidFill>
                  <a:schemeClr val="bg1">
                    <a:lumMod val="50000"/>
                  </a:schemeClr>
                </a:solidFill>
              </a:rPr>
              <a:t>www.flickr.com/photos/cifaction/sets</a:t>
            </a:r>
          </a:p>
        </p:txBody>
      </p:sp>
      <p:sp>
        <p:nvSpPr>
          <p:cNvPr id="9" name="Title 3"/>
          <p:cNvSpPr>
            <a:spLocks noGrp="1"/>
          </p:cNvSpPr>
          <p:nvPr>
            <p:ph type="ctrTitle"/>
          </p:nvPr>
        </p:nvSpPr>
        <p:spPr>
          <a:xfrm>
            <a:off x="1276788" y="3367088"/>
            <a:ext cx="3871276" cy="823912"/>
          </a:xfrm>
        </p:spPr>
        <p:txBody>
          <a:bodyPr>
            <a:normAutofit fontScale="90000"/>
          </a:bodyPr>
          <a:lstStyle/>
          <a:p>
            <a:r>
              <a:rPr lang="en-US" sz="3600" dirty="0" smtClean="0">
                <a:solidFill>
                  <a:schemeClr val="tx1"/>
                </a:solidFill>
                <a:latin typeface="+mn-lt"/>
                <a:cs typeface="Arial" panose="020B0604020202020204" pitchFamily="34" charset="0"/>
              </a:rPr>
              <a:t>Thank You!</a:t>
            </a:r>
            <a:br>
              <a:rPr lang="en-US" sz="3600" dirty="0" smtClean="0">
                <a:solidFill>
                  <a:schemeClr val="tx1"/>
                </a:solidFill>
                <a:latin typeface="+mn-lt"/>
                <a:cs typeface="Arial" panose="020B0604020202020204" pitchFamily="34" charset="0"/>
              </a:rPr>
            </a:br>
            <a:r>
              <a:rPr lang="en-US" sz="2600" dirty="0">
                <a:solidFill>
                  <a:schemeClr val="tx1"/>
                </a:solidFill>
                <a:latin typeface="+mn-lt"/>
                <a:cs typeface="Arial" panose="020B0604020202020204" pitchFamily="34" charset="0"/>
              </a:rPr>
              <a:t/>
            </a:r>
            <a:br>
              <a:rPr lang="en-US" sz="2600" dirty="0">
                <a:solidFill>
                  <a:schemeClr val="tx1"/>
                </a:solidFill>
                <a:latin typeface="+mn-lt"/>
                <a:cs typeface="Arial" panose="020B0604020202020204" pitchFamily="34" charset="0"/>
              </a:rPr>
            </a:br>
            <a:endParaRPr lang="en-US" sz="2600" i="1" dirty="0">
              <a:solidFill>
                <a:schemeClr val="tx1"/>
              </a:solidFill>
              <a:latin typeface="+mn-lt"/>
              <a:cs typeface="Arial" panose="020B0604020202020204" pitchFamily="34" charset="0"/>
            </a:endParaRPr>
          </a:p>
        </p:txBody>
      </p:sp>
      <p:pic>
        <p:nvPicPr>
          <p:cNvPr id="2" name="Picture 1" descr="PPCR-0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2256" y="3426296"/>
            <a:ext cx="1030224" cy="2667000"/>
          </a:xfrm>
          <a:prstGeom prst="rect">
            <a:avLst/>
          </a:prstGeom>
        </p:spPr>
      </p:pic>
      <p:sp>
        <p:nvSpPr>
          <p:cNvPr id="3" name="Rectangle 2"/>
          <p:cNvSpPr/>
          <p:nvPr/>
        </p:nvSpPr>
        <p:spPr>
          <a:xfrm>
            <a:off x="4860032" y="6040596"/>
            <a:ext cx="3159839" cy="484748"/>
          </a:xfrm>
          <a:prstGeom prst="rect">
            <a:avLst/>
          </a:prstGeom>
        </p:spPr>
        <p:txBody>
          <a:bodyPr wrap="none">
            <a:spAutoFit/>
          </a:bodyPr>
          <a:lstStyle/>
          <a:p>
            <a:pPr algn="r">
              <a:lnSpc>
                <a:spcPct val="150000"/>
              </a:lnSpc>
            </a:pPr>
            <a:r>
              <a:rPr lang="en-US" b="1" dirty="0">
                <a:solidFill>
                  <a:schemeClr val="tx1">
                    <a:lumMod val="65000"/>
                    <a:lumOff val="35000"/>
                  </a:schemeClr>
                </a:solidFill>
              </a:rPr>
              <a:t>Email: Rallen2@worldbank.org</a:t>
            </a:r>
          </a:p>
        </p:txBody>
      </p:sp>
    </p:spTree>
    <p:extLst>
      <p:ext uri="{BB962C8B-B14F-4D97-AF65-F5344CB8AC3E}">
        <p14:creationId xmlns:p14="http://schemas.microsoft.com/office/powerpoint/2010/main" val="120947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2"/>
            <p:extLst/>
          </p:nvPr>
        </p:nvGraphicFramePr>
        <p:xfrm>
          <a:off x="251520" y="2132856"/>
          <a:ext cx="8632683" cy="3782568"/>
        </p:xfrm>
        <a:graphic>
          <a:graphicData uri="http://schemas.openxmlformats.org/drawingml/2006/table">
            <a:tbl>
              <a:tblPr firstRow="1" bandRow="1">
                <a:tableStyleId>{912C8C85-51F0-491E-9774-3900AFEF0FD7}</a:tableStyleId>
              </a:tblPr>
              <a:tblGrid>
                <a:gridCol w="1296144"/>
                <a:gridCol w="1728192"/>
                <a:gridCol w="792088"/>
                <a:gridCol w="864096"/>
                <a:gridCol w="1080120"/>
                <a:gridCol w="1296144"/>
                <a:gridCol w="1575899"/>
              </a:tblGrid>
              <a:tr h="220024">
                <a:tc>
                  <a:txBody>
                    <a:bodyPr/>
                    <a:lstStyle/>
                    <a:p>
                      <a:pPr marL="0" marR="0" algn="ctr">
                        <a:lnSpc>
                          <a:spcPct val="115000"/>
                        </a:lnSpc>
                        <a:spcBef>
                          <a:spcPts val="0"/>
                        </a:spcBef>
                        <a:spcAft>
                          <a:spcPts val="0"/>
                        </a:spcAft>
                      </a:pPr>
                      <a:r>
                        <a:rPr lang="en-US" sz="1400" dirty="0">
                          <a:effectLst/>
                          <a:latin typeface="Calibri" charset="0"/>
                          <a:ea typeface="Calibri" charset="0"/>
                          <a:cs typeface="Calibri" charset="0"/>
                        </a:rPr>
                        <a:t>Country</a:t>
                      </a:r>
                    </a:p>
                  </a:txBody>
                  <a:tcPr marL="68580" marR="68580" marT="0" marB="0" anchor="ctr"/>
                </a:tc>
                <a:tc>
                  <a:txBody>
                    <a:bodyPr/>
                    <a:lstStyle/>
                    <a:p>
                      <a:pPr marL="0" marR="0" algn="ctr">
                        <a:lnSpc>
                          <a:spcPct val="115000"/>
                        </a:lnSpc>
                        <a:spcBef>
                          <a:spcPts val="0"/>
                        </a:spcBef>
                        <a:spcAft>
                          <a:spcPts val="0"/>
                        </a:spcAft>
                      </a:pPr>
                      <a:r>
                        <a:rPr lang="en-US" sz="1400" dirty="0">
                          <a:effectLst/>
                          <a:latin typeface="Calibri" charset="0"/>
                          <a:ea typeface="Calibri" charset="0"/>
                          <a:cs typeface="Calibri" charset="0"/>
                        </a:rPr>
                        <a:t>MDBs</a:t>
                      </a:r>
                    </a:p>
                  </a:txBody>
                  <a:tcPr marL="68580" marR="68580" marT="0" marB="0" anchor="ctr"/>
                </a:tc>
                <a:tc>
                  <a:txBody>
                    <a:bodyPr/>
                    <a:lstStyle/>
                    <a:p>
                      <a:pPr marL="0" marR="0" algn="ctr">
                        <a:lnSpc>
                          <a:spcPct val="115000"/>
                        </a:lnSpc>
                        <a:spcBef>
                          <a:spcPts val="0"/>
                        </a:spcBef>
                        <a:spcAft>
                          <a:spcPts val="0"/>
                        </a:spcAft>
                      </a:pPr>
                      <a:r>
                        <a:rPr lang="en-US" sz="1400" dirty="0">
                          <a:effectLst/>
                          <a:latin typeface="Calibri" charset="0"/>
                          <a:ea typeface="Calibri" charset="0"/>
                          <a:cs typeface="Calibri" charset="0"/>
                        </a:rPr>
                        <a:t>Dialogue</a:t>
                      </a:r>
                    </a:p>
                  </a:txBody>
                  <a:tcPr marL="68580" marR="68580" marT="0" marB="0" anchor="ctr"/>
                </a:tc>
                <a:tc>
                  <a:txBody>
                    <a:bodyPr/>
                    <a:lstStyle/>
                    <a:p>
                      <a:pPr marL="0" marR="0" algn="ctr">
                        <a:lnSpc>
                          <a:spcPct val="115000"/>
                        </a:lnSpc>
                        <a:spcBef>
                          <a:spcPts val="0"/>
                        </a:spcBef>
                        <a:spcAft>
                          <a:spcPts val="0"/>
                        </a:spcAft>
                      </a:pPr>
                      <a:r>
                        <a:rPr lang="en-US" sz="1400" dirty="0">
                          <a:effectLst/>
                          <a:latin typeface="Calibri" charset="0"/>
                          <a:ea typeface="Calibri" charset="0"/>
                          <a:cs typeface="Calibri" charset="0"/>
                        </a:rPr>
                        <a:t>Scoping Mission</a:t>
                      </a:r>
                    </a:p>
                  </a:txBody>
                  <a:tcPr marL="68580" marR="68580" marT="0" marB="0" anchor="ctr"/>
                </a:tc>
                <a:tc>
                  <a:txBody>
                    <a:bodyPr/>
                    <a:lstStyle/>
                    <a:p>
                      <a:pPr marL="0" marR="0" algn="ctr">
                        <a:lnSpc>
                          <a:spcPct val="115000"/>
                        </a:lnSpc>
                        <a:spcBef>
                          <a:spcPts val="0"/>
                        </a:spcBef>
                        <a:spcAft>
                          <a:spcPts val="0"/>
                        </a:spcAft>
                      </a:pPr>
                      <a:r>
                        <a:rPr lang="en-US" sz="1400" dirty="0">
                          <a:effectLst/>
                          <a:latin typeface="Calibri" charset="0"/>
                          <a:ea typeface="Calibri" charset="0"/>
                          <a:cs typeface="Calibri" charset="0"/>
                        </a:rPr>
                        <a:t>Joint Mission</a:t>
                      </a:r>
                    </a:p>
                  </a:txBody>
                  <a:tcPr marL="68580" marR="68580" marT="0" marB="0" anchor="ctr"/>
                </a:tc>
                <a:tc>
                  <a:txBody>
                    <a:bodyPr/>
                    <a:lstStyle/>
                    <a:p>
                      <a:pPr marL="0" marR="0" algn="ctr">
                        <a:lnSpc>
                          <a:spcPct val="115000"/>
                        </a:lnSpc>
                        <a:spcBef>
                          <a:spcPts val="0"/>
                        </a:spcBef>
                        <a:spcAft>
                          <a:spcPts val="0"/>
                        </a:spcAft>
                      </a:pPr>
                      <a:r>
                        <a:rPr lang="en-US" sz="1400" dirty="0" smtClean="0">
                          <a:effectLst/>
                          <a:latin typeface="Calibri" charset="0"/>
                          <a:ea typeface="Calibri" charset="0"/>
                          <a:cs typeface="Calibri" charset="0"/>
                        </a:rPr>
                        <a:t>IPPG</a:t>
                      </a:r>
                      <a:r>
                        <a:rPr lang="en-US" sz="1400" baseline="0" dirty="0" smtClean="0">
                          <a:effectLst/>
                          <a:latin typeface="Calibri" charset="0"/>
                          <a:ea typeface="Calibri" charset="0"/>
                          <a:cs typeface="Calibri" charset="0"/>
                        </a:rPr>
                        <a:t> Request</a:t>
                      </a:r>
                      <a:endParaRPr lang="en-US" sz="1400" dirty="0">
                        <a:effectLst/>
                        <a:latin typeface="Calibri" charset="0"/>
                        <a:ea typeface="Calibri" charset="0"/>
                        <a:cs typeface="Calibri"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Calibri" charset="0"/>
                          <a:ea typeface="Calibri" charset="0"/>
                          <a:cs typeface="Calibri" charset="0"/>
                        </a:rPr>
                        <a:t>Notes</a:t>
                      </a:r>
                    </a:p>
                  </a:txBody>
                  <a:tcPr marL="68580" marR="68580" marT="0" marB="0" anchor="ctr"/>
                </a:tc>
              </a:tr>
              <a:tr h="220024">
                <a:tc>
                  <a:txBody>
                    <a:bodyPr/>
                    <a:lstStyle/>
                    <a:p>
                      <a:pPr marL="0" marR="0" algn="l">
                        <a:lnSpc>
                          <a:spcPct val="100000"/>
                        </a:lnSpc>
                        <a:spcBef>
                          <a:spcPts val="0"/>
                        </a:spcBef>
                        <a:spcAft>
                          <a:spcPts val="0"/>
                        </a:spcAft>
                      </a:pPr>
                      <a:r>
                        <a:rPr lang="en-US" sz="1200" dirty="0" smtClean="0">
                          <a:effectLst/>
                          <a:latin typeface="Calibri" charset="0"/>
                          <a:ea typeface="Calibri" charset="0"/>
                          <a:cs typeface="Calibri" charset="0"/>
                        </a:rPr>
                        <a:t>Bhutan</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r>
                        <a:rPr lang="en-US" sz="1200" dirty="0" smtClean="0">
                          <a:effectLst/>
                          <a:latin typeface="Calibri" charset="0"/>
                          <a:ea typeface="Calibri" charset="0"/>
                          <a:cs typeface="Calibri" charset="0"/>
                        </a:rPr>
                        <a:t>IBRD (lead), ADB, IFC</a:t>
                      </a:r>
                      <a:endParaRPr lang="en-US" sz="1200" dirty="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a:effectLst/>
                          <a:latin typeface="Calibri" charset="0"/>
                          <a:ea typeface="Calibri" charset="0"/>
                          <a:cs typeface="Calibri" charset="0"/>
                          <a:sym typeface="Wingdings 2" panose="05020102010507070707" pitchFamily="18" charset="2"/>
                        </a:rPr>
                        <a:t></a:t>
                      </a:r>
                      <a:endParaRPr lang="en-US" sz="120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a:effectLst/>
                          <a:latin typeface="Calibri" charset="0"/>
                          <a:ea typeface="Calibri" charset="0"/>
                          <a:cs typeface="Calibri" charset="0"/>
                        </a:rPr>
                        <a:t> </a:t>
                      </a:r>
                    </a:p>
                  </a:txBody>
                  <a:tcPr marR="68580" anchor="ctr">
                    <a:noFill/>
                  </a:tcPr>
                </a:tc>
                <a:tc>
                  <a:txBody>
                    <a:bodyPr/>
                    <a:lstStyle/>
                    <a:p>
                      <a:pPr marL="0" marR="0" algn="ctr">
                        <a:lnSpc>
                          <a:spcPct val="100000"/>
                        </a:lnSpc>
                        <a:spcBef>
                          <a:spcPts val="0"/>
                        </a:spcBef>
                        <a:spcAft>
                          <a:spcPts val="0"/>
                        </a:spcAft>
                      </a:pPr>
                      <a:r>
                        <a:rPr lang="en-US" sz="1200" dirty="0" smtClean="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r>
                        <a:rPr lang="en-US" sz="1200" dirty="0">
                          <a:effectLst/>
                          <a:latin typeface="Calibri" charset="0"/>
                          <a:ea typeface="Calibri" charset="0"/>
                          <a:cs typeface="Calibri" charset="0"/>
                        </a:rPr>
                        <a:t> </a:t>
                      </a:r>
                    </a:p>
                  </a:txBody>
                  <a:tcPr marR="68580" anchor="ctr">
                    <a:noFill/>
                  </a:tcPr>
                </a:tc>
              </a:tr>
              <a:tr h="220024">
                <a:tc>
                  <a:txBody>
                    <a:bodyPr/>
                    <a:lstStyle/>
                    <a:p>
                      <a:pPr marL="0" algn="l">
                        <a:lnSpc>
                          <a:spcPct val="100000"/>
                        </a:lnSpc>
                        <a:spcBef>
                          <a:spcPts val="0"/>
                        </a:spcBef>
                        <a:spcAft>
                          <a:spcPts val="0"/>
                        </a:spcAft>
                      </a:pPr>
                      <a:r>
                        <a:rPr lang="en-US" sz="1200" dirty="0" smtClean="0">
                          <a:latin typeface="Calibri" charset="0"/>
                          <a:ea typeface="Calibri" charset="0"/>
                          <a:cs typeface="Calibri" charset="0"/>
                        </a:rPr>
                        <a:t>Ethiopia</a:t>
                      </a:r>
                      <a:endParaRPr lang="en-US" sz="1200" dirty="0">
                        <a:latin typeface="Calibri" charset="0"/>
                        <a:ea typeface="Calibri" charset="0"/>
                        <a:cs typeface="Calibri" charset="0"/>
                      </a:endParaRPr>
                    </a:p>
                  </a:txBody>
                  <a:tcPr marR="68580" anchor="ctr">
                    <a:noFill/>
                  </a:tcPr>
                </a:tc>
                <a:tc>
                  <a:txBody>
                    <a:bodyPr/>
                    <a:lstStyle/>
                    <a:p>
                      <a:pPr marL="0" algn="l">
                        <a:lnSpc>
                          <a:spcPct val="100000"/>
                        </a:lnSpc>
                        <a:spcBef>
                          <a:spcPts val="0"/>
                        </a:spcBef>
                        <a:spcAft>
                          <a:spcPts val="0"/>
                        </a:spcAft>
                      </a:pPr>
                      <a:r>
                        <a:rPr lang="en-US" sz="1200" dirty="0" smtClean="0">
                          <a:latin typeface="Calibri" charset="0"/>
                          <a:ea typeface="Calibri" charset="0"/>
                          <a:cs typeface="Calibri" charset="0"/>
                        </a:rPr>
                        <a:t>IBRD, </a:t>
                      </a:r>
                      <a:r>
                        <a:rPr lang="en-US" sz="1200" dirty="0" err="1" smtClean="0">
                          <a:latin typeface="Calibri" charset="0"/>
                          <a:ea typeface="Calibri" charset="0"/>
                          <a:cs typeface="Calibri" charset="0"/>
                        </a:rPr>
                        <a:t>AfDB</a:t>
                      </a:r>
                      <a:r>
                        <a:rPr lang="en-US" sz="1200" dirty="0" smtClean="0">
                          <a:latin typeface="Calibri" charset="0"/>
                          <a:ea typeface="Calibri" charset="0"/>
                          <a:cs typeface="Calibri" charset="0"/>
                        </a:rPr>
                        <a:t>, IFC</a:t>
                      </a:r>
                      <a:endParaRPr lang="en-US" sz="1200" dirty="0">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 typeface="Wingdings" charset="2"/>
                        <a:buNone/>
                        <a:tabLst/>
                        <a:defRPr/>
                      </a:pPr>
                      <a:r>
                        <a:rPr lang="en-US" sz="1200" dirty="0" smtClean="0">
                          <a:latin typeface="Calibri" charset="0"/>
                          <a:ea typeface="Calibri" charset="0"/>
                          <a:cs typeface="Calibri" charset="0"/>
                        </a:rPr>
                        <a:t> </a:t>
                      </a: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endParaRPr lang="en-US" sz="1200" dirty="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smtClean="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endParaRPr lang="en-US" sz="1200" dirty="0">
                        <a:effectLst/>
                        <a:latin typeface="Calibri" charset="0"/>
                        <a:ea typeface="Calibri" charset="0"/>
                        <a:cs typeface="Calibri" charset="0"/>
                      </a:endParaRPr>
                    </a:p>
                  </a:txBody>
                  <a:tcPr marR="68580" anchor="ctr">
                    <a:noFill/>
                  </a:tcPr>
                </a:tc>
              </a:tr>
              <a:tr h="220024">
                <a:tc>
                  <a:txBody>
                    <a:bodyPr/>
                    <a:lstStyle/>
                    <a:p>
                      <a:pPr marL="0" algn="l">
                        <a:lnSpc>
                          <a:spcPct val="100000"/>
                        </a:lnSpc>
                        <a:spcBef>
                          <a:spcPts val="0"/>
                        </a:spcBef>
                        <a:spcAft>
                          <a:spcPts val="0"/>
                        </a:spcAft>
                      </a:pPr>
                      <a:r>
                        <a:rPr lang="en-US" sz="1200" dirty="0" smtClean="0">
                          <a:latin typeface="Calibri" charset="0"/>
                          <a:ea typeface="Calibri" charset="0"/>
                          <a:cs typeface="Calibri" charset="0"/>
                        </a:rPr>
                        <a:t>Gambia</a:t>
                      </a:r>
                      <a:endParaRPr lang="en-US" sz="1200" dirty="0">
                        <a:latin typeface="Calibri" charset="0"/>
                        <a:ea typeface="Calibri" charset="0"/>
                        <a:cs typeface="Calibri" charset="0"/>
                      </a:endParaRPr>
                    </a:p>
                  </a:txBody>
                  <a:tcPr marR="68580" anchor="ctr">
                    <a:noFill/>
                  </a:tcPr>
                </a:tc>
                <a:tc>
                  <a:txBody>
                    <a:bodyPr/>
                    <a:lstStyle/>
                    <a:p>
                      <a:pPr marL="0" algn="l">
                        <a:lnSpc>
                          <a:spcPct val="100000"/>
                        </a:lnSpc>
                        <a:spcBef>
                          <a:spcPts val="0"/>
                        </a:spcBef>
                        <a:spcAft>
                          <a:spcPts val="0"/>
                        </a:spcAft>
                      </a:pPr>
                      <a:r>
                        <a:rPr lang="en-US" sz="1200" dirty="0" smtClean="0">
                          <a:latin typeface="Calibri" charset="0"/>
                          <a:ea typeface="Calibri" charset="0"/>
                          <a:cs typeface="Calibri" charset="0"/>
                        </a:rPr>
                        <a:t>IBRD, </a:t>
                      </a:r>
                      <a:r>
                        <a:rPr lang="en-US" sz="1200" dirty="0" err="1" smtClean="0">
                          <a:latin typeface="Calibri" charset="0"/>
                          <a:ea typeface="Calibri" charset="0"/>
                          <a:cs typeface="Calibri" charset="0"/>
                        </a:rPr>
                        <a:t>AfDB</a:t>
                      </a:r>
                      <a:endParaRPr lang="en-US" sz="1200" dirty="0">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endParaRPr lang="en-US" sz="1200" dirty="0">
                        <a:effectLst/>
                        <a:latin typeface="Calibri" charset="0"/>
                        <a:ea typeface="Calibri" charset="0"/>
                        <a:cs typeface="Calibri" charset="0"/>
                      </a:endParaRPr>
                    </a:p>
                  </a:txBody>
                  <a:tcPr marR="68580" anchor="ctr">
                    <a:noFill/>
                  </a:tcPr>
                </a:tc>
              </a:tr>
              <a:tr h="220024">
                <a:tc>
                  <a:txBody>
                    <a:bodyPr/>
                    <a:lstStyle/>
                    <a:p>
                      <a:pPr marL="0" algn="l">
                        <a:lnSpc>
                          <a:spcPct val="100000"/>
                        </a:lnSpc>
                        <a:spcBef>
                          <a:spcPts val="0"/>
                        </a:spcBef>
                        <a:spcAft>
                          <a:spcPts val="0"/>
                        </a:spcAft>
                      </a:pPr>
                      <a:r>
                        <a:rPr lang="en-US" sz="1200" dirty="0" smtClean="0">
                          <a:latin typeface="Calibri" charset="0"/>
                          <a:ea typeface="Calibri" charset="0"/>
                          <a:cs typeface="Calibri" charset="0"/>
                        </a:rPr>
                        <a:t>Honduras</a:t>
                      </a:r>
                      <a:endParaRPr lang="en-US" sz="1200" dirty="0">
                        <a:latin typeface="Calibri" charset="0"/>
                        <a:ea typeface="Calibri" charset="0"/>
                        <a:cs typeface="Calibri" charset="0"/>
                      </a:endParaRPr>
                    </a:p>
                  </a:txBody>
                  <a:tcPr marR="68580" anchor="ctr">
                    <a:noFill/>
                  </a:tcPr>
                </a:tc>
                <a:tc>
                  <a:txBody>
                    <a:bodyPr/>
                    <a:lstStyle/>
                    <a:p>
                      <a:pPr marL="0" algn="l">
                        <a:lnSpc>
                          <a:spcPct val="100000"/>
                        </a:lnSpc>
                        <a:spcBef>
                          <a:spcPts val="0"/>
                        </a:spcBef>
                        <a:spcAft>
                          <a:spcPts val="0"/>
                        </a:spcAft>
                      </a:pPr>
                      <a:r>
                        <a:rPr lang="en-US" sz="1200" dirty="0" smtClean="0">
                          <a:latin typeface="Calibri" charset="0"/>
                          <a:ea typeface="Calibri" charset="0"/>
                          <a:cs typeface="Calibri" charset="0"/>
                        </a:rPr>
                        <a:t>IDB,</a:t>
                      </a:r>
                      <a:r>
                        <a:rPr lang="en-US" sz="1200" baseline="0" dirty="0" smtClean="0">
                          <a:latin typeface="Calibri" charset="0"/>
                          <a:ea typeface="Calibri" charset="0"/>
                          <a:cs typeface="Calibri" charset="0"/>
                        </a:rPr>
                        <a:t> IBRD, IFC</a:t>
                      </a:r>
                      <a:endParaRPr lang="en-US" sz="1200" dirty="0">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smtClean="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r>
                        <a:rPr lang="en-US" sz="1200" dirty="0" smtClean="0">
                          <a:effectLst/>
                          <a:latin typeface="Calibri" charset="0"/>
                          <a:ea typeface="Calibri" charset="0"/>
                          <a:cs typeface="Calibri" charset="0"/>
                        </a:rPr>
                        <a:t>Joint PPCR/FIP</a:t>
                      </a:r>
                      <a:br>
                        <a:rPr lang="en-US" sz="1200" dirty="0" smtClean="0">
                          <a:effectLst/>
                          <a:latin typeface="Calibri" charset="0"/>
                          <a:ea typeface="Calibri" charset="0"/>
                          <a:cs typeface="Calibri" charset="0"/>
                        </a:rPr>
                      </a:br>
                      <a:r>
                        <a:rPr lang="en-US" sz="1200" dirty="0" smtClean="0">
                          <a:effectLst/>
                          <a:latin typeface="Calibri" charset="0"/>
                          <a:ea typeface="Calibri" charset="0"/>
                          <a:cs typeface="Calibri" charset="0"/>
                        </a:rPr>
                        <a:t>scoping mission</a:t>
                      </a:r>
                      <a:endParaRPr lang="en-US" sz="1200" dirty="0">
                        <a:effectLst/>
                        <a:latin typeface="Calibri" charset="0"/>
                        <a:ea typeface="Calibri" charset="0"/>
                        <a:cs typeface="Calibri" charset="0"/>
                      </a:endParaRPr>
                    </a:p>
                  </a:txBody>
                  <a:tcPr marR="68580" anchor="ctr">
                    <a:noFill/>
                  </a:tcPr>
                </a:tc>
              </a:tr>
              <a:tr h="220024">
                <a:tc>
                  <a:txBody>
                    <a:bodyPr/>
                    <a:lstStyle/>
                    <a:p>
                      <a:pPr marL="0" marR="0" algn="l">
                        <a:lnSpc>
                          <a:spcPct val="100000"/>
                        </a:lnSpc>
                        <a:spcBef>
                          <a:spcPts val="0"/>
                        </a:spcBef>
                        <a:spcAft>
                          <a:spcPts val="0"/>
                        </a:spcAft>
                      </a:pPr>
                      <a:r>
                        <a:rPr lang="en-US" sz="1200" dirty="0" smtClean="0">
                          <a:effectLst/>
                          <a:latin typeface="Calibri" charset="0"/>
                          <a:ea typeface="Calibri" charset="0"/>
                          <a:cs typeface="Calibri" charset="0"/>
                        </a:rPr>
                        <a:t>Kyrgyz Republic</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r>
                        <a:rPr lang="en-US" sz="1200" dirty="0" smtClean="0">
                          <a:effectLst/>
                          <a:latin typeface="Calibri" charset="0"/>
                          <a:ea typeface="Calibri" charset="0"/>
                          <a:cs typeface="Calibri" charset="0"/>
                        </a:rPr>
                        <a:t>EBRD</a:t>
                      </a:r>
                      <a:r>
                        <a:rPr lang="en-US" sz="1200" baseline="0" dirty="0" smtClean="0">
                          <a:effectLst/>
                          <a:latin typeface="Calibri" charset="0"/>
                          <a:ea typeface="Calibri" charset="0"/>
                          <a:cs typeface="Calibri" charset="0"/>
                        </a:rPr>
                        <a:t> (lead), IBRD</a:t>
                      </a:r>
                      <a:endParaRPr lang="en-US" sz="1200" dirty="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smtClean="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endParaRPr lang="en-US" sz="1200" dirty="0">
                        <a:effectLst/>
                        <a:latin typeface="Calibri" charset="0"/>
                        <a:ea typeface="Calibri" charset="0"/>
                        <a:cs typeface="Calibri" charset="0"/>
                      </a:endParaRPr>
                    </a:p>
                  </a:txBody>
                  <a:tcPr marR="68580" anchor="ctr">
                    <a:noFill/>
                  </a:tcPr>
                </a:tc>
              </a:tr>
              <a:tr h="220024">
                <a:tc>
                  <a:txBody>
                    <a:bodyPr/>
                    <a:lstStyle/>
                    <a:p>
                      <a:pPr marL="0" marR="0" algn="l">
                        <a:lnSpc>
                          <a:spcPct val="100000"/>
                        </a:lnSpc>
                        <a:spcBef>
                          <a:spcPts val="0"/>
                        </a:spcBef>
                        <a:spcAft>
                          <a:spcPts val="0"/>
                        </a:spcAft>
                      </a:pPr>
                      <a:r>
                        <a:rPr lang="en-US" sz="1200" dirty="0" smtClean="0">
                          <a:effectLst/>
                          <a:latin typeface="Calibri" charset="0"/>
                          <a:ea typeface="Calibri" charset="0"/>
                          <a:cs typeface="Calibri" charset="0"/>
                        </a:rPr>
                        <a:t>Madagascar</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r>
                        <a:rPr lang="en-US" sz="1200" dirty="0" smtClean="0">
                          <a:effectLst/>
                          <a:latin typeface="Calibri" charset="0"/>
                          <a:ea typeface="Calibri" charset="0"/>
                          <a:cs typeface="Calibri" charset="0"/>
                        </a:rPr>
                        <a:t>IBRD, </a:t>
                      </a:r>
                      <a:r>
                        <a:rPr lang="en-US" sz="1200" dirty="0" err="1" smtClean="0">
                          <a:effectLst/>
                          <a:latin typeface="Calibri" charset="0"/>
                          <a:ea typeface="Calibri" charset="0"/>
                          <a:cs typeface="Calibri" charset="0"/>
                        </a:rPr>
                        <a:t>AfDB</a:t>
                      </a:r>
                      <a:endParaRPr lang="en-US" sz="1200" dirty="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endParaRPr lang="en-US" sz="1200" dirty="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smtClean="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endParaRPr lang="en-US" sz="1200" dirty="0">
                        <a:effectLst/>
                        <a:latin typeface="Calibri" charset="0"/>
                        <a:ea typeface="Calibri" charset="0"/>
                        <a:cs typeface="Calibri" charset="0"/>
                      </a:endParaRPr>
                    </a:p>
                  </a:txBody>
                  <a:tcPr marR="68580" anchor="ctr">
                    <a:noFill/>
                  </a:tcPr>
                </a:tc>
              </a:tr>
              <a:tr h="220024">
                <a:tc>
                  <a:txBody>
                    <a:bodyPr/>
                    <a:lstStyle/>
                    <a:p>
                      <a:pPr marL="0" marR="0" algn="l">
                        <a:lnSpc>
                          <a:spcPct val="100000"/>
                        </a:lnSpc>
                        <a:spcBef>
                          <a:spcPts val="0"/>
                        </a:spcBef>
                        <a:spcAft>
                          <a:spcPts val="0"/>
                        </a:spcAft>
                      </a:pPr>
                      <a:r>
                        <a:rPr lang="en-US" sz="1200" dirty="0" smtClean="0">
                          <a:effectLst/>
                          <a:latin typeface="Calibri" charset="0"/>
                          <a:ea typeface="Calibri" charset="0"/>
                          <a:cs typeface="Calibri" charset="0"/>
                        </a:rPr>
                        <a:t>Malawi</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r>
                        <a:rPr lang="en-US" sz="1200" dirty="0" smtClean="0">
                          <a:effectLst/>
                          <a:latin typeface="Calibri" charset="0"/>
                          <a:ea typeface="Calibri" charset="0"/>
                          <a:cs typeface="Calibri" charset="0"/>
                        </a:rPr>
                        <a:t>IBRD, </a:t>
                      </a:r>
                      <a:r>
                        <a:rPr lang="en-US" sz="1200" dirty="0" err="1" smtClean="0">
                          <a:effectLst/>
                          <a:latin typeface="Calibri" charset="0"/>
                          <a:ea typeface="Calibri" charset="0"/>
                          <a:cs typeface="Calibri" charset="0"/>
                        </a:rPr>
                        <a:t>AfDB</a:t>
                      </a:r>
                      <a:endParaRPr lang="en-US" sz="1200" dirty="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smtClean="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endParaRPr lang="en-US" sz="1200" dirty="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endParaRPr lang="en-US" sz="1200" dirty="0">
                        <a:effectLst/>
                        <a:latin typeface="Calibri" charset="0"/>
                        <a:ea typeface="Calibri" charset="0"/>
                        <a:cs typeface="Calibri" charset="0"/>
                      </a:endParaRPr>
                    </a:p>
                  </a:txBody>
                  <a:tcPr marR="68580" anchor="ctr">
                    <a:noFill/>
                  </a:tcPr>
                </a:tc>
              </a:tr>
              <a:tr h="0">
                <a:tc>
                  <a:txBody>
                    <a:bodyPr/>
                    <a:lstStyle/>
                    <a:p>
                      <a:pPr marL="0" marR="0" algn="l">
                        <a:lnSpc>
                          <a:spcPct val="100000"/>
                        </a:lnSpc>
                        <a:spcBef>
                          <a:spcPts val="0"/>
                        </a:spcBef>
                        <a:spcAft>
                          <a:spcPts val="0"/>
                        </a:spcAft>
                      </a:pPr>
                      <a:r>
                        <a:rPr lang="en-US" sz="1200" dirty="0" smtClean="0">
                          <a:effectLst/>
                          <a:latin typeface="Calibri" charset="0"/>
                          <a:ea typeface="Calibri" charset="0"/>
                          <a:cs typeface="Calibri" charset="0"/>
                        </a:rPr>
                        <a:t>Philippines</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r>
                        <a:rPr lang="en-US" sz="1200" dirty="0" smtClean="0">
                          <a:effectLst/>
                          <a:latin typeface="Calibri" charset="0"/>
                          <a:ea typeface="Calibri" charset="0"/>
                          <a:cs typeface="Calibri" charset="0"/>
                        </a:rPr>
                        <a:t>IBRD</a:t>
                      </a:r>
                      <a:endParaRPr lang="en-US" sz="1200" dirty="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effectLst/>
                          <a:latin typeface="Calibri" charset="0"/>
                          <a:ea typeface="Calibri" charset="0"/>
                          <a:cs typeface="Calibri" charset="0"/>
                          <a:sym typeface="Wingdings 2" panose="05020102010507070707" pitchFamily="18" charset="2"/>
                        </a:rPr>
                        <a:t></a:t>
                      </a:r>
                      <a:endParaRPr lang="en-US" sz="1200" dirty="0" smtClean="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smtClean="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smtClean="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smtClean="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endParaRPr lang="en-US" sz="1200" dirty="0">
                        <a:effectLst/>
                        <a:latin typeface="Calibri" charset="0"/>
                        <a:ea typeface="Calibri" charset="0"/>
                        <a:cs typeface="Calibri" charset="0"/>
                      </a:endParaRPr>
                    </a:p>
                  </a:txBody>
                  <a:tcPr marR="68580" anchor="ctr">
                    <a:noFill/>
                  </a:tcPr>
                </a:tc>
              </a:tr>
              <a:tr h="0">
                <a:tc>
                  <a:txBody>
                    <a:bodyPr/>
                    <a:lstStyle/>
                    <a:p>
                      <a:pPr marL="0" marR="0" algn="l">
                        <a:lnSpc>
                          <a:spcPct val="100000"/>
                        </a:lnSpc>
                        <a:spcBef>
                          <a:spcPts val="0"/>
                        </a:spcBef>
                        <a:spcAft>
                          <a:spcPts val="0"/>
                        </a:spcAft>
                      </a:pPr>
                      <a:r>
                        <a:rPr lang="en-US" sz="1200" dirty="0">
                          <a:effectLst/>
                          <a:latin typeface="Calibri" charset="0"/>
                          <a:ea typeface="Calibri" charset="0"/>
                          <a:cs typeface="Calibri" charset="0"/>
                        </a:rPr>
                        <a:t>Rwanda</a:t>
                      </a:r>
                    </a:p>
                  </a:txBody>
                  <a:tcPr marR="68580" anchor="ctr">
                    <a:noFill/>
                  </a:tcPr>
                </a:tc>
                <a:tc>
                  <a:txBody>
                    <a:bodyPr/>
                    <a:lstStyle/>
                    <a:p>
                      <a:pPr marL="0" marR="0" algn="l">
                        <a:lnSpc>
                          <a:spcPct val="100000"/>
                        </a:lnSpc>
                        <a:spcBef>
                          <a:spcPts val="0"/>
                        </a:spcBef>
                        <a:spcAft>
                          <a:spcPts val="0"/>
                        </a:spcAft>
                      </a:pPr>
                      <a:r>
                        <a:rPr lang="en-US" sz="1200" dirty="0" err="1">
                          <a:effectLst/>
                          <a:latin typeface="Calibri" charset="0"/>
                          <a:ea typeface="Calibri" charset="0"/>
                          <a:cs typeface="Calibri" charset="0"/>
                        </a:rPr>
                        <a:t>AfDB</a:t>
                      </a:r>
                      <a:r>
                        <a:rPr lang="en-US" sz="1200" dirty="0">
                          <a:effectLst/>
                          <a:latin typeface="Calibri" charset="0"/>
                          <a:ea typeface="Calibri" charset="0"/>
                          <a:cs typeface="Calibri" charset="0"/>
                        </a:rPr>
                        <a:t>, IBRD</a:t>
                      </a:r>
                    </a:p>
                  </a:txBody>
                  <a:tcPr marR="68580" anchor="ctr">
                    <a:noFill/>
                  </a:tcPr>
                </a:tc>
                <a:tc>
                  <a:txBody>
                    <a:bodyPr/>
                    <a:lstStyle/>
                    <a:p>
                      <a:pPr marL="0" marR="0" algn="ctr">
                        <a:lnSpc>
                          <a:spcPct val="100000"/>
                        </a:lnSpc>
                        <a:spcBef>
                          <a:spcPts val="0"/>
                        </a:spcBef>
                        <a:spcAft>
                          <a:spcPts val="0"/>
                        </a:spcAft>
                      </a:pPr>
                      <a:r>
                        <a:rPr lang="en-US" sz="1200" dirty="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a:effectLst/>
                          <a:latin typeface="Calibri" charset="0"/>
                          <a:ea typeface="Calibri" charset="0"/>
                          <a:cs typeface="Calibri" charset="0"/>
                          <a:sym typeface="Wingdings 2" panose="05020102010507070707" pitchFamily="18" charset="2"/>
                        </a:rPr>
                        <a:t></a:t>
                      </a:r>
                      <a:endParaRPr lang="en-US" sz="120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a:effectLst/>
                          <a:latin typeface="Calibri" charset="0"/>
                          <a:ea typeface="Calibri" charset="0"/>
                          <a:cs typeface="Calibri" charset="0"/>
                        </a:rPr>
                        <a:t> </a:t>
                      </a:r>
                    </a:p>
                  </a:txBody>
                  <a:tcPr marR="68580" anchor="ctr">
                    <a:noFill/>
                  </a:tcPr>
                </a:tc>
                <a:tc>
                  <a:txBody>
                    <a:bodyPr/>
                    <a:lstStyle/>
                    <a:p>
                      <a:pPr marL="0" marR="0" algn="ctr">
                        <a:lnSpc>
                          <a:spcPct val="100000"/>
                        </a:lnSpc>
                        <a:spcBef>
                          <a:spcPts val="0"/>
                        </a:spcBef>
                        <a:spcAft>
                          <a:spcPts val="0"/>
                        </a:spcAft>
                      </a:pPr>
                      <a:r>
                        <a:rPr lang="en-US" sz="1200" dirty="0" smtClean="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r>
                        <a:rPr lang="en-US" sz="1200" dirty="0">
                          <a:effectLst/>
                          <a:latin typeface="Calibri" charset="0"/>
                          <a:ea typeface="Calibri" charset="0"/>
                          <a:cs typeface="Calibri" charset="0"/>
                        </a:rPr>
                        <a:t>Joint PPCR/FIP scoping mission</a:t>
                      </a:r>
                    </a:p>
                  </a:txBody>
                  <a:tcPr marR="68580" anchor="ctr">
                    <a:noFill/>
                  </a:tcPr>
                </a:tc>
              </a:tr>
              <a:tr h="0">
                <a:tc>
                  <a:txBody>
                    <a:bodyPr/>
                    <a:lstStyle/>
                    <a:p>
                      <a:pPr marL="0" marR="0" algn="l">
                        <a:lnSpc>
                          <a:spcPct val="100000"/>
                        </a:lnSpc>
                        <a:spcBef>
                          <a:spcPts val="0"/>
                        </a:spcBef>
                        <a:spcAft>
                          <a:spcPts val="0"/>
                        </a:spcAft>
                      </a:pPr>
                      <a:r>
                        <a:rPr lang="en-US" sz="1200" dirty="0">
                          <a:effectLst/>
                          <a:latin typeface="Calibri" charset="0"/>
                          <a:ea typeface="Calibri" charset="0"/>
                          <a:cs typeface="Calibri" charset="0"/>
                        </a:rPr>
                        <a:t>Uganda</a:t>
                      </a:r>
                    </a:p>
                  </a:txBody>
                  <a:tcPr marR="68580" anchor="ctr">
                    <a:noFill/>
                  </a:tcPr>
                </a:tc>
                <a:tc>
                  <a:txBody>
                    <a:bodyPr/>
                    <a:lstStyle/>
                    <a:p>
                      <a:pPr marL="0" marR="0" algn="l">
                        <a:lnSpc>
                          <a:spcPct val="100000"/>
                        </a:lnSpc>
                        <a:spcBef>
                          <a:spcPts val="0"/>
                        </a:spcBef>
                        <a:spcAft>
                          <a:spcPts val="0"/>
                        </a:spcAft>
                      </a:pPr>
                      <a:r>
                        <a:rPr lang="en-US" sz="1200" dirty="0" err="1">
                          <a:effectLst/>
                          <a:latin typeface="Calibri" charset="0"/>
                          <a:ea typeface="Calibri" charset="0"/>
                          <a:cs typeface="Calibri" charset="0"/>
                        </a:rPr>
                        <a:t>AfDB</a:t>
                      </a:r>
                      <a:r>
                        <a:rPr lang="en-US" sz="1200" dirty="0">
                          <a:effectLst/>
                          <a:latin typeface="Calibri" charset="0"/>
                          <a:ea typeface="Calibri" charset="0"/>
                          <a:cs typeface="Calibri" charset="0"/>
                        </a:rPr>
                        <a:t>, IBRD</a:t>
                      </a:r>
                    </a:p>
                  </a:txBody>
                  <a:tcPr marR="68580" anchor="ctr">
                    <a:noFill/>
                  </a:tcPr>
                </a:tc>
                <a:tc>
                  <a:txBody>
                    <a:bodyPr/>
                    <a:lstStyle/>
                    <a:p>
                      <a:pPr marL="0" marR="0" algn="ctr">
                        <a:lnSpc>
                          <a:spcPct val="100000"/>
                        </a:lnSpc>
                        <a:spcBef>
                          <a:spcPts val="0"/>
                        </a:spcBef>
                        <a:spcAft>
                          <a:spcPts val="0"/>
                        </a:spcAft>
                      </a:pPr>
                      <a:r>
                        <a:rPr lang="en-US" sz="1200" dirty="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effectLst/>
                        <a:latin typeface="Calibri" charset="0"/>
                        <a:ea typeface="Calibri" charset="0"/>
                        <a:cs typeface="Calibri" charset="0"/>
                      </a:endParaRPr>
                    </a:p>
                  </a:txBody>
                  <a:tcPr marR="68580" anchor="ctr">
                    <a:noFill/>
                  </a:tcPr>
                </a:tc>
                <a:tc>
                  <a:txBody>
                    <a:bodyPr/>
                    <a:lstStyle/>
                    <a:p>
                      <a:pPr marL="0" marR="0" algn="ctr">
                        <a:lnSpc>
                          <a:spcPct val="100000"/>
                        </a:lnSpc>
                        <a:spcBef>
                          <a:spcPts val="0"/>
                        </a:spcBef>
                        <a:spcAft>
                          <a:spcPts val="0"/>
                        </a:spcAft>
                      </a:pPr>
                      <a:r>
                        <a:rPr lang="en-US" sz="1200" dirty="0" smtClean="0">
                          <a:effectLst/>
                          <a:latin typeface="Calibri" charset="0"/>
                          <a:ea typeface="Calibri" charset="0"/>
                          <a:cs typeface="Calibri" charset="0"/>
                          <a:sym typeface="Wingdings 2" panose="05020102010507070707" pitchFamily="18" charset="2"/>
                        </a:rPr>
                        <a:t></a:t>
                      </a:r>
                      <a:endParaRPr lang="en-US" sz="1200" dirty="0">
                        <a:effectLst/>
                        <a:latin typeface="Calibri" charset="0"/>
                        <a:ea typeface="Calibri" charset="0"/>
                        <a:cs typeface="Calibri" charset="0"/>
                      </a:endParaRPr>
                    </a:p>
                  </a:txBody>
                  <a:tcPr marR="68580" anchor="ctr">
                    <a:noFill/>
                  </a:tcPr>
                </a:tc>
                <a:tc>
                  <a:txBody>
                    <a:bodyPr/>
                    <a:lstStyle/>
                    <a:p>
                      <a:pPr marL="0" marR="0" algn="l">
                        <a:lnSpc>
                          <a:spcPct val="100000"/>
                        </a:lnSpc>
                        <a:spcBef>
                          <a:spcPts val="0"/>
                        </a:spcBef>
                        <a:spcAft>
                          <a:spcPts val="0"/>
                        </a:spcAft>
                      </a:pPr>
                      <a:r>
                        <a:rPr lang="en-US" sz="1200" dirty="0">
                          <a:effectLst/>
                          <a:latin typeface="Calibri" charset="0"/>
                          <a:ea typeface="Calibri" charset="0"/>
                          <a:cs typeface="Calibri" charset="0"/>
                        </a:rPr>
                        <a:t>Joint PPCR/FIP scoping mission</a:t>
                      </a:r>
                    </a:p>
                  </a:txBody>
                  <a:tcPr marR="68580" anchor="ctr">
                    <a:noFill/>
                  </a:tcPr>
                </a:tc>
              </a:tr>
            </a:tbl>
          </a:graphicData>
        </a:graphic>
      </p:graphicFrame>
      <p:sp>
        <p:nvSpPr>
          <p:cNvPr id="3" name="Title 2"/>
          <p:cNvSpPr>
            <a:spLocks noGrp="1"/>
          </p:cNvSpPr>
          <p:nvPr>
            <p:ph type="title"/>
          </p:nvPr>
        </p:nvSpPr>
        <p:spPr>
          <a:xfrm>
            <a:off x="1403648" y="404664"/>
            <a:ext cx="7162800" cy="1004507"/>
          </a:xfrm>
        </p:spPr>
        <p:txBody>
          <a:bodyPr>
            <a:normAutofit/>
          </a:bodyPr>
          <a:lstStyle/>
          <a:p>
            <a:r>
              <a:rPr lang="en-US" sz="2500" dirty="0" smtClean="0"/>
              <a:t>New Country Updates</a:t>
            </a:r>
            <a:endParaRPr lang="en-US" sz="2500" dirty="0"/>
          </a:p>
        </p:txBody>
      </p:sp>
    </p:spTree>
    <p:extLst>
      <p:ext uri="{BB962C8B-B14F-4D97-AF65-F5344CB8AC3E}">
        <p14:creationId xmlns:p14="http://schemas.microsoft.com/office/powerpoint/2010/main" val="191112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52" y="2062408"/>
            <a:ext cx="8781288" cy="4401312"/>
          </a:xfrm>
          <a:prstGeom prst="rect">
            <a:avLst/>
          </a:prstGeom>
        </p:spPr>
      </p:pic>
      <p:sp>
        <p:nvSpPr>
          <p:cNvPr id="3" name="Title 2"/>
          <p:cNvSpPr>
            <a:spLocks noGrp="1"/>
          </p:cNvSpPr>
          <p:nvPr>
            <p:ph type="title"/>
          </p:nvPr>
        </p:nvSpPr>
        <p:spPr>
          <a:xfrm>
            <a:off x="1403648" y="476672"/>
            <a:ext cx="7162800" cy="864096"/>
          </a:xfrm>
        </p:spPr>
        <p:txBody>
          <a:bodyPr>
            <a:normAutofit/>
          </a:bodyPr>
          <a:lstStyle/>
          <a:p>
            <a:r>
              <a:rPr lang="en-US" sz="2500" dirty="0" smtClean="0"/>
              <a:t>New Pilot Country Updates:   IPPG requests</a:t>
            </a:r>
            <a:endParaRPr lang="en-US" sz="2500" dirty="0"/>
          </a:p>
        </p:txBody>
      </p:sp>
      <p:grpSp>
        <p:nvGrpSpPr>
          <p:cNvPr id="4" name="Group 3"/>
          <p:cNvGrpSpPr/>
          <p:nvPr/>
        </p:nvGrpSpPr>
        <p:grpSpPr>
          <a:xfrm>
            <a:off x="3172560" y="3945727"/>
            <a:ext cx="1957523" cy="1414587"/>
            <a:chOff x="3172560" y="3945727"/>
            <a:chExt cx="1957523" cy="1414587"/>
          </a:xfrm>
        </p:grpSpPr>
        <p:sp>
          <p:nvSpPr>
            <p:cNvPr id="9" name="TextBox 8"/>
            <p:cNvSpPr txBox="1"/>
            <p:nvPr/>
          </p:nvSpPr>
          <p:spPr>
            <a:xfrm>
              <a:off x="3172560" y="3945727"/>
              <a:ext cx="1011448" cy="492443"/>
            </a:xfrm>
            <a:prstGeom prst="rect">
              <a:avLst/>
            </a:prstGeom>
            <a:noFill/>
            <a:ln>
              <a:noFill/>
            </a:ln>
          </p:spPr>
          <p:txBody>
            <a:bodyPr wrap="square" rtlCol="0">
              <a:spAutoFit/>
            </a:bodyPr>
            <a:lstStyle>
              <a:defPPr>
                <a:defRPr lang="da-DK"/>
              </a:defPPr>
              <a:lvl1pPr>
                <a:defRPr sz="700"/>
              </a:lvl1pPr>
            </a:lstStyle>
            <a:p>
              <a:r>
                <a:rPr lang="en-US" sz="1600" b="1" dirty="0">
                  <a:solidFill>
                    <a:srgbClr val="FF6600"/>
                  </a:solidFill>
                </a:rPr>
                <a:t>Gambia</a:t>
              </a:r>
            </a:p>
            <a:p>
              <a:r>
                <a:rPr lang="en-US" sz="1000" dirty="0" err="1" smtClean="0"/>
                <a:t>AfDB</a:t>
              </a:r>
              <a:endParaRPr lang="en-US" sz="1000" dirty="0"/>
            </a:p>
          </p:txBody>
        </p:sp>
        <p:sp>
          <p:nvSpPr>
            <p:cNvPr id="13" name="TextBox 12"/>
            <p:cNvSpPr txBox="1"/>
            <p:nvPr/>
          </p:nvSpPr>
          <p:spPr>
            <a:xfrm>
              <a:off x="4307564" y="4867871"/>
              <a:ext cx="822519" cy="492443"/>
            </a:xfrm>
            <a:prstGeom prst="rect">
              <a:avLst/>
            </a:prstGeom>
            <a:noFill/>
            <a:ln>
              <a:noFill/>
            </a:ln>
          </p:spPr>
          <p:txBody>
            <a:bodyPr wrap="square" rtlCol="0">
              <a:spAutoFit/>
            </a:bodyPr>
            <a:lstStyle>
              <a:defPPr>
                <a:defRPr lang="da-DK"/>
              </a:defPPr>
              <a:lvl1pPr>
                <a:defRPr sz="700"/>
              </a:lvl1pPr>
            </a:lstStyle>
            <a:p>
              <a:r>
                <a:rPr lang="en-US" sz="1600" b="1" dirty="0">
                  <a:solidFill>
                    <a:srgbClr val="FF6600"/>
                  </a:solidFill>
                </a:rPr>
                <a:t>Malawi</a:t>
              </a:r>
            </a:p>
            <a:p>
              <a:r>
                <a:rPr lang="en-US" sz="1000" dirty="0" smtClean="0"/>
                <a:t>IBRD</a:t>
              </a:r>
              <a:endParaRPr lang="en-US" sz="1000" dirty="0"/>
            </a:p>
          </p:txBody>
        </p:sp>
      </p:grpSp>
      <p:grpSp>
        <p:nvGrpSpPr>
          <p:cNvPr id="2" name="Group 1"/>
          <p:cNvGrpSpPr/>
          <p:nvPr/>
        </p:nvGrpSpPr>
        <p:grpSpPr>
          <a:xfrm>
            <a:off x="1140114" y="3434746"/>
            <a:ext cx="7501651" cy="2070088"/>
            <a:chOff x="1140114" y="3434746"/>
            <a:chExt cx="7501651" cy="2070088"/>
          </a:xfrm>
        </p:grpSpPr>
        <p:sp>
          <p:nvSpPr>
            <p:cNvPr id="8" name="TextBox 7"/>
            <p:cNvSpPr txBox="1"/>
            <p:nvPr/>
          </p:nvSpPr>
          <p:spPr>
            <a:xfrm>
              <a:off x="1140114" y="4016842"/>
              <a:ext cx="1063377" cy="492443"/>
            </a:xfrm>
            <a:prstGeom prst="rect">
              <a:avLst/>
            </a:prstGeom>
            <a:noFill/>
            <a:ln>
              <a:noFill/>
            </a:ln>
          </p:spPr>
          <p:txBody>
            <a:bodyPr wrap="square" rtlCol="0">
              <a:spAutoFit/>
            </a:bodyPr>
            <a:lstStyle>
              <a:defPPr>
                <a:defRPr lang="da-DK"/>
              </a:defPPr>
              <a:lvl1pPr>
                <a:defRPr sz="700"/>
              </a:lvl1pPr>
            </a:lstStyle>
            <a:p>
              <a:r>
                <a:rPr lang="en-US" sz="1600" b="1" dirty="0" smtClean="0"/>
                <a:t>Honduras</a:t>
              </a:r>
            </a:p>
            <a:p>
              <a:r>
                <a:rPr lang="en-US" sz="1000" dirty="0" smtClean="0"/>
                <a:t>IBRD</a:t>
              </a:r>
              <a:endParaRPr lang="en-US" sz="1000" dirty="0"/>
            </a:p>
          </p:txBody>
        </p:sp>
        <p:sp>
          <p:nvSpPr>
            <p:cNvPr id="10" name="TextBox 9"/>
            <p:cNvSpPr txBox="1"/>
            <p:nvPr/>
          </p:nvSpPr>
          <p:spPr>
            <a:xfrm>
              <a:off x="5513869" y="5012391"/>
              <a:ext cx="1419370" cy="492443"/>
            </a:xfrm>
            <a:prstGeom prst="rect">
              <a:avLst/>
            </a:prstGeom>
            <a:noFill/>
            <a:ln>
              <a:noFill/>
            </a:ln>
          </p:spPr>
          <p:txBody>
            <a:bodyPr wrap="square" rtlCol="0">
              <a:spAutoFit/>
            </a:bodyPr>
            <a:lstStyle>
              <a:defPPr>
                <a:defRPr lang="da-DK"/>
              </a:defPPr>
              <a:lvl1pPr>
                <a:defRPr sz="700"/>
              </a:lvl1pPr>
            </a:lstStyle>
            <a:p>
              <a:r>
                <a:rPr lang="en-US" sz="1600" b="1" dirty="0"/>
                <a:t>Madagascar</a:t>
              </a:r>
            </a:p>
            <a:p>
              <a:r>
                <a:rPr lang="en-US" sz="1000" dirty="0" smtClean="0"/>
                <a:t>IBRD</a:t>
              </a:r>
              <a:endParaRPr lang="en-US" sz="1000" dirty="0"/>
            </a:p>
          </p:txBody>
        </p:sp>
        <p:sp>
          <p:nvSpPr>
            <p:cNvPr id="11" name="TextBox 10"/>
            <p:cNvSpPr txBox="1"/>
            <p:nvPr/>
          </p:nvSpPr>
          <p:spPr>
            <a:xfrm>
              <a:off x="7459206" y="3812541"/>
              <a:ext cx="1182559" cy="646331"/>
            </a:xfrm>
            <a:prstGeom prst="rect">
              <a:avLst/>
            </a:prstGeom>
            <a:noFill/>
            <a:ln>
              <a:noFill/>
            </a:ln>
          </p:spPr>
          <p:txBody>
            <a:bodyPr wrap="square" rtlCol="0">
              <a:spAutoFit/>
            </a:bodyPr>
            <a:lstStyle>
              <a:defPPr>
                <a:defRPr lang="da-DK"/>
              </a:defPPr>
              <a:lvl1pPr>
                <a:defRPr sz="700"/>
              </a:lvl1pPr>
            </a:lstStyle>
            <a:p>
              <a:endParaRPr lang="en-US" sz="1000" dirty="0"/>
            </a:p>
            <a:p>
              <a:r>
                <a:rPr lang="en-US" sz="1600" b="1" dirty="0"/>
                <a:t>Philippines</a:t>
              </a:r>
            </a:p>
            <a:p>
              <a:r>
                <a:rPr lang="en-US" sz="1000" dirty="0" smtClean="0"/>
                <a:t>IBRD</a:t>
              </a:r>
              <a:endParaRPr lang="en-US" sz="1000" dirty="0"/>
            </a:p>
          </p:txBody>
        </p:sp>
        <p:sp>
          <p:nvSpPr>
            <p:cNvPr id="12" name="TextBox 11"/>
            <p:cNvSpPr txBox="1"/>
            <p:nvPr/>
          </p:nvSpPr>
          <p:spPr>
            <a:xfrm>
              <a:off x="6107768" y="3434746"/>
              <a:ext cx="822519" cy="492443"/>
            </a:xfrm>
            <a:prstGeom prst="rect">
              <a:avLst/>
            </a:prstGeom>
            <a:noFill/>
            <a:ln>
              <a:noFill/>
            </a:ln>
          </p:spPr>
          <p:txBody>
            <a:bodyPr wrap="square" rtlCol="0">
              <a:spAutoFit/>
            </a:bodyPr>
            <a:lstStyle>
              <a:defPPr>
                <a:defRPr lang="da-DK"/>
              </a:defPPr>
              <a:lvl1pPr>
                <a:defRPr sz="700"/>
              </a:lvl1pPr>
            </a:lstStyle>
            <a:p>
              <a:r>
                <a:rPr lang="en-US" sz="1600" b="1" dirty="0" smtClean="0"/>
                <a:t>Bhutan</a:t>
              </a:r>
              <a:endParaRPr lang="en-US" sz="1600" b="1" dirty="0"/>
            </a:p>
            <a:p>
              <a:r>
                <a:rPr lang="en-US" sz="1000" dirty="0" smtClean="0"/>
                <a:t>IBRD</a:t>
              </a:r>
              <a:endParaRPr lang="en-US" sz="1000" dirty="0"/>
            </a:p>
          </p:txBody>
        </p:sp>
        <p:sp>
          <p:nvSpPr>
            <p:cNvPr id="14" name="TextBox 13"/>
            <p:cNvSpPr txBox="1"/>
            <p:nvPr/>
          </p:nvSpPr>
          <p:spPr>
            <a:xfrm>
              <a:off x="4238640" y="4259610"/>
              <a:ext cx="991490" cy="492443"/>
            </a:xfrm>
            <a:prstGeom prst="rect">
              <a:avLst/>
            </a:prstGeom>
            <a:noFill/>
            <a:ln>
              <a:noFill/>
            </a:ln>
          </p:spPr>
          <p:txBody>
            <a:bodyPr wrap="square" rtlCol="0">
              <a:spAutoFit/>
            </a:bodyPr>
            <a:lstStyle>
              <a:defPPr>
                <a:defRPr lang="da-DK"/>
              </a:defPPr>
              <a:lvl1pPr>
                <a:defRPr sz="700"/>
              </a:lvl1pPr>
            </a:lstStyle>
            <a:p>
              <a:r>
                <a:rPr lang="en-US" sz="1600" b="1" dirty="0" smtClean="0"/>
                <a:t>Uganda</a:t>
              </a:r>
              <a:endParaRPr lang="en-US" sz="1600" b="1" dirty="0"/>
            </a:p>
            <a:p>
              <a:r>
                <a:rPr lang="en-US" sz="1000" dirty="0" err="1" smtClean="0"/>
                <a:t>AfDB</a:t>
              </a:r>
              <a:endParaRPr lang="en-US" sz="1000" dirty="0"/>
            </a:p>
          </p:txBody>
        </p:sp>
        <p:sp>
          <p:nvSpPr>
            <p:cNvPr id="15" name="TextBox 14"/>
            <p:cNvSpPr txBox="1"/>
            <p:nvPr/>
          </p:nvSpPr>
          <p:spPr>
            <a:xfrm>
              <a:off x="5184714" y="4505832"/>
              <a:ext cx="996966" cy="492443"/>
            </a:xfrm>
            <a:prstGeom prst="rect">
              <a:avLst/>
            </a:prstGeom>
            <a:noFill/>
            <a:ln>
              <a:noFill/>
            </a:ln>
          </p:spPr>
          <p:txBody>
            <a:bodyPr wrap="square" rtlCol="0">
              <a:spAutoFit/>
            </a:bodyPr>
            <a:lstStyle>
              <a:defPPr>
                <a:defRPr lang="da-DK"/>
              </a:defPPr>
              <a:lvl1pPr>
                <a:defRPr sz="700"/>
              </a:lvl1pPr>
            </a:lstStyle>
            <a:p>
              <a:r>
                <a:rPr lang="en-US" sz="1600" b="1" dirty="0" smtClean="0"/>
                <a:t>Rwanda</a:t>
              </a:r>
              <a:endParaRPr lang="en-US" sz="1600" b="1" dirty="0"/>
            </a:p>
            <a:p>
              <a:r>
                <a:rPr lang="en-US" sz="1000" dirty="0" smtClean="0"/>
                <a:t>IBRD</a:t>
              </a:r>
              <a:endParaRPr lang="en-US" sz="1000" dirty="0"/>
            </a:p>
          </p:txBody>
        </p:sp>
        <p:sp>
          <p:nvSpPr>
            <p:cNvPr id="16" name="TextBox 15"/>
            <p:cNvSpPr txBox="1"/>
            <p:nvPr/>
          </p:nvSpPr>
          <p:spPr>
            <a:xfrm>
              <a:off x="5153077" y="3693678"/>
              <a:ext cx="1070477" cy="492443"/>
            </a:xfrm>
            <a:prstGeom prst="rect">
              <a:avLst/>
            </a:prstGeom>
            <a:noFill/>
            <a:ln>
              <a:noFill/>
            </a:ln>
          </p:spPr>
          <p:txBody>
            <a:bodyPr wrap="square" rtlCol="0">
              <a:spAutoFit/>
            </a:bodyPr>
            <a:lstStyle>
              <a:defPPr>
                <a:defRPr lang="da-DK"/>
              </a:defPPr>
              <a:lvl1pPr>
                <a:defRPr sz="700"/>
              </a:lvl1pPr>
            </a:lstStyle>
            <a:p>
              <a:r>
                <a:rPr lang="en-US" sz="1600" b="1" dirty="0"/>
                <a:t>Ethiopia</a:t>
              </a:r>
            </a:p>
            <a:p>
              <a:r>
                <a:rPr lang="en-US" sz="1000" dirty="0" smtClean="0"/>
                <a:t>IBRD</a:t>
              </a:r>
              <a:endParaRPr lang="en-US" sz="1000" dirty="0"/>
            </a:p>
          </p:txBody>
        </p:sp>
      </p:grpSp>
      <p:sp>
        <p:nvSpPr>
          <p:cNvPr id="18" name="Rectangle 17"/>
          <p:cNvSpPr/>
          <p:nvPr/>
        </p:nvSpPr>
        <p:spPr>
          <a:xfrm>
            <a:off x="683568" y="5514617"/>
            <a:ext cx="4572000" cy="938719"/>
          </a:xfrm>
          <a:prstGeom prst="rect">
            <a:avLst/>
          </a:prstGeom>
        </p:spPr>
        <p:txBody>
          <a:bodyPr>
            <a:spAutoFit/>
          </a:bodyPr>
          <a:lstStyle/>
          <a:p>
            <a:pPr>
              <a:lnSpc>
                <a:spcPct val="110000"/>
              </a:lnSpc>
            </a:pPr>
            <a:r>
              <a:rPr lang="en-US" sz="1600" dirty="0"/>
              <a:t>IPPG request not yet submitted</a:t>
            </a:r>
          </a:p>
          <a:p>
            <a:pPr>
              <a:lnSpc>
                <a:spcPct val="110000"/>
              </a:lnSpc>
            </a:pPr>
            <a:r>
              <a:rPr lang="en-US" sz="1600" dirty="0"/>
              <a:t>Other</a:t>
            </a:r>
          </a:p>
          <a:p>
            <a:pPr>
              <a:lnSpc>
                <a:spcPct val="110000"/>
              </a:lnSpc>
            </a:pPr>
            <a:r>
              <a:rPr lang="en-US" sz="1600" dirty="0"/>
              <a:t>IPPG request submitted</a:t>
            </a:r>
          </a:p>
        </p:txBody>
      </p:sp>
    </p:spTree>
    <p:extLst>
      <p:ext uri="{BB962C8B-B14F-4D97-AF65-F5344CB8AC3E}">
        <p14:creationId xmlns:p14="http://schemas.microsoft.com/office/powerpoint/2010/main" val="139356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CR2-0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48935"/>
            <a:ext cx="8781288" cy="4401312"/>
          </a:xfrm>
          <a:prstGeom prst="rect">
            <a:avLst/>
          </a:prstGeom>
        </p:spPr>
      </p:pic>
      <p:sp>
        <p:nvSpPr>
          <p:cNvPr id="5" name="Title 2"/>
          <p:cNvSpPr>
            <a:spLocks noGrp="1"/>
          </p:cNvSpPr>
          <p:nvPr>
            <p:ph type="title"/>
          </p:nvPr>
        </p:nvSpPr>
        <p:spPr>
          <a:xfrm>
            <a:off x="1465312" y="332656"/>
            <a:ext cx="7355160" cy="1080120"/>
          </a:xfrm>
        </p:spPr>
        <p:txBody>
          <a:bodyPr>
            <a:noAutofit/>
          </a:bodyPr>
          <a:lstStyle/>
          <a:p>
            <a:r>
              <a:rPr lang="en-US" sz="2500" dirty="0" smtClean="0"/>
              <a:t>New pilot country updates:</a:t>
            </a:r>
            <a:br>
              <a:rPr lang="en-US" sz="2500" dirty="0" smtClean="0"/>
            </a:br>
            <a:r>
              <a:rPr lang="en-US" sz="2500" dirty="0" smtClean="0"/>
              <a:t>Joint and Scoping Missions</a:t>
            </a:r>
            <a:endParaRPr lang="en-US" sz="2500" dirty="0"/>
          </a:p>
        </p:txBody>
      </p:sp>
      <p:grpSp>
        <p:nvGrpSpPr>
          <p:cNvPr id="2" name="Group 1"/>
          <p:cNvGrpSpPr/>
          <p:nvPr/>
        </p:nvGrpSpPr>
        <p:grpSpPr>
          <a:xfrm>
            <a:off x="2228150" y="3356992"/>
            <a:ext cx="1728192" cy="1015663"/>
            <a:chOff x="2228150" y="3356992"/>
            <a:chExt cx="1728192" cy="1015663"/>
          </a:xfrm>
        </p:grpSpPr>
        <p:sp>
          <p:nvSpPr>
            <p:cNvPr id="6" name="TextBox 5"/>
            <p:cNvSpPr txBox="1"/>
            <p:nvPr/>
          </p:nvSpPr>
          <p:spPr>
            <a:xfrm>
              <a:off x="2372166" y="3356992"/>
              <a:ext cx="1584176" cy="1015663"/>
            </a:xfrm>
            <a:prstGeom prst="rect">
              <a:avLst/>
            </a:prstGeom>
            <a:solidFill>
              <a:schemeClr val="accent6">
                <a:lumMod val="60000"/>
                <a:lumOff val="40000"/>
                <a:alpha val="67000"/>
              </a:schemeClr>
            </a:solidFill>
            <a:ln>
              <a:solidFill>
                <a:schemeClr val="accent6"/>
              </a:solidFill>
            </a:ln>
          </p:spPr>
          <p:txBody>
            <a:bodyPr wrap="square" lIns="91440" tIns="91440" rIns="91440" bIns="91440" rtlCol="0">
              <a:spAutoFit/>
            </a:bodyPr>
            <a:lstStyle>
              <a:defPPr>
                <a:defRPr lang="da-DK"/>
              </a:defPPr>
              <a:lvl1pPr>
                <a:defRPr sz="700"/>
              </a:lvl1pPr>
            </a:lstStyle>
            <a:p>
              <a:r>
                <a:rPr lang="en-US" sz="1800" b="1" dirty="0" smtClean="0"/>
                <a:t>Honduras</a:t>
              </a:r>
            </a:p>
            <a:p>
              <a:r>
                <a:rPr lang="en-US" sz="1800" dirty="0" smtClean="0"/>
                <a:t>Joint Mission: March 2016</a:t>
              </a:r>
              <a:endParaRPr lang="en-US" sz="1800" dirty="0"/>
            </a:p>
          </p:txBody>
        </p:sp>
        <p:cxnSp>
          <p:nvCxnSpPr>
            <p:cNvPr id="8" name="Straight Connector 7"/>
            <p:cNvCxnSpPr>
              <a:endCxn id="6" idx="1"/>
            </p:cNvCxnSpPr>
            <p:nvPr/>
          </p:nvCxnSpPr>
          <p:spPr>
            <a:xfrm flipV="1">
              <a:off x="2228150" y="3864824"/>
              <a:ext cx="144016" cy="14024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4820438" y="1948935"/>
            <a:ext cx="1656184" cy="1225739"/>
            <a:chOff x="4820438" y="1948935"/>
            <a:chExt cx="1656184" cy="1225739"/>
          </a:xfrm>
        </p:grpSpPr>
        <p:sp>
          <p:nvSpPr>
            <p:cNvPr id="11" name="TextBox 10"/>
            <p:cNvSpPr txBox="1"/>
            <p:nvPr/>
          </p:nvSpPr>
          <p:spPr>
            <a:xfrm>
              <a:off x="4820438" y="1948935"/>
              <a:ext cx="1656184" cy="1015663"/>
            </a:xfrm>
            <a:prstGeom prst="rect">
              <a:avLst/>
            </a:prstGeom>
            <a:solidFill>
              <a:schemeClr val="accent6">
                <a:lumMod val="60000"/>
                <a:lumOff val="40000"/>
                <a:alpha val="67000"/>
              </a:schemeClr>
            </a:solidFill>
            <a:ln>
              <a:solidFill>
                <a:schemeClr val="accent6"/>
              </a:solidFill>
            </a:ln>
          </p:spPr>
          <p:txBody>
            <a:bodyPr wrap="square" tIns="91440" bIns="91440" rtlCol="0">
              <a:spAutoFit/>
            </a:bodyPr>
            <a:lstStyle>
              <a:defPPr>
                <a:defRPr lang="da-DK"/>
              </a:defPPr>
              <a:lvl1pPr>
                <a:defRPr sz="700"/>
              </a:lvl1pPr>
            </a:lstStyle>
            <a:p>
              <a:r>
                <a:rPr lang="en-US" sz="1800" b="1" dirty="0" smtClean="0"/>
                <a:t>Kyrgyz Republic</a:t>
              </a:r>
            </a:p>
            <a:p>
              <a:r>
                <a:rPr lang="en-US" sz="1800" dirty="0" smtClean="0"/>
                <a:t>Joint Mission:</a:t>
              </a:r>
              <a:br>
                <a:rPr lang="en-US" sz="1800" dirty="0" smtClean="0"/>
              </a:br>
              <a:r>
                <a:rPr lang="en-US" sz="1800" dirty="0" smtClean="0"/>
                <a:t>April 2016</a:t>
              </a:r>
              <a:endParaRPr lang="en-US" sz="1800" dirty="0"/>
            </a:p>
          </p:txBody>
        </p:sp>
        <p:cxnSp>
          <p:nvCxnSpPr>
            <p:cNvPr id="12" name="Straight Connector 11"/>
            <p:cNvCxnSpPr>
              <a:stCxn id="11" idx="2"/>
            </p:cNvCxnSpPr>
            <p:nvPr/>
          </p:nvCxnSpPr>
          <p:spPr>
            <a:xfrm>
              <a:off x="5648530" y="2964598"/>
              <a:ext cx="410536" cy="210076"/>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6804248" y="2799746"/>
            <a:ext cx="1512168" cy="1277326"/>
            <a:chOff x="6804248" y="2799746"/>
            <a:chExt cx="1512168" cy="1277326"/>
          </a:xfrm>
        </p:grpSpPr>
        <p:sp>
          <p:nvSpPr>
            <p:cNvPr id="15" name="TextBox 14"/>
            <p:cNvSpPr txBox="1">
              <a:spLocks noChangeAspect="1"/>
            </p:cNvSpPr>
            <p:nvPr/>
          </p:nvSpPr>
          <p:spPr>
            <a:xfrm>
              <a:off x="6804248" y="2799746"/>
              <a:ext cx="1512168" cy="1015663"/>
            </a:xfrm>
            <a:prstGeom prst="rect">
              <a:avLst/>
            </a:prstGeom>
            <a:solidFill>
              <a:schemeClr val="accent6">
                <a:lumMod val="60000"/>
                <a:lumOff val="40000"/>
                <a:alpha val="67000"/>
              </a:schemeClr>
            </a:solidFill>
            <a:ln>
              <a:solidFill>
                <a:schemeClr val="accent6"/>
              </a:solidFill>
            </a:ln>
          </p:spPr>
          <p:txBody>
            <a:bodyPr wrap="square" tIns="91440" bIns="91440" rtlCol="0">
              <a:spAutoFit/>
            </a:bodyPr>
            <a:lstStyle>
              <a:defPPr>
                <a:defRPr lang="da-DK"/>
              </a:defPPr>
              <a:lvl1pPr>
                <a:defRPr sz="700"/>
              </a:lvl1pPr>
            </a:lstStyle>
            <a:p>
              <a:r>
                <a:rPr lang="en-US" sz="1800" b="1" dirty="0" smtClean="0"/>
                <a:t>Philippines</a:t>
              </a:r>
            </a:p>
            <a:p>
              <a:r>
                <a:rPr lang="en-US" sz="1800" dirty="0" smtClean="0"/>
                <a:t>Joint Mission: April 2016</a:t>
              </a:r>
              <a:endParaRPr lang="en-US" sz="1800" dirty="0"/>
            </a:p>
          </p:txBody>
        </p:sp>
        <p:cxnSp>
          <p:nvCxnSpPr>
            <p:cNvPr id="16" name="Straight Connector 15"/>
            <p:cNvCxnSpPr>
              <a:stCxn id="15" idx="2"/>
            </p:cNvCxnSpPr>
            <p:nvPr/>
          </p:nvCxnSpPr>
          <p:spPr>
            <a:xfrm flipH="1">
              <a:off x="7308304" y="3815409"/>
              <a:ext cx="252028" cy="261663"/>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683568" y="5154577"/>
            <a:ext cx="5940152" cy="938719"/>
          </a:xfrm>
          <a:prstGeom prst="rect">
            <a:avLst/>
          </a:prstGeom>
        </p:spPr>
        <p:txBody>
          <a:bodyPr wrap="square">
            <a:spAutoFit/>
          </a:bodyPr>
          <a:lstStyle/>
          <a:p>
            <a:pPr>
              <a:lnSpc>
                <a:spcPct val="110000"/>
              </a:lnSpc>
            </a:pPr>
            <a:r>
              <a:rPr lang="en-US" sz="1600" dirty="0"/>
              <a:t>Scoping Mission completed, planning Joint Mission</a:t>
            </a:r>
          </a:p>
          <a:p>
            <a:pPr>
              <a:lnSpc>
                <a:spcPct val="110000"/>
              </a:lnSpc>
            </a:pPr>
            <a:r>
              <a:rPr lang="en-US" sz="1600" dirty="0" smtClean="0"/>
              <a:t>Other</a:t>
            </a:r>
            <a:endParaRPr lang="en-US" sz="1600" dirty="0"/>
          </a:p>
          <a:p>
            <a:pPr>
              <a:lnSpc>
                <a:spcPct val="110000"/>
              </a:lnSpc>
            </a:pPr>
            <a:r>
              <a:rPr lang="en-US" sz="1600" dirty="0"/>
              <a:t>Joint Mission completed</a:t>
            </a:r>
          </a:p>
        </p:txBody>
      </p:sp>
    </p:spTree>
    <p:extLst>
      <p:ext uri="{BB962C8B-B14F-4D97-AF65-F5344CB8AC3E}">
        <p14:creationId xmlns:p14="http://schemas.microsoft.com/office/powerpoint/2010/main" val="28691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110420" y="1800586"/>
            <a:ext cx="8874108" cy="4750113"/>
          </a:xfrm>
        </p:spPr>
      </p:pic>
      <p:sp>
        <p:nvSpPr>
          <p:cNvPr id="3" name="Title 2"/>
          <p:cNvSpPr>
            <a:spLocks noGrp="1"/>
          </p:cNvSpPr>
          <p:nvPr>
            <p:ph type="title"/>
          </p:nvPr>
        </p:nvSpPr>
        <p:spPr>
          <a:xfrm>
            <a:off x="1432088" y="404664"/>
            <a:ext cx="7162800" cy="1012974"/>
          </a:xfrm>
        </p:spPr>
        <p:txBody>
          <a:bodyPr/>
          <a:lstStyle/>
          <a:p>
            <a:r>
              <a:rPr lang="en-US" dirty="0" smtClean="0"/>
              <a:t>Disbursing Projects</a:t>
            </a:r>
            <a:endParaRPr lang="en-US" dirty="0"/>
          </a:p>
        </p:txBody>
      </p:sp>
      <p:grpSp>
        <p:nvGrpSpPr>
          <p:cNvPr id="2" name="Group 1"/>
          <p:cNvGrpSpPr/>
          <p:nvPr/>
        </p:nvGrpSpPr>
        <p:grpSpPr>
          <a:xfrm>
            <a:off x="357777" y="1945248"/>
            <a:ext cx="8551128" cy="4724112"/>
            <a:chOff x="341352" y="1965354"/>
            <a:chExt cx="8551128" cy="4704006"/>
          </a:xfrm>
        </p:grpSpPr>
        <p:sp>
          <p:nvSpPr>
            <p:cNvPr id="6" name="TextBox 5"/>
            <p:cNvSpPr txBox="1"/>
            <p:nvPr/>
          </p:nvSpPr>
          <p:spPr>
            <a:xfrm>
              <a:off x="1166679" y="4753560"/>
              <a:ext cx="1368152"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Climate Resilience - Integrated Basin </a:t>
              </a:r>
              <a:r>
                <a:rPr lang="en-US"/>
                <a:t>Management </a:t>
              </a:r>
              <a:r>
                <a:rPr lang="en-US" smtClean="0"/>
                <a:t>Project</a:t>
              </a:r>
              <a:endParaRPr lang="en-US" dirty="0"/>
            </a:p>
          </p:txBody>
        </p:sp>
        <p:sp>
          <p:nvSpPr>
            <p:cNvPr id="7" name="TextBox 6"/>
            <p:cNvSpPr txBox="1"/>
            <p:nvPr/>
          </p:nvSpPr>
          <p:spPr>
            <a:xfrm>
              <a:off x="3242067" y="4166540"/>
              <a:ext cx="1440160" cy="846386"/>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Climate Information Development and Forecasting Project (PDIPC) </a:t>
              </a:r>
              <a:endParaRPr lang="en-US" dirty="0" smtClean="0"/>
            </a:p>
            <a:p>
              <a:r>
                <a:rPr lang="en-US" dirty="0"/>
                <a:t>Water Resources Mobilization and Development Project </a:t>
              </a:r>
              <a:r>
                <a:rPr lang="en-US" dirty="0" smtClean="0"/>
                <a:t>(PROMOVARE</a:t>
              </a:r>
              <a:r>
                <a:rPr lang="en-US" dirty="0"/>
                <a:t>)</a:t>
              </a:r>
            </a:p>
            <a:p>
              <a:r>
                <a:rPr lang="en-US" dirty="0"/>
                <a:t>Community Action Project for Climate Resilience (CAPCR</a:t>
              </a:r>
              <a:r>
                <a:rPr lang="en-US" dirty="0" smtClean="0"/>
                <a:t>)</a:t>
              </a:r>
              <a:endParaRPr lang="en-US" dirty="0"/>
            </a:p>
          </p:txBody>
        </p:sp>
        <p:sp>
          <p:nvSpPr>
            <p:cNvPr id="8" name="TextBox 7"/>
            <p:cNvSpPr txBox="1"/>
            <p:nvPr/>
          </p:nvSpPr>
          <p:spPr>
            <a:xfrm>
              <a:off x="3141279" y="5190578"/>
              <a:ext cx="1389769" cy="523220"/>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Strengthening Climate Resilience (PPCR Phase II) Project </a:t>
              </a:r>
              <a:endParaRPr lang="en-US" dirty="0" smtClean="0"/>
            </a:p>
            <a:p>
              <a:r>
                <a:rPr lang="en-US" dirty="0"/>
                <a:t>Strengthening Climate Resilience in the Kafue Sub-Basin </a:t>
              </a:r>
            </a:p>
          </p:txBody>
        </p:sp>
        <p:sp>
          <p:nvSpPr>
            <p:cNvPr id="9" name="TextBox 8"/>
            <p:cNvSpPr txBox="1"/>
            <p:nvPr/>
          </p:nvSpPr>
          <p:spPr>
            <a:xfrm>
              <a:off x="4580141" y="5607531"/>
              <a:ext cx="1440160" cy="1061829"/>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Roads &amp; Bridges Management and Maintenance Project - APL2 </a:t>
              </a:r>
              <a:endParaRPr lang="en-US" dirty="0" smtClean="0"/>
            </a:p>
            <a:p>
              <a:r>
                <a:rPr lang="en-US" dirty="0"/>
                <a:t>Climate Resilience: Transforming Hydro-Meteorological Services </a:t>
              </a:r>
            </a:p>
            <a:p>
              <a:r>
                <a:rPr lang="en-US" dirty="0"/>
                <a:t>Sustainable Land &amp; Water Resources Management Project (SLWRMP) </a:t>
              </a:r>
            </a:p>
            <a:p>
              <a:r>
                <a:rPr lang="en-US" dirty="0" err="1"/>
                <a:t>Baixo</a:t>
              </a:r>
              <a:r>
                <a:rPr lang="en-US" dirty="0"/>
                <a:t> Limpopo Irrigation and Climate </a:t>
              </a:r>
              <a:r>
                <a:rPr lang="en-US" dirty="0" smtClean="0"/>
                <a:t>Resilience</a:t>
              </a:r>
              <a:endParaRPr lang="en-US" dirty="0"/>
            </a:p>
          </p:txBody>
        </p:sp>
        <p:sp>
          <p:nvSpPr>
            <p:cNvPr id="10" name="TextBox 9"/>
            <p:cNvSpPr txBox="1"/>
            <p:nvPr/>
          </p:nvSpPr>
          <p:spPr>
            <a:xfrm>
              <a:off x="1792864" y="2571727"/>
              <a:ext cx="1440160"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Investment Plan for the Caribbean Regional Track </a:t>
              </a:r>
              <a:r>
                <a:rPr lang="en-US" dirty="0" smtClean="0"/>
                <a:t>(Caribbean Region)</a:t>
              </a:r>
              <a:endParaRPr lang="en-US" dirty="0"/>
            </a:p>
          </p:txBody>
        </p:sp>
        <p:sp>
          <p:nvSpPr>
            <p:cNvPr id="11" name="TextBox 10"/>
            <p:cNvSpPr txBox="1"/>
            <p:nvPr/>
          </p:nvSpPr>
          <p:spPr>
            <a:xfrm>
              <a:off x="917416" y="2984081"/>
              <a:ext cx="1440160"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a:t>Disaster Vulnerability Reduction Project (DVRP</a:t>
              </a:r>
              <a:r>
                <a:rPr lang="en-US" smtClean="0"/>
                <a:t>) (Dominica)</a:t>
              </a:r>
              <a:endParaRPr lang="en-US"/>
            </a:p>
          </p:txBody>
        </p:sp>
        <p:sp>
          <p:nvSpPr>
            <p:cNvPr id="12" name="TextBox 11"/>
            <p:cNvSpPr txBox="1"/>
            <p:nvPr/>
          </p:nvSpPr>
          <p:spPr>
            <a:xfrm>
              <a:off x="917416" y="4264955"/>
              <a:ext cx="1440160"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smtClean="0"/>
                <a:t>Centre </a:t>
              </a:r>
              <a:r>
                <a:rPr lang="en-US" dirty="0" err="1" smtClean="0"/>
                <a:t>Artibonite</a:t>
              </a:r>
              <a:r>
                <a:rPr lang="en-US" dirty="0" smtClean="0"/>
                <a:t> Regional Development Project (Haiti)</a:t>
              </a:r>
              <a:endParaRPr lang="en-US" dirty="0"/>
            </a:p>
          </p:txBody>
        </p:sp>
        <p:sp>
          <p:nvSpPr>
            <p:cNvPr id="13" name="TextBox 12"/>
            <p:cNvSpPr txBox="1"/>
            <p:nvPr/>
          </p:nvSpPr>
          <p:spPr>
            <a:xfrm>
              <a:off x="4939622" y="4330842"/>
              <a:ext cx="1000688" cy="415498"/>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Climate Information System and PPCR Program Coordination </a:t>
              </a:r>
            </a:p>
          </p:txBody>
        </p:sp>
        <p:sp>
          <p:nvSpPr>
            <p:cNvPr id="14" name="TextBox 13"/>
            <p:cNvSpPr txBox="1"/>
            <p:nvPr/>
          </p:nvSpPr>
          <p:spPr>
            <a:xfrm>
              <a:off x="6012160" y="4264956"/>
              <a:ext cx="1233575" cy="1169551"/>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Coastal Embankment Improvement Project Phase I (CEIP-I) </a:t>
              </a:r>
            </a:p>
            <a:p>
              <a:r>
                <a:rPr lang="en-US" dirty="0"/>
                <a:t>Coastal Towns Infrastructure Improvement Project</a:t>
              </a:r>
              <a:br>
                <a:rPr lang="en-US" dirty="0"/>
              </a:br>
              <a:r>
                <a:rPr lang="en-US" dirty="0"/>
                <a:t>Coastal Climate Resilient Infrastructure </a:t>
              </a:r>
              <a:r>
                <a:rPr lang="en-US" dirty="0" smtClean="0"/>
                <a:t>Project</a:t>
              </a:r>
              <a:endParaRPr lang="en-US" dirty="0"/>
            </a:p>
            <a:p>
              <a:r>
                <a:rPr lang="en-US" dirty="0"/>
                <a:t>Climate Change Capacity Building and Knowledge Management </a:t>
              </a:r>
            </a:p>
          </p:txBody>
        </p:sp>
        <p:sp>
          <p:nvSpPr>
            <p:cNvPr id="15" name="TextBox 14"/>
            <p:cNvSpPr txBox="1"/>
            <p:nvPr/>
          </p:nvSpPr>
          <p:spPr>
            <a:xfrm>
              <a:off x="4609095" y="2028344"/>
              <a:ext cx="1763962" cy="846386"/>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Building Capacity for Climate Resilience </a:t>
              </a:r>
              <a:endParaRPr lang="en-US" dirty="0" smtClean="0"/>
            </a:p>
            <a:p>
              <a:r>
                <a:rPr lang="en-US" dirty="0"/>
                <a:t>Improvement of Weather, Climate, and Hydrological Delivery </a:t>
              </a:r>
              <a:r>
                <a:rPr lang="en-US" dirty="0" smtClean="0"/>
                <a:t>project</a:t>
              </a:r>
              <a:endParaRPr lang="en-US" dirty="0"/>
            </a:p>
            <a:p>
              <a:r>
                <a:rPr lang="en-US" dirty="0"/>
                <a:t>Environmental Land Management and Rural Livelihoods Project </a:t>
              </a:r>
            </a:p>
            <a:p>
              <a:r>
                <a:rPr lang="en-US" dirty="0"/>
                <a:t>Building Climate Resilience in the </a:t>
              </a:r>
              <a:r>
                <a:rPr lang="en-US" dirty="0" err="1"/>
                <a:t>Pyanj</a:t>
              </a:r>
              <a:r>
                <a:rPr lang="en-US" dirty="0"/>
                <a:t> River Basin Project </a:t>
              </a:r>
            </a:p>
          </p:txBody>
        </p:sp>
        <p:sp>
          <p:nvSpPr>
            <p:cNvPr id="17" name="TextBox 16"/>
            <p:cNvSpPr txBox="1"/>
            <p:nvPr/>
          </p:nvSpPr>
          <p:spPr>
            <a:xfrm>
              <a:off x="4682228" y="2973796"/>
              <a:ext cx="1148180" cy="95410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Building Climate Resilience of Watersheds in Mountain Eco-Regions </a:t>
              </a:r>
              <a:endParaRPr lang="en-US" dirty="0" smtClean="0"/>
            </a:p>
            <a:p>
              <a:r>
                <a:rPr lang="en-US" dirty="0"/>
                <a:t>Building Resilience to Climate-Related </a:t>
              </a:r>
              <a:r>
                <a:rPr lang="en-US" dirty="0" smtClean="0"/>
                <a:t>Hazards</a:t>
              </a:r>
              <a:endParaRPr lang="en-US" dirty="0"/>
            </a:p>
            <a:p>
              <a:r>
                <a:rPr lang="en-US" dirty="0"/>
                <a:t>Mainstreaming Climate Change Risk Management in Development </a:t>
              </a:r>
            </a:p>
          </p:txBody>
        </p:sp>
        <p:sp>
          <p:nvSpPr>
            <p:cNvPr id="18" name="TextBox 17"/>
            <p:cNvSpPr txBox="1"/>
            <p:nvPr/>
          </p:nvSpPr>
          <p:spPr>
            <a:xfrm>
              <a:off x="6677658" y="5867004"/>
              <a:ext cx="1503784" cy="415498"/>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Implementation of the Strategic Program for Climate Resilience (SPCR): Pacific </a:t>
              </a:r>
              <a:r>
                <a:rPr lang="en-US" dirty="0" smtClean="0"/>
                <a:t>Region</a:t>
              </a:r>
              <a:endParaRPr lang="en-US" dirty="0"/>
            </a:p>
          </p:txBody>
        </p:sp>
        <p:cxnSp>
          <p:nvCxnSpPr>
            <p:cNvPr id="21" name="Straight Connector 20"/>
            <p:cNvCxnSpPr/>
            <p:nvPr/>
          </p:nvCxnSpPr>
          <p:spPr>
            <a:xfrm>
              <a:off x="2534831" y="4907448"/>
              <a:ext cx="246409" cy="62136"/>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453648" y="3718816"/>
              <a:ext cx="72008" cy="546139"/>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01764" y="3411039"/>
              <a:ext cx="1440160"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Disaster Vulnerability and Climate Risk Reduction </a:t>
              </a:r>
              <a:r>
                <a:rPr lang="en-US" dirty="0" smtClean="0"/>
                <a:t>Project (Grenada)</a:t>
              </a:r>
              <a:endParaRPr lang="en-US" dirty="0"/>
            </a:p>
          </p:txBody>
        </p:sp>
        <p:sp>
          <p:nvSpPr>
            <p:cNvPr id="25" name="TextBox 24"/>
            <p:cNvSpPr txBox="1"/>
            <p:nvPr/>
          </p:nvSpPr>
          <p:spPr>
            <a:xfrm>
              <a:off x="341352" y="3806897"/>
              <a:ext cx="1647800" cy="415498"/>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Adaptation Program and Financing Mechanism for the Pilot Program For Climate </a:t>
              </a:r>
              <a:r>
                <a:rPr lang="en-US"/>
                <a:t>Resilience </a:t>
              </a:r>
              <a:r>
                <a:rPr lang="en-US" smtClean="0"/>
                <a:t>Jamaica </a:t>
              </a:r>
              <a:endParaRPr lang="en-US" dirty="0"/>
            </a:p>
          </p:txBody>
        </p:sp>
        <p:cxnSp>
          <p:nvCxnSpPr>
            <p:cNvPr id="26" name="Straight Connector 25"/>
            <p:cNvCxnSpPr>
              <a:stCxn id="12" idx="3"/>
              <a:endCxn id="45" idx="4"/>
            </p:cNvCxnSpPr>
            <p:nvPr/>
          </p:nvCxnSpPr>
          <p:spPr>
            <a:xfrm flipV="1">
              <a:off x="2357576" y="4129622"/>
              <a:ext cx="462071" cy="28922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endCxn id="45" idx="3"/>
            </p:cNvCxnSpPr>
            <p:nvPr/>
          </p:nvCxnSpPr>
          <p:spPr>
            <a:xfrm>
              <a:off x="1997536" y="3955643"/>
              <a:ext cx="618574" cy="11381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45" idx="1"/>
            </p:cNvCxnSpPr>
            <p:nvPr/>
          </p:nvCxnSpPr>
          <p:spPr>
            <a:xfrm>
              <a:off x="2357576" y="3214220"/>
              <a:ext cx="258534" cy="56475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24" idx="3"/>
              <a:endCxn id="45" idx="2"/>
            </p:cNvCxnSpPr>
            <p:nvPr/>
          </p:nvCxnSpPr>
          <p:spPr>
            <a:xfrm>
              <a:off x="2141924" y="3564928"/>
              <a:ext cx="389878" cy="35929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2853248" y="2879504"/>
              <a:ext cx="1" cy="8393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2531802" y="3718816"/>
              <a:ext cx="575690" cy="410806"/>
            </a:xfrm>
            <a:prstGeom prst="ellipse">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a:p>
          </p:txBody>
        </p:sp>
        <p:sp>
          <p:nvSpPr>
            <p:cNvPr id="52" name="TextBox 51"/>
            <p:cNvSpPr txBox="1"/>
            <p:nvPr/>
          </p:nvSpPr>
          <p:spPr>
            <a:xfrm>
              <a:off x="6536024" y="1965354"/>
              <a:ext cx="1328346" cy="1923604"/>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Enhancement of Flood and Drought Management in </a:t>
              </a:r>
              <a:r>
                <a:rPr lang="en-US" dirty="0" err="1"/>
                <a:t>Pursat</a:t>
              </a:r>
              <a:r>
                <a:rPr lang="en-US" dirty="0"/>
                <a:t> Province </a:t>
              </a:r>
              <a:endParaRPr lang="en-US" dirty="0" smtClean="0"/>
            </a:p>
            <a:p>
              <a:r>
                <a:rPr lang="en-US" dirty="0"/>
                <a:t>Climate Proofing of Agricultural Infrastructure and Business-focused </a:t>
              </a:r>
              <a:r>
                <a:rPr lang="en-US" dirty="0" smtClean="0"/>
                <a:t>Adaptation</a:t>
              </a:r>
              <a:endParaRPr lang="en-US" dirty="0"/>
            </a:p>
            <a:p>
              <a:r>
                <a:rPr lang="en-US" dirty="0"/>
                <a:t>Provincial Roads Improvement Project - Climate Proofing of Roads in Prey </a:t>
              </a:r>
              <a:r>
                <a:rPr lang="en-US" dirty="0" err="1"/>
                <a:t>Veng</a:t>
              </a:r>
              <a:r>
                <a:rPr lang="en-US" dirty="0"/>
                <a:t>, </a:t>
              </a:r>
              <a:r>
                <a:rPr lang="en-US" dirty="0" err="1"/>
                <a:t>Svay</a:t>
              </a:r>
              <a:r>
                <a:rPr lang="en-US" dirty="0"/>
                <a:t> </a:t>
              </a:r>
              <a:r>
                <a:rPr lang="en-US" dirty="0" err="1"/>
                <a:t>Rieng</a:t>
              </a:r>
              <a:r>
                <a:rPr lang="en-US" dirty="0"/>
                <a:t>, Kampong </a:t>
              </a:r>
              <a:r>
                <a:rPr lang="en-US" dirty="0" err="1"/>
                <a:t>Chhnang</a:t>
              </a:r>
              <a:r>
                <a:rPr lang="en-US" dirty="0"/>
                <a:t> and Kampong </a:t>
              </a:r>
              <a:r>
                <a:rPr lang="en-US" dirty="0" err="1"/>
                <a:t>Speu</a:t>
              </a:r>
              <a:r>
                <a:rPr lang="en-US" dirty="0"/>
                <a:t> Provinces </a:t>
              </a:r>
            </a:p>
            <a:p>
              <a:r>
                <a:rPr lang="en-US" dirty="0"/>
                <a:t>GMS Southern Economic Corridor Towns Development Project </a:t>
              </a:r>
            </a:p>
            <a:p>
              <a:r>
                <a:rPr lang="en-US" dirty="0"/>
                <a:t>Mainstreaming Climate Resilience into Development Planning </a:t>
              </a:r>
            </a:p>
          </p:txBody>
        </p:sp>
        <p:cxnSp>
          <p:nvCxnSpPr>
            <p:cNvPr id="53" name="Straight Connector 52"/>
            <p:cNvCxnSpPr/>
            <p:nvPr/>
          </p:nvCxnSpPr>
          <p:spPr>
            <a:xfrm>
              <a:off x="6885696" y="3888648"/>
              <a:ext cx="0" cy="25284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622088" y="2213039"/>
              <a:ext cx="1440160"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Disaster Vulnerability Reduction </a:t>
              </a:r>
              <a:r>
                <a:rPr lang="en-US" dirty="0" smtClean="0"/>
                <a:t>Project (St Lucia)</a:t>
              </a:r>
              <a:endParaRPr lang="en-US" dirty="0"/>
            </a:p>
          </p:txBody>
        </p:sp>
        <p:cxnSp>
          <p:nvCxnSpPr>
            <p:cNvPr id="56" name="Straight Connector 55"/>
            <p:cNvCxnSpPr>
              <a:endCxn id="45" idx="7"/>
            </p:cNvCxnSpPr>
            <p:nvPr/>
          </p:nvCxnSpPr>
          <p:spPr>
            <a:xfrm flipH="1">
              <a:off x="3023184" y="2520816"/>
              <a:ext cx="372714" cy="125816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157504" y="5215225"/>
              <a:ext cx="0" cy="38809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4119248" y="3955643"/>
              <a:ext cx="460893" cy="20473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5830408" y="3564927"/>
              <a:ext cx="542649" cy="2000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13" idx="0"/>
            </p:cNvCxnSpPr>
            <p:nvPr/>
          </p:nvCxnSpPr>
          <p:spPr>
            <a:xfrm flipV="1">
              <a:off x="5439966" y="3955643"/>
              <a:ext cx="68296" cy="375199"/>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flipV="1">
              <a:off x="5942168" y="2874732"/>
              <a:ext cx="69992" cy="417126"/>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4531049" y="4907448"/>
              <a:ext cx="482439" cy="51033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8282103" y="5395193"/>
              <a:ext cx="556696" cy="630942"/>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Climate Resilience Sector Project </a:t>
              </a:r>
              <a:r>
                <a:rPr lang="en-US" dirty="0" smtClean="0"/>
                <a:t>(Tonga)</a:t>
              </a:r>
              <a:endParaRPr lang="en-US" dirty="0"/>
            </a:p>
          </p:txBody>
        </p:sp>
        <p:sp>
          <p:nvSpPr>
            <p:cNvPr id="85" name="TextBox 84"/>
            <p:cNvSpPr txBox="1"/>
            <p:nvPr/>
          </p:nvSpPr>
          <p:spPr>
            <a:xfrm>
              <a:off x="7952175" y="2685332"/>
              <a:ext cx="852559" cy="1169551"/>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Enhancing Climate Resilience for West Coast Road Project </a:t>
              </a:r>
              <a:endParaRPr lang="en-US" dirty="0" smtClean="0"/>
            </a:p>
            <a:p>
              <a:r>
                <a:rPr lang="en-US" dirty="0"/>
                <a:t>Enhancing the Climate Resilience of Coastal Resources and </a:t>
              </a:r>
              <a:r>
                <a:rPr lang="en-US" dirty="0" smtClean="0"/>
                <a:t>Communities (Samoa)</a:t>
              </a:r>
              <a:endParaRPr lang="en-US" dirty="0"/>
            </a:p>
          </p:txBody>
        </p:sp>
        <p:sp>
          <p:nvSpPr>
            <p:cNvPr id="87" name="TextBox 86"/>
            <p:cNvSpPr txBox="1"/>
            <p:nvPr/>
          </p:nvSpPr>
          <p:spPr>
            <a:xfrm>
              <a:off x="3332615" y="3198206"/>
              <a:ext cx="1247526"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dirty="0"/>
                <a:t>Disaster Vulnerability and Climate Risk Reduction </a:t>
              </a:r>
              <a:r>
                <a:rPr lang="en-US" dirty="0" smtClean="0"/>
                <a:t>(SVG)</a:t>
              </a:r>
              <a:endParaRPr lang="en-US" dirty="0"/>
            </a:p>
          </p:txBody>
        </p:sp>
        <p:cxnSp>
          <p:nvCxnSpPr>
            <p:cNvPr id="88" name="Straight Connector 87"/>
            <p:cNvCxnSpPr>
              <a:endCxn id="45" idx="6"/>
            </p:cNvCxnSpPr>
            <p:nvPr/>
          </p:nvCxnSpPr>
          <p:spPr>
            <a:xfrm flipH="1">
              <a:off x="3107492" y="3505983"/>
              <a:ext cx="433572" cy="418236"/>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109" idx="4"/>
              <a:endCxn id="83" idx="0"/>
            </p:cNvCxnSpPr>
            <p:nvPr/>
          </p:nvCxnSpPr>
          <p:spPr>
            <a:xfrm>
              <a:off x="8421923" y="5061336"/>
              <a:ext cx="138528" cy="33385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endCxn id="109" idx="0"/>
            </p:cNvCxnSpPr>
            <p:nvPr/>
          </p:nvCxnSpPr>
          <p:spPr>
            <a:xfrm>
              <a:off x="8233036" y="3854883"/>
              <a:ext cx="188887" cy="33137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109" idx="3"/>
            </p:cNvCxnSpPr>
            <p:nvPr/>
          </p:nvCxnSpPr>
          <p:spPr>
            <a:xfrm flipH="1">
              <a:off x="7933996" y="4933184"/>
              <a:ext cx="155193" cy="93382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9" name="Oval 108"/>
            <p:cNvSpPr/>
            <p:nvPr/>
          </p:nvSpPr>
          <p:spPr>
            <a:xfrm>
              <a:off x="7951366" y="4186257"/>
              <a:ext cx="941114" cy="875079"/>
            </a:xfrm>
            <a:prstGeom prst="ellipse">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a:p>
          </p:txBody>
        </p:sp>
      </p:grpSp>
      <p:sp>
        <p:nvSpPr>
          <p:cNvPr id="44" name="Rectangle 43"/>
          <p:cNvSpPr/>
          <p:nvPr/>
        </p:nvSpPr>
        <p:spPr>
          <a:xfrm>
            <a:off x="827584" y="5298593"/>
            <a:ext cx="2232248" cy="938719"/>
          </a:xfrm>
          <a:prstGeom prst="rect">
            <a:avLst/>
          </a:prstGeom>
        </p:spPr>
        <p:txBody>
          <a:bodyPr wrap="square">
            <a:spAutoFit/>
          </a:bodyPr>
          <a:lstStyle/>
          <a:p>
            <a:pPr>
              <a:lnSpc>
                <a:spcPct val="110000"/>
              </a:lnSpc>
            </a:pPr>
            <a:r>
              <a:rPr lang="en-US" sz="1600" dirty="0"/>
              <a:t>PPCR countries</a:t>
            </a:r>
          </a:p>
          <a:p>
            <a:pPr>
              <a:lnSpc>
                <a:spcPct val="110000"/>
              </a:lnSpc>
            </a:pPr>
            <a:r>
              <a:rPr lang="en-US" sz="1600" dirty="0"/>
              <a:t>Other</a:t>
            </a:r>
          </a:p>
          <a:p>
            <a:pPr>
              <a:lnSpc>
                <a:spcPct val="110000"/>
              </a:lnSpc>
            </a:pPr>
            <a:r>
              <a:rPr lang="en-US" sz="1600" dirty="0"/>
              <a:t>New pilot countries</a:t>
            </a:r>
          </a:p>
        </p:txBody>
      </p:sp>
    </p:spTree>
    <p:extLst>
      <p:ext uri="{BB962C8B-B14F-4D97-AF65-F5344CB8AC3E}">
        <p14:creationId xmlns:p14="http://schemas.microsoft.com/office/powerpoint/2010/main" val="98229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18464" y="1916832"/>
            <a:ext cx="8763682" cy="4392488"/>
          </a:xfrm>
        </p:spPr>
      </p:pic>
      <p:sp>
        <p:nvSpPr>
          <p:cNvPr id="3" name="Title 2"/>
          <p:cNvSpPr>
            <a:spLocks noGrp="1"/>
          </p:cNvSpPr>
          <p:nvPr>
            <p:ph type="title"/>
          </p:nvPr>
        </p:nvSpPr>
        <p:spPr>
          <a:xfrm>
            <a:off x="1518062" y="425396"/>
            <a:ext cx="7162800" cy="808038"/>
          </a:xfrm>
        </p:spPr>
        <p:txBody>
          <a:bodyPr/>
          <a:lstStyle/>
          <a:p>
            <a:r>
              <a:rPr lang="en-US" dirty="0" smtClean="0"/>
              <a:t>Disbursing countries, in USD M</a:t>
            </a:r>
            <a:endParaRPr lang="en-US" dirty="0"/>
          </a:p>
        </p:txBody>
      </p:sp>
      <p:grpSp>
        <p:nvGrpSpPr>
          <p:cNvPr id="2" name="Group 1"/>
          <p:cNvGrpSpPr/>
          <p:nvPr/>
        </p:nvGrpSpPr>
        <p:grpSpPr>
          <a:xfrm>
            <a:off x="788591" y="2383946"/>
            <a:ext cx="7937418" cy="3477033"/>
            <a:chOff x="951727" y="2462259"/>
            <a:chExt cx="7937418" cy="3477033"/>
          </a:xfrm>
        </p:grpSpPr>
        <p:sp>
          <p:nvSpPr>
            <p:cNvPr id="6" name="TextBox 5"/>
            <p:cNvSpPr txBox="1"/>
            <p:nvPr/>
          </p:nvSpPr>
          <p:spPr>
            <a:xfrm>
              <a:off x="3094675" y="5143229"/>
              <a:ext cx="739159"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$4.1m</a:t>
              </a:r>
            </a:p>
          </p:txBody>
        </p:sp>
        <p:sp>
          <p:nvSpPr>
            <p:cNvPr id="7" name="TextBox 6"/>
            <p:cNvSpPr txBox="1"/>
            <p:nvPr/>
          </p:nvSpPr>
          <p:spPr>
            <a:xfrm>
              <a:off x="3775864" y="4405971"/>
              <a:ext cx="800941"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$28.6m</a:t>
              </a:r>
            </a:p>
          </p:txBody>
        </p:sp>
        <p:sp>
          <p:nvSpPr>
            <p:cNvPr id="8" name="TextBox 7"/>
            <p:cNvSpPr txBox="1"/>
            <p:nvPr/>
          </p:nvSpPr>
          <p:spPr>
            <a:xfrm>
              <a:off x="3968410" y="4937594"/>
              <a:ext cx="789935"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a:t>
              </a:r>
              <a:r>
                <a:rPr lang="en-US" sz="1400" b="1" dirty="0" smtClean="0"/>
                <a:t>12.5m</a:t>
              </a:r>
              <a:endParaRPr lang="en-US" sz="1400" b="1" dirty="0"/>
            </a:p>
          </p:txBody>
        </p:sp>
        <p:sp>
          <p:nvSpPr>
            <p:cNvPr id="9" name="TextBox 8"/>
            <p:cNvSpPr txBox="1"/>
            <p:nvPr/>
          </p:nvSpPr>
          <p:spPr>
            <a:xfrm>
              <a:off x="4806707" y="5631515"/>
              <a:ext cx="856730"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$10.1 m</a:t>
              </a:r>
            </a:p>
          </p:txBody>
        </p:sp>
        <p:sp>
          <p:nvSpPr>
            <p:cNvPr id="10" name="TextBox 9"/>
            <p:cNvSpPr txBox="1"/>
            <p:nvPr/>
          </p:nvSpPr>
          <p:spPr>
            <a:xfrm>
              <a:off x="2531495" y="2462259"/>
              <a:ext cx="1398537" cy="492443"/>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$1.2m </a:t>
              </a:r>
            </a:p>
            <a:p>
              <a:r>
                <a:rPr lang="en-US" sz="1200" dirty="0" smtClean="0"/>
                <a:t>(Caribbean Region)</a:t>
              </a:r>
              <a:endParaRPr lang="en-US" sz="1200" dirty="0"/>
            </a:p>
          </p:txBody>
        </p:sp>
        <p:sp>
          <p:nvSpPr>
            <p:cNvPr id="11" name="TextBox 10"/>
            <p:cNvSpPr txBox="1"/>
            <p:nvPr/>
          </p:nvSpPr>
          <p:spPr>
            <a:xfrm>
              <a:off x="1482095" y="2745761"/>
              <a:ext cx="938982" cy="492443"/>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$1.1m </a:t>
              </a:r>
              <a:r>
                <a:rPr lang="en-US" sz="1200" dirty="0"/>
                <a:t>(Dominica)</a:t>
              </a:r>
            </a:p>
          </p:txBody>
        </p:sp>
        <p:sp>
          <p:nvSpPr>
            <p:cNvPr id="12" name="TextBox 11"/>
            <p:cNvSpPr txBox="1"/>
            <p:nvPr/>
          </p:nvSpPr>
          <p:spPr>
            <a:xfrm>
              <a:off x="2296337" y="4376229"/>
              <a:ext cx="924975"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$1m </a:t>
              </a:r>
              <a:r>
                <a:rPr lang="en-US" sz="1200" dirty="0" smtClean="0"/>
                <a:t>(Haiti)</a:t>
              </a:r>
              <a:endParaRPr lang="en-US" sz="1200" dirty="0"/>
            </a:p>
          </p:txBody>
        </p:sp>
        <p:sp>
          <p:nvSpPr>
            <p:cNvPr id="13" name="TextBox 12"/>
            <p:cNvSpPr txBox="1"/>
            <p:nvPr/>
          </p:nvSpPr>
          <p:spPr>
            <a:xfrm>
              <a:off x="5328121" y="4252083"/>
              <a:ext cx="670631"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$3.1m</a:t>
              </a:r>
            </a:p>
          </p:txBody>
        </p:sp>
        <p:sp>
          <p:nvSpPr>
            <p:cNvPr id="14" name="TextBox 13"/>
            <p:cNvSpPr txBox="1"/>
            <p:nvPr/>
          </p:nvSpPr>
          <p:spPr>
            <a:xfrm>
              <a:off x="6310763" y="3151250"/>
              <a:ext cx="781231"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$21.2m</a:t>
              </a:r>
            </a:p>
          </p:txBody>
        </p:sp>
        <p:sp>
          <p:nvSpPr>
            <p:cNvPr id="15" name="TextBox 14"/>
            <p:cNvSpPr txBox="1"/>
            <p:nvPr/>
          </p:nvSpPr>
          <p:spPr>
            <a:xfrm>
              <a:off x="5366486" y="2756266"/>
              <a:ext cx="811447"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$11.4m</a:t>
              </a:r>
            </a:p>
          </p:txBody>
        </p:sp>
        <p:sp>
          <p:nvSpPr>
            <p:cNvPr id="17" name="TextBox 16"/>
            <p:cNvSpPr txBox="1"/>
            <p:nvPr/>
          </p:nvSpPr>
          <p:spPr>
            <a:xfrm>
              <a:off x="5256113" y="3527903"/>
              <a:ext cx="851165"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$16.6m</a:t>
              </a:r>
            </a:p>
          </p:txBody>
        </p:sp>
        <p:sp>
          <p:nvSpPr>
            <p:cNvPr id="18" name="TextBox 17"/>
            <p:cNvSpPr txBox="1"/>
            <p:nvPr/>
          </p:nvSpPr>
          <p:spPr>
            <a:xfrm>
              <a:off x="6378092" y="5084332"/>
              <a:ext cx="1608680" cy="492443"/>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$1.6m </a:t>
              </a:r>
            </a:p>
            <a:p>
              <a:r>
                <a:rPr lang="en-US" sz="1200" dirty="0" smtClean="0"/>
                <a:t>(South Pacific Region)</a:t>
              </a:r>
              <a:endParaRPr lang="en-US" sz="1200" dirty="0"/>
            </a:p>
          </p:txBody>
        </p:sp>
        <p:cxnSp>
          <p:nvCxnSpPr>
            <p:cNvPr id="21" name="Straight Connector 20"/>
            <p:cNvCxnSpPr>
              <a:stCxn id="6" idx="0"/>
            </p:cNvCxnSpPr>
            <p:nvPr/>
          </p:nvCxnSpPr>
          <p:spPr>
            <a:xfrm flipH="1" flipV="1">
              <a:off x="2777904" y="4993568"/>
              <a:ext cx="686351" cy="14966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6502983" y="3460675"/>
              <a:ext cx="124650" cy="25597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951727" y="3482183"/>
              <a:ext cx="1334738"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$7.2m </a:t>
              </a:r>
              <a:r>
                <a:rPr lang="en-US" sz="1200" dirty="0"/>
                <a:t>(Grenada)</a:t>
              </a:r>
            </a:p>
          </p:txBody>
        </p:sp>
        <p:sp>
          <p:nvSpPr>
            <p:cNvPr id="25" name="TextBox 24"/>
            <p:cNvSpPr txBox="1"/>
            <p:nvPr/>
          </p:nvSpPr>
          <p:spPr>
            <a:xfrm>
              <a:off x="1311640" y="4159749"/>
              <a:ext cx="825295" cy="492443"/>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$0.8m </a:t>
              </a:r>
              <a:r>
                <a:rPr lang="en-US" sz="1200" dirty="0"/>
                <a:t>(Jamaica) </a:t>
              </a:r>
            </a:p>
          </p:txBody>
        </p:sp>
        <p:cxnSp>
          <p:nvCxnSpPr>
            <p:cNvPr id="26" name="Straight Connector 25"/>
            <p:cNvCxnSpPr>
              <a:endCxn id="45" idx="4"/>
            </p:cNvCxnSpPr>
            <p:nvPr/>
          </p:nvCxnSpPr>
          <p:spPr>
            <a:xfrm flipV="1">
              <a:off x="2777904" y="4153606"/>
              <a:ext cx="38407" cy="222623"/>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5" idx="3"/>
              <a:endCxn id="45" idx="3"/>
            </p:cNvCxnSpPr>
            <p:nvPr/>
          </p:nvCxnSpPr>
          <p:spPr>
            <a:xfrm flipV="1">
              <a:off x="2136935" y="4093445"/>
              <a:ext cx="475839" cy="312526"/>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45" idx="1"/>
            </p:cNvCxnSpPr>
            <p:nvPr/>
          </p:nvCxnSpPr>
          <p:spPr>
            <a:xfrm>
              <a:off x="2354240" y="3238204"/>
              <a:ext cx="258534" cy="56475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24" idx="3"/>
              <a:endCxn id="45" idx="2"/>
            </p:cNvCxnSpPr>
            <p:nvPr/>
          </p:nvCxnSpPr>
          <p:spPr>
            <a:xfrm>
              <a:off x="2286465" y="3636072"/>
              <a:ext cx="242001" cy="31213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2849913" y="2954702"/>
              <a:ext cx="35359" cy="78809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2528466" y="3742800"/>
              <a:ext cx="575690" cy="410806"/>
            </a:xfrm>
            <a:prstGeom prst="ellipse">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6820842" y="3582040"/>
              <a:ext cx="703039"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$9.4m</a:t>
              </a:r>
            </a:p>
          </p:txBody>
        </p:sp>
        <p:cxnSp>
          <p:nvCxnSpPr>
            <p:cNvPr id="53" name="Straight Connector 52"/>
            <p:cNvCxnSpPr/>
            <p:nvPr/>
          </p:nvCxnSpPr>
          <p:spPr>
            <a:xfrm flipH="1">
              <a:off x="7032165" y="3922452"/>
              <a:ext cx="167978" cy="22356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299209" y="3212805"/>
              <a:ext cx="774839" cy="492443"/>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1200"/>
              </a:lvl1pPr>
            </a:lstStyle>
            <a:p>
              <a:r>
                <a:rPr lang="en-US" sz="1400" b="1" dirty="0"/>
                <a:t>$1.3m </a:t>
              </a:r>
            </a:p>
            <a:p>
              <a:r>
                <a:rPr lang="en-US" dirty="0"/>
                <a:t>(St Lucia)</a:t>
              </a:r>
            </a:p>
          </p:txBody>
        </p:sp>
        <p:cxnSp>
          <p:nvCxnSpPr>
            <p:cNvPr id="56" name="Straight Connector 55"/>
            <p:cNvCxnSpPr>
              <a:stCxn id="55" idx="1"/>
            </p:cNvCxnSpPr>
            <p:nvPr/>
          </p:nvCxnSpPr>
          <p:spPr>
            <a:xfrm flipH="1">
              <a:off x="3019849" y="3459027"/>
              <a:ext cx="279360" cy="34393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283697" y="5214593"/>
              <a:ext cx="0" cy="41271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4232049" y="3989033"/>
              <a:ext cx="400471" cy="42634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endCxn id="17" idx="3"/>
            </p:cNvCxnSpPr>
            <p:nvPr/>
          </p:nvCxnSpPr>
          <p:spPr>
            <a:xfrm flipH="1">
              <a:off x="6107278" y="3583741"/>
              <a:ext cx="171030" cy="9805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13" idx="0"/>
            </p:cNvCxnSpPr>
            <p:nvPr/>
          </p:nvCxnSpPr>
          <p:spPr>
            <a:xfrm flipH="1" flipV="1">
              <a:off x="5505121" y="3979627"/>
              <a:ext cx="158316" cy="272456"/>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flipV="1">
              <a:off x="5989244" y="3047664"/>
              <a:ext cx="113630" cy="22903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a:endCxn id="8" idx="3"/>
            </p:cNvCxnSpPr>
            <p:nvPr/>
          </p:nvCxnSpPr>
          <p:spPr>
            <a:xfrm flipH="1">
              <a:off x="4758345" y="4931432"/>
              <a:ext cx="203448" cy="16005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8185037" y="5415706"/>
              <a:ext cx="704108" cy="492443"/>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$1.1m</a:t>
              </a:r>
            </a:p>
            <a:p>
              <a:r>
                <a:rPr lang="en-US" sz="1200" dirty="0" smtClean="0"/>
                <a:t>(Tonga)</a:t>
              </a:r>
              <a:endParaRPr lang="en-US" sz="1200" dirty="0"/>
            </a:p>
          </p:txBody>
        </p:sp>
        <p:sp>
          <p:nvSpPr>
            <p:cNvPr id="85" name="TextBox 84"/>
            <p:cNvSpPr txBox="1"/>
            <p:nvPr/>
          </p:nvSpPr>
          <p:spPr>
            <a:xfrm>
              <a:off x="7715793" y="3790418"/>
              <a:ext cx="1062579"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$3.5 </a:t>
              </a:r>
              <a:r>
                <a:rPr lang="en-US" sz="1200" dirty="0" smtClean="0"/>
                <a:t>(Samoa)</a:t>
              </a:r>
              <a:endParaRPr lang="en-US" sz="1200" dirty="0"/>
            </a:p>
          </p:txBody>
        </p:sp>
        <p:sp>
          <p:nvSpPr>
            <p:cNvPr id="87" name="TextBox 86"/>
            <p:cNvSpPr txBox="1"/>
            <p:nvPr/>
          </p:nvSpPr>
          <p:spPr>
            <a:xfrm>
              <a:off x="3216527" y="3768564"/>
              <a:ext cx="1075947"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$3.2m </a:t>
              </a:r>
              <a:r>
                <a:rPr lang="en-US" sz="1200" dirty="0" smtClean="0"/>
                <a:t>(</a:t>
              </a:r>
              <a:r>
                <a:rPr lang="en-US" sz="1200" dirty="0"/>
                <a:t>SVG)</a:t>
              </a:r>
            </a:p>
          </p:txBody>
        </p:sp>
        <p:cxnSp>
          <p:nvCxnSpPr>
            <p:cNvPr id="88" name="Straight Connector 87"/>
            <p:cNvCxnSpPr>
              <a:endCxn id="45" idx="6"/>
            </p:cNvCxnSpPr>
            <p:nvPr/>
          </p:nvCxnSpPr>
          <p:spPr>
            <a:xfrm flipH="1">
              <a:off x="3104156" y="3866376"/>
              <a:ext cx="117156" cy="8182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endCxn id="83" idx="0"/>
            </p:cNvCxnSpPr>
            <p:nvPr/>
          </p:nvCxnSpPr>
          <p:spPr>
            <a:xfrm>
              <a:off x="8463385" y="5084332"/>
              <a:ext cx="73706" cy="33137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8207611" y="4093445"/>
              <a:ext cx="0" cy="1586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endCxn id="18" idx="3"/>
            </p:cNvCxnSpPr>
            <p:nvPr/>
          </p:nvCxnSpPr>
          <p:spPr>
            <a:xfrm flipH="1">
              <a:off x="7986772" y="5027547"/>
              <a:ext cx="198266" cy="30300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9" name="Oval 108"/>
            <p:cNvSpPr/>
            <p:nvPr/>
          </p:nvSpPr>
          <p:spPr>
            <a:xfrm>
              <a:off x="7948030" y="4210241"/>
              <a:ext cx="941114" cy="875079"/>
            </a:xfrm>
            <a:prstGeom prst="ellipse">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6885459" y="4559860"/>
              <a:ext cx="703039" cy="307777"/>
            </a:xfrm>
            <a:prstGeom prst="rect">
              <a:avLst/>
            </a:prstGeom>
            <a:solidFill>
              <a:schemeClr val="accent6">
                <a:lumMod val="60000"/>
                <a:lumOff val="40000"/>
                <a:alpha val="67000"/>
              </a:schemeClr>
            </a:solidFill>
            <a:ln>
              <a:solidFill>
                <a:schemeClr val="accent6"/>
              </a:solidFill>
            </a:ln>
          </p:spPr>
          <p:txBody>
            <a:bodyPr wrap="square" rtlCol="0">
              <a:spAutoFit/>
            </a:bodyPr>
            <a:lstStyle>
              <a:defPPr>
                <a:defRPr lang="da-DK"/>
              </a:defPPr>
              <a:lvl1pPr>
                <a:defRPr sz="700"/>
              </a:lvl1pPr>
            </a:lstStyle>
            <a:p>
              <a:r>
                <a:rPr lang="en-US" sz="1400" b="1" dirty="0"/>
                <a:t>$1.2m</a:t>
              </a:r>
            </a:p>
          </p:txBody>
        </p:sp>
        <p:cxnSp>
          <p:nvCxnSpPr>
            <p:cNvPr id="50" name="Straight Connector 49"/>
            <p:cNvCxnSpPr/>
            <p:nvPr/>
          </p:nvCxnSpPr>
          <p:spPr>
            <a:xfrm>
              <a:off x="7588498" y="4684006"/>
              <a:ext cx="22495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4" name="Rectangle 53"/>
          <p:cNvSpPr/>
          <p:nvPr/>
        </p:nvSpPr>
        <p:spPr>
          <a:xfrm>
            <a:off x="849966" y="5147907"/>
            <a:ext cx="2232248" cy="938719"/>
          </a:xfrm>
          <a:prstGeom prst="rect">
            <a:avLst/>
          </a:prstGeom>
        </p:spPr>
        <p:txBody>
          <a:bodyPr wrap="square">
            <a:spAutoFit/>
          </a:bodyPr>
          <a:lstStyle/>
          <a:p>
            <a:pPr>
              <a:lnSpc>
                <a:spcPct val="110000"/>
              </a:lnSpc>
            </a:pPr>
            <a:r>
              <a:rPr lang="en-US" sz="1600" dirty="0"/>
              <a:t>PPCR countries</a:t>
            </a:r>
          </a:p>
          <a:p>
            <a:pPr>
              <a:lnSpc>
                <a:spcPct val="110000"/>
              </a:lnSpc>
            </a:pPr>
            <a:r>
              <a:rPr lang="en-US" sz="1600" dirty="0"/>
              <a:t>Other</a:t>
            </a:r>
          </a:p>
          <a:p>
            <a:pPr>
              <a:lnSpc>
                <a:spcPct val="110000"/>
              </a:lnSpc>
            </a:pPr>
            <a:r>
              <a:rPr lang="en-US" sz="1600" dirty="0"/>
              <a:t>New pilot countries</a:t>
            </a:r>
          </a:p>
        </p:txBody>
      </p:sp>
    </p:spTree>
    <p:extLst>
      <p:ext uri="{BB962C8B-B14F-4D97-AF65-F5344CB8AC3E}">
        <p14:creationId xmlns:p14="http://schemas.microsoft.com/office/powerpoint/2010/main" val="190575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1648" y="476672"/>
            <a:ext cx="7162800" cy="880046"/>
          </a:xfrm>
        </p:spPr>
        <p:txBody>
          <a:bodyPr>
            <a:normAutofit/>
          </a:bodyPr>
          <a:lstStyle/>
          <a:p>
            <a:r>
              <a:rPr lang="en-US" sz="2500" dirty="0" smtClean="0"/>
              <a:t>Trends in Disbursements</a:t>
            </a:r>
            <a:endParaRPr lang="en-US" sz="2500" dirty="0"/>
          </a:p>
        </p:txBody>
      </p:sp>
      <p:graphicFrame>
        <p:nvGraphicFramePr>
          <p:cNvPr id="5" name="Chart 4"/>
          <p:cNvGraphicFramePr/>
          <p:nvPr>
            <p:extLst>
              <p:ext uri="{D42A27DB-BD31-4B8C-83A1-F6EECF244321}">
                <p14:modId xmlns:p14="http://schemas.microsoft.com/office/powerpoint/2010/main" val="1683708651"/>
              </p:ext>
            </p:extLst>
          </p:nvPr>
        </p:nvGraphicFramePr>
        <p:xfrm>
          <a:off x="251520" y="2276872"/>
          <a:ext cx="6434470" cy="420506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2"/>
          <p:cNvSpPr txBox="1">
            <a:spLocks/>
          </p:cNvSpPr>
          <p:nvPr/>
        </p:nvSpPr>
        <p:spPr>
          <a:xfrm>
            <a:off x="6752342" y="3861048"/>
            <a:ext cx="2160240" cy="20882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t>Cumulative disbursements: </a:t>
            </a:r>
            <a:r>
              <a:rPr lang="en-US" sz="1400" b="1" dirty="0" smtClean="0"/>
              <a:t>USD 146.3 million </a:t>
            </a:r>
          </a:p>
          <a:p>
            <a:r>
              <a:rPr lang="en-US" sz="1400" dirty="0" smtClean="0"/>
              <a:t>16% of PPCR portfolio</a:t>
            </a:r>
          </a:p>
          <a:p>
            <a:r>
              <a:rPr lang="en-US" sz="1400" dirty="0" smtClean="0"/>
              <a:t>Disbursed in reporting period: </a:t>
            </a:r>
            <a:r>
              <a:rPr lang="en-US" sz="1400" b="1" dirty="0" smtClean="0"/>
              <a:t>USD 40.1 million</a:t>
            </a:r>
          </a:p>
        </p:txBody>
      </p:sp>
    </p:spTree>
    <p:extLst>
      <p:ext uri="{BB962C8B-B14F-4D97-AF65-F5344CB8AC3E}">
        <p14:creationId xmlns:p14="http://schemas.microsoft.com/office/powerpoint/2010/main" val="253628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12197" y="332656"/>
            <a:ext cx="7162800" cy="1091620"/>
          </a:xfrm>
        </p:spPr>
        <p:txBody>
          <a:bodyPr>
            <a:normAutofit/>
          </a:bodyPr>
          <a:lstStyle/>
          <a:p>
            <a:r>
              <a:rPr lang="en-US" sz="2500" dirty="0" smtClean="0"/>
              <a:t>Summary:  PPCR  Portfolio Overview</a:t>
            </a:r>
            <a:br>
              <a:rPr lang="en-US" sz="2500" dirty="0" smtClean="0"/>
            </a:br>
            <a:r>
              <a:rPr lang="en-US" sz="2500" dirty="0" smtClean="0"/>
              <a:t>(As of December 31, 2015)</a:t>
            </a:r>
            <a:endParaRPr lang="en-US" sz="2500" dirty="0"/>
          </a:p>
        </p:txBody>
      </p:sp>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6"/>
          <p:cNvSpPr>
            <a:spLocks noChangeArrowheads="1"/>
          </p:cNvSpPr>
          <p:nvPr/>
        </p:nvSpPr>
        <p:spPr bwMode="auto">
          <a:xfrm>
            <a:off x="0" y="11684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p:nvPr/>
        </p:nvSpPr>
        <p:spPr>
          <a:xfrm>
            <a:off x="1412197" y="3429000"/>
            <a:ext cx="6624736" cy="388696"/>
          </a:xfrm>
          <a:prstGeom prst="rect">
            <a:avLst/>
          </a:prstGeom>
        </p:spPr>
        <p:txBody>
          <a:bodyPr wrap="square">
            <a:spAutoFit/>
          </a:bodyPr>
          <a:lstStyle/>
          <a:p>
            <a:pPr>
              <a:lnSpc>
                <a:spcPct val="107000"/>
              </a:lnSpc>
              <a:spcAft>
                <a:spcPts val="1000"/>
              </a:spcAft>
            </a:pPr>
            <a:r>
              <a:rPr lang="en-US" b="1" dirty="0" smtClean="0">
                <a:latin typeface="Calibri" charset="0"/>
                <a:ea typeface="Calibri" charset="0"/>
                <a:cs typeface="Times New Roman" charset="0"/>
              </a:rPr>
              <a:t>SPCR </a:t>
            </a:r>
            <a:r>
              <a:rPr lang="en-US" b="1" dirty="0">
                <a:latin typeface="Calibri" charset="0"/>
                <a:ea typeface="Calibri" charset="0"/>
                <a:cs typeface="Times New Roman" charset="0"/>
              </a:rPr>
              <a:t>Project </a:t>
            </a:r>
            <a:r>
              <a:rPr lang="en-US" b="1" dirty="0" smtClean="0">
                <a:latin typeface="Calibri" charset="0"/>
                <a:ea typeface="Calibri" charset="0"/>
                <a:cs typeface="Times New Roman" charset="0"/>
              </a:rPr>
              <a:t>Funding Approval </a:t>
            </a:r>
            <a:r>
              <a:rPr lang="en-US" b="1" dirty="0">
                <a:latin typeface="Calibri" charset="0"/>
                <a:ea typeface="Calibri" charset="0"/>
                <a:cs typeface="Times New Roman" charset="0"/>
              </a:rPr>
              <a:t>Status </a:t>
            </a:r>
            <a:r>
              <a:rPr lang="en-US" b="1" dirty="0" smtClean="0">
                <a:latin typeface="Calibri" charset="0"/>
                <a:ea typeface="Calibri" charset="0"/>
                <a:cs typeface="Times New Roman" charset="0"/>
              </a:rPr>
              <a:t>(</a:t>
            </a:r>
            <a:r>
              <a:rPr lang="en-US" b="1" dirty="0">
                <a:latin typeface="Calibri" charset="0"/>
                <a:ea typeface="Calibri" charset="0"/>
                <a:cs typeface="Times New Roman" charset="0"/>
              </a:rPr>
              <a:t>as of December 2015)</a:t>
            </a:r>
            <a:endParaRPr lang="en-US" sz="1600" b="1" dirty="0">
              <a:effectLst/>
              <a:latin typeface="Calibri" charset="0"/>
              <a:ea typeface="Calibri" charset="0"/>
              <a:cs typeface="Times New Roman"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2" y="1700808"/>
            <a:ext cx="8566784" cy="1728192"/>
          </a:xfrm>
          <a:prstGeom prst="rect">
            <a:avLst/>
          </a:prstGeom>
        </p:spPr>
      </p:pic>
      <p:pic>
        <p:nvPicPr>
          <p:cNvPr id="2" name="Picture 1"/>
          <p:cNvPicPr>
            <a:picLocks noChangeAspect="1"/>
          </p:cNvPicPr>
          <p:nvPr/>
        </p:nvPicPr>
        <p:blipFill>
          <a:blip r:embed="rId4"/>
          <a:stretch>
            <a:fillRect/>
          </a:stretch>
        </p:blipFill>
        <p:spPr>
          <a:xfrm>
            <a:off x="1412197" y="3817696"/>
            <a:ext cx="6184139" cy="2923672"/>
          </a:xfrm>
          <a:prstGeom prst="rect">
            <a:avLst/>
          </a:prstGeom>
        </p:spPr>
      </p:pic>
    </p:spTree>
    <p:extLst>
      <p:ext uri="{BB962C8B-B14F-4D97-AF65-F5344CB8AC3E}">
        <p14:creationId xmlns:p14="http://schemas.microsoft.com/office/powerpoint/2010/main" val="175327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7369</TotalTime>
  <Words>1793</Words>
  <Application>Microsoft Office PowerPoint</Application>
  <PresentationFormat>On-screen Show (4:3)</PresentationFormat>
  <Paragraphs>292</Paragraphs>
  <Slides>21</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ConduitITC TT</vt:lpstr>
      <vt:lpstr>Myriad Pro</vt:lpstr>
      <vt:lpstr>Myriad Pro Semibold Cond</vt:lpstr>
      <vt:lpstr>Times New Roman</vt:lpstr>
      <vt:lpstr>Wingdings</vt:lpstr>
      <vt:lpstr>Wingdings 2</vt:lpstr>
      <vt:lpstr>Kontortema</vt:lpstr>
      <vt:lpstr>PowerPoint Presentation</vt:lpstr>
      <vt:lpstr>PPCR Countries </vt:lpstr>
      <vt:lpstr>New Country Updates</vt:lpstr>
      <vt:lpstr>New Pilot Country Updates:   IPPG requests</vt:lpstr>
      <vt:lpstr>New pilot country updates: Joint and Scoping Missions</vt:lpstr>
      <vt:lpstr>Disbursing Projects</vt:lpstr>
      <vt:lpstr>Disbursing countries, in USD M</vt:lpstr>
      <vt:lpstr>Trends in Disbursements</vt:lpstr>
      <vt:lpstr>Summary:  PPCR  Portfolio Overview (As of December 31, 2015)</vt:lpstr>
      <vt:lpstr>Breakdown of Sectors Supported by the PPCR</vt:lpstr>
      <vt:lpstr>PowerPoint Presentation</vt:lpstr>
      <vt:lpstr>Cross Cutting Issues Updates: Gender</vt:lpstr>
      <vt:lpstr>Cross Cutting Issues Update: Monitoring and Reporting</vt:lpstr>
      <vt:lpstr>Caribbean Regional Workshop Monitoring and Reporting/S-S Exchange </vt:lpstr>
      <vt:lpstr>Pacific Regional Workshop  Monitoring and Reporting</vt:lpstr>
      <vt:lpstr> </vt:lpstr>
      <vt:lpstr>PPCR Workshops and Conferences</vt:lpstr>
      <vt:lpstr>CLIMADPAT Launch</vt:lpstr>
      <vt:lpstr>Adaptation Futures Meeting</vt:lpstr>
      <vt:lpstr>Strategic Issues: Resource Availability in the PPCR</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Pia</dc:creator>
  <cp:lastModifiedBy>Rachel Elizabeth Allen</cp:lastModifiedBy>
  <cp:revision>467</cp:revision>
  <cp:lastPrinted>2016-03-30T14:59:34Z</cp:lastPrinted>
  <dcterms:created xsi:type="dcterms:W3CDTF">2015-10-23T14:37:48Z</dcterms:created>
  <dcterms:modified xsi:type="dcterms:W3CDTF">2016-06-17T17:31:11Z</dcterms:modified>
</cp:coreProperties>
</file>