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8" r:id="rId2"/>
    <p:sldId id="299" r:id="rId3"/>
    <p:sldId id="338" r:id="rId4"/>
    <p:sldId id="349" r:id="rId5"/>
    <p:sldId id="334" r:id="rId6"/>
    <p:sldId id="326" r:id="rId7"/>
    <p:sldId id="350" r:id="rId8"/>
    <p:sldId id="353" r:id="rId9"/>
    <p:sldId id="352" r:id="rId10"/>
    <p:sldId id="351" r:id="rId11"/>
    <p:sldId id="304" r:id="rId12"/>
    <p:sldId id="335" r:id="rId13"/>
    <p:sldId id="330" r:id="rId14"/>
    <p:sldId id="348" r:id="rId15"/>
    <p:sldId id="316" r:id="rId16"/>
  </p:sldIdLst>
  <p:sldSz cx="9144000" cy="6858000" type="screen4x3"/>
  <p:notesSz cx="6980238"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7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Munro Gray" initials="IMG"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2BD"/>
    <a:srgbClr val="63C4D0"/>
    <a:srgbClr val="62C6D2"/>
    <a:srgbClr val="387C2B"/>
    <a:srgbClr val="FAA61A"/>
    <a:srgbClr val="3274B4"/>
    <a:srgbClr val="85B64D"/>
    <a:srgbClr val="4C97A1"/>
    <a:srgbClr val="BFBFBF"/>
    <a:srgbClr val="428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59" autoAdjust="0"/>
    <p:restoredTop sz="64671" autoAdjust="0"/>
  </p:normalViewPr>
  <p:slideViewPr>
    <p:cSldViewPr snapToObjects="1">
      <p:cViewPr varScale="1">
        <p:scale>
          <a:sx n="56" d="100"/>
          <a:sy n="56" d="100"/>
        </p:scale>
        <p:origin x="2820" y="66"/>
      </p:cViewPr>
      <p:guideLst>
        <p:guide orient="horz" pos="1207"/>
        <p:guide pos="7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7CC0C9EF-E342-4CB0-8957-1F4FC80171E1}" type="datetimeFigureOut">
              <a:rPr lang="en-US" smtClean="0"/>
              <a:t>6/14/2016</a:t>
            </a:fld>
            <a:endParaRPr lang="en-US"/>
          </a:p>
        </p:txBody>
      </p:sp>
      <p:sp>
        <p:nvSpPr>
          <p:cNvPr id="4" name="Slide Image Placeholder 3"/>
          <p:cNvSpPr>
            <a:spLocks noGrp="1" noRot="1" noChangeAspect="1"/>
          </p:cNvSpPr>
          <p:nvPr>
            <p:ph type="sldImg" idx="2"/>
          </p:nvPr>
        </p:nvSpPr>
        <p:spPr>
          <a:xfrm>
            <a:off x="1431925" y="1143000"/>
            <a:ext cx="41163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165476D4-3A80-4784-AA70-049CCF35075A}" type="slidenum">
              <a:rPr lang="en-US" smtClean="0"/>
              <a:t>‹#›</a:t>
            </a:fld>
            <a:endParaRPr lang="en-US"/>
          </a:p>
        </p:txBody>
      </p:sp>
    </p:spTree>
    <p:extLst>
      <p:ext uri="{BB962C8B-B14F-4D97-AF65-F5344CB8AC3E}">
        <p14:creationId xmlns:p14="http://schemas.microsoft.com/office/powerpoint/2010/main" val="46514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1</a:t>
            </a:fld>
            <a:endParaRPr lang="en-US"/>
          </a:p>
        </p:txBody>
      </p:sp>
    </p:spTree>
    <p:extLst>
      <p:ext uri="{BB962C8B-B14F-4D97-AF65-F5344CB8AC3E}">
        <p14:creationId xmlns:p14="http://schemas.microsoft.com/office/powerpoint/2010/main" val="384928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r>
              <a:rPr lang="en-US" i="1" dirty="0" smtClean="0"/>
              <a:t>IBRD:</a:t>
            </a:r>
            <a:r>
              <a:rPr lang="en-US" dirty="0" smtClean="0"/>
              <a:t> </a:t>
            </a:r>
            <a:r>
              <a:rPr lang="en-US" i="1" dirty="0" smtClean="0"/>
              <a:t>Strengthening Climate Resilience in Zambia and the </a:t>
            </a:r>
            <a:r>
              <a:rPr lang="en-US" i="1" dirty="0" err="1" smtClean="0"/>
              <a:t>Barotse</a:t>
            </a:r>
            <a:r>
              <a:rPr lang="en-US" i="1" dirty="0" smtClean="0"/>
              <a:t> Sub-Basin (Zambia) : </a:t>
            </a:r>
            <a:r>
              <a:rPr lang="en-US" dirty="0" smtClean="0"/>
              <a:t>Zambia's climate is highly variable, with frequent droughts, seasonal and flash floods, extreme temperatures and dry spells. Floods and droughts have increased in frequency over the past three decades, costing the nation an estimated 0.4% in annual economic growth. This project is supporting strengthening of Zambia's institutional framework for climate resilience and improving of the adaptive capacity of vulnerable communities in the </a:t>
            </a:r>
            <a:r>
              <a:rPr lang="en-US" dirty="0" err="1" smtClean="0"/>
              <a:t>Barotse</a:t>
            </a:r>
            <a:r>
              <a:rPr lang="en-US" dirty="0" smtClean="0"/>
              <a:t> sub-basin. Three components: (a) Strategic National Program Support, aiming to strengthen the national institutional and financial framework for climate resilience; (b) Support to Participatory Adaptation, through strengthening of the adaptive capacity of vulnerable rural communities in the </a:t>
            </a:r>
            <a:r>
              <a:rPr lang="en-US" dirty="0" err="1" smtClean="0"/>
              <a:t>Barotse</a:t>
            </a:r>
            <a:r>
              <a:rPr lang="en-US" dirty="0" smtClean="0"/>
              <a:t> sub-basin; (c) Pilot Participatory Adaptation, through the funding of actual participatory adaptation investments in the </a:t>
            </a:r>
            <a:r>
              <a:rPr lang="en-US" dirty="0" err="1" smtClean="0"/>
              <a:t>Barotse</a:t>
            </a:r>
            <a:r>
              <a:rPr lang="en-US" dirty="0" smtClean="0"/>
              <a:t> sub-basin, including community adaptation sub-grants.</a:t>
            </a:r>
          </a:p>
          <a:p>
            <a:r>
              <a:rPr lang="en-US" dirty="0" smtClean="0"/>
              <a:t> </a:t>
            </a:r>
          </a:p>
          <a:p>
            <a:r>
              <a:rPr lang="en-US" dirty="0" smtClean="0"/>
              <a:t>Direct project beneficiaries under Participatory Adaptation is approximately 130,000 (about 25,800 households) in 24 targeted wards (sub-districts) and 8</a:t>
            </a:r>
            <a:r>
              <a:rPr lang="en-US" b="1" dirty="0" smtClean="0"/>
              <a:t> </a:t>
            </a:r>
            <a:r>
              <a:rPr lang="en-US" dirty="0" smtClean="0"/>
              <a:t>target districts. At the community level, the project will target an estimated 32 percent of female-headed households. The project will also reserve at least 30 percent of individual champion grants for women. </a:t>
            </a:r>
          </a:p>
          <a:p>
            <a:r>
              <a:rPr lang="en-US" i="1" dirty="0" smtClean="0"/>
              <a:t> </a:t>
            </a:r>
            <a:endParaRPr lang="en-US" dirty="0" smtClean="0"/>
          </a:p>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C996B59-75C5-4078-81A0-55EFC72DCC14}" type="slidenum">
              <a:rPr lang="en-US" smtClean="0"/>
              <a:t>10</a:t>
            </a:fld>
            <a:endParaRPr lang="en-US"/>
          </a:p>
        </p:txBody>
      </p:sp>
    </p:spTree>
    <p:extLst>
      <p:ext uri="{BB962C8B-B14F-4D97-AF65-F5344CB8AC3E}">
        <p14:creationId xmlns:p14="http://schemas.microsoft.com/office/powerpoint/2010/main" val="216915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pPr marL="342900" indent="-342900">
              <a:buFont typeface="+mj-lt"/>
              <a:buAutoNum type="arabicPeriod"/>
            </a:pPr>
            <a:r>
              <a:rPr lang="en-US" sz="1200" dirty="0" smtClean="0"/>
              <a:t>Strengthening of gender-responsive M&amp;E (portfolio review and scorecard development; toolkit and capacity-building of countries)</a:t>
            </a:r>
          </a:p>
          <a:p>
            <a:pPr marL="342900" indent="-342900">
              <a:buFont typeface="+mj-lt"/>
              <a:buAutoNum type="arabicPeriod"/>
            </a:pPr>
            <a:r>
              <a:rPr lang="en-US" sz="1200" dirty="0" smtClean="0"/>
              <a:t>Strong South-South learning on gender (pilot countries meeting sessions) </a:t>
            </a:r>
          </a:p>
          <a:p>
            <a:pPr marL="342900" indent="-342900">
              <a:buFont typeface="+mj-lt"/>
              <a:buAutoNum type="arabicPeriod"/>
            </a:pPr>
            <a:r>
              <a:rPr lang="en-US" sz="1200" dirty="0" smtClean="0"/>
              <a:t>Advancing CIF Gender Policy, following policy review, dialogue  </a:t>
            </a:r>
          </a:p>
          <a:p>
            <a:pPr marL="342900" indent="-342900">
              <a:buFont typeface="+mj-lt"/>
              <a:buAutoNum type="arabicPeriod"/>
            </a:pPr>
            <a:r>
              <a:rPr lang="en-US" sz="1200" dirty="0" smtClean="0"/>
              <a:t>External collaboration and partnership on gender and climate finance (GEF; GCF; CSOs; UNFCCC; </a:t>
            </a:r>
            <a:r>
              <a:rPr lang="en-US" sz="1200" dirty="0" err="1" smtClean="0"/>
              <a:t>UNWomen</a:t>
            </a:r>
            <a:r>
              <a:rPr lang="en-US" sz="120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Support to MDB gender strategy processes </a:t>
            </a:r>
            <a:r>
              <a:rPr lang="en-US" sz="1200" dirty="0" smtClean="0">
                <a:sym typeface="Wingdings" panose="05000000000000000000" pitchFamily="2" charset="2"/>
              </a:rPr>
              <a:t> I</a:t>
            </a:r>
            <a:r>
              <a:rPr lang="en-US" sz="1200" dirty="0" smtClean="0"/>
              <a:t>mproved institutional emphasis on gender and climate </a:t>
            </a:r>
          </a:p>
          <a:p>
            <a:pPr marL="342900" indent="-342900">
              <a:buFont typeface="+mj-lt"/>
              <a:buAutoNum type="arabicPeriod"/>
            </a:pPr>
            <a:r>
              <a:rPr lang="en-US" sz="1200" dirty="0" smtClean="0"/>
              <a:t>Knowledge management (gender and energy efficiency; portfolio reviews)</a:t>
            </a:r>
          </a:p>
          <a:p>
            <a:pPr marL="342900" indent="-342900">
              <a:buFont typeface="+mj-lt"/>
              <a:buAutoNum type="arabicPeriod"/>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11</a:t>
            </a:fld>
            <a:endParaRPr lang="en-US"/>
          </a:p>
        </p:txBody>
      </p:sp>
    </p:spTree>
    <p:extLst>
      <p:ext uri="{BB962C8B-B14F-4D97-AF65-F5344CB8AC3E}">
        <p14:creationId xmlns:p14="http://schemas.microsoft.com/office/powerpoint/2010/main" val="144983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smtClean="0"/>
              <a:t>Gender policy requirements (incl. investment criteria) help drive change in project design quality at entry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smtClean="0"/>
              <a:t>CIF partnership model (MDBs, observers, countries, CIF AU) offers valuable and diverse viewpoints, strengthening design of the gender program </a:t>
            </a:r>
          </a:p>
          <a:p>
            <a:pPr>
              <a:buFont typeface="Wingdings" panose="05000000000000000000" pitchFamily="2" charset="2"/>
              <a:buChar char="v"/>
            </a:pPr>
            <a:endParaRPr lang="en-US" sz="1200" dirty="0" smtClean="0"/>
          </a:p>
          <a:p>
            <a:pPr>
              <a:buFont typeface="Wingdings" panose="05000000000000000000" pitchFamily="2" charset="2"/>
              <a:buChar char="v"/>
            </a:pPr>
            <a:r>
              <a:rPr lang="en-US" sz="1200" dirty="0" smtClean="0"/>
              <a:t>Can deepen scope of approach from ‘gender mainstreaming’ to building support for Gender-Responsive Institutions  </a:t>
            </a:r>
          </a:p>
          <a:p>
            <a:pPr>
              <a:buFont typeface="Wingdings" panose="05000000000000000000" pitchFamily="2" charset="2"/>
              <a:buChar char="v"/>
            </a:pPr>
            <a:endParaRPr lang="en-US" sz="1200" dirty="0" smtClean="0"/>
          </a:p>
          <a:p>
            <a:pPr>
              <a:buFont typeface="Wingdings" panose="05000000000000000000" pitchFamily="2" charset="2"/>
              <a:buChar char="v"/>
            </a:pPr>
            <a:r>
              <a:rPr lang="en-US" sz="1200" dirty="0" smtClean="0"/>
              <a:t>CIF Gender Program understaffed compared</a:t>
            </a:r>
            <a:r>
              <a:rPr lang="en-US" sz="1200" baseline="0" dirty="0" smtClean="0"/>
              <a:t> to demand</a:t>
            </a:r>
            <a:r>
              <a:rPr lang="en-US" sz="1200" dirty="0" smtClean="0"/>
              <a:t>:   </a:t>
            </a:r>
            <a:r>
              <a:rPr lang="en-US" sz="1200" i="1" dirty="0" smtClean="0"/>
              <a:t>additional GF Specialist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12</a:t>
            </a:fld>
            <a:endParaRPr lang="en-US"/>
          </a:p>
        </p:txBody>
      </p:sp>
    </p:spTree>
    <p:extLst>
      <p:ext uri="{BB962C8B-B14F-4D97-AF65-F5344CB8AC3E}">
        <p14:creationId xmlns:p14="http://schemas.microsoft.com/office/powerpoint/2010/main" val="250549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13</a:t>
            </a:fld>
            <a:endParaRPr lang="en-US"/>
          </a:p>
        </p:txBody>
      </p:sp>
    </p:spTree>
    <p:extLst>
      <p:ext uri="{BB962C8B-B14F-4D97-AF65-F5344CB8AC3E}">
        <p14:creationId xmlns:p14="http://schemas.microsoft.com/office/powerpoint/2010/main" val="4219018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14</a:t>
            </a:fld>
            <a:endParaRPr lang="en-US"/>
          </a:p>
        </p:txBody>
      </p:sp>
    </p:spTree>
    <p:extLst>
      <p:ext uri="{BB962C8B-B14F-4D97-AF65-F5344CB8AC3E}">
        <p14:creationId xmlns:p14="http://schemas.microsoft.com/office/powerpoint/2010/main" val="704152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15</a:t>
            </a:fld>
            <a:endParaRPr lang="en-US" dirty="0"/>
          </a:p>
        </p:txBody>
      </p:sp>
    </p:spTree>
    <p:extLst>
      <p:ext uri="{BB962C8B-B14F-4D97-AF65-F5344CB8AC3E}">
        <p14:creationId xmlns:p14="http://schemas.microsoft.com/office/powerpoint/2010/main" val="218631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Goal: </a:t>
            </a:r>
            <a:r>
              <a:rPr lang="en-GB" sz="1200" dirty="0" smtClean="0"/>
              <a:t>Mainstream gender in CIF policy and programming in support of gender equality in climate-resilient, low carbon development investments in CIF countries</a:t>
            </a:r>
            <a:endParaRPr lang="en-GB" sz="1200" b="1" dirty="0" smtClean="0"/>
          </a:p>
          <a:p>
            <a:pPr lvl="0"/>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2</a:t>
            </a:fld>
            <a:endParaRPr lang="en-US"/>
          </a:p>
        </p:txBody>
      </p:sp>
    </p:spTree>
    <p:extLst>
      <p:ext uri="{BB962C8B-B14F-4D97-AF65-F5344CB8AC3E}">
        <p14:creationId xmlns:p14="http://schemas.microsoft.com/office/powerpoint/2010/main" val="4808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3</a:t>
            </a:fld>
            <a:endParaRPr lang="en-US"/>
          </a:p>
        </p:txBody>
      </p:sp>
    </p:spTree>
    <p:extLst>
      <p:ext uri="{BB962C8B-B14F-4D97-AF65-F5344CB8AC3E}">
        <p14:creationId xmlns:p14="http://schemas.microsoft.com/office/powerpoint/2010/main" val="660348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b="1" i="1" dirty="0" smtClean="0">
                <a:solidFill>
                  <a:schemeClr val="accent1">
                    <a:lumMod val="75000"/>
                  </a:schemeClr>
                </a:solidFill>
              </a:rPr>
              <a:t>Requires examination of: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b="1" i="1" dirty="0" smtClean="0">
                <a:solidFill>
                  <a:schemeClr val="accent1">
                    <a:lumMod val="75000"/>
                  </a:schemeClr>
                </a:solidFill>
              </a:rPr>
              <a:t>-</a:t>
            </a:r>
            <a:r>
              <a:rPr lang="en-US" altLang="en-US" sz="1000" dirty="0" smtClean="0">
                <a:solidFill>
                  <a:schemeClr val="accent1">
                    <a:lumMod val="75000"/>
                  </a:schemeClr>
                </a:solidFill>
              </a:rPr>
              <a:t>Stated goals and objectives (</a:t>
            </a:r>
            <a:r>
              <a:rPr lang="en-US" altLang="en-US" sz="1000" i="1" dirty="0" smtClean="0">
                <a:solidFill>
                  <a:schemeClr val="accent1">
                    <a:lumMod val="75000"/>
                  </a:schemeClr>
                </a:solidFill>
              </a:rPr>
              <a:t>logic of impacts; how beneficiaries are envisioned);</a:t>
            </a:r>
            <a:r>
              <a:rPr lang="en-US" altLang="en-US" sz="1000" dirty="0" smtClean="0">
                <a:solidFill>
                  <a:schemeClr val="accent1">
                    <a:lumMod val="75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00" dirty="0" smtClean="0">
                <a:solidFill>
                  <a:schemeClr val="accent1">
                    <a:lumMod val="75000"/>
                  </a:schemeClr>
                </a:solidFill>
              </a:rPr>
              <a:t>-Project technology choices;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smtClean="0">
                <a:solidFill>
                  <a:schemeClr val="accent1">
                    <a:lumMod val="75000"/>
                  </a:schemeClr>
                </a:solidFill>
              </a:rPr>
              <a:t>Employment impacts;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smtClean="0">
                <a:solidFill>
                  <a:schemeClr val="accent1">
                    <a:lumMod val="75000"/>
                  </a:schemeClr>
                </a:solidFill>
              </a:rPr>
              <a:t>Access to services </a:t>
            </a:r>
            <a:r>
              <a:rPr lang="en-US" altLang="en-US" sz="1000" i="1" dirty="0" smtClean="0">
                <a:solidFill>
                  <a:schemeClr val="accent1">
                    <a:lumMod val="75000"/>
                  </a:schemeClr>
                </a:solidFill>
              </a:rPr>
              <a:t>(and steps taken to reduce barriers; extension/ </a:t>
            </a:r>
            <a:r>
              <a:rPr lang="en-US" altLang="en-US" sz="1000" i="1" dirty="0" err="1" smtClean="0">
                <a:solidFill>
                  <a:schemeClr val="accent1">
                    <a:lumMod val="75000"/>
                  </a:schemeClr>
                </a:solidFill>
              </a:rPr>
              <a:t>hydromet</a:t>
            </a:r>
            <a:r>
              <a:rPr lang="en-US" altLang="en-US" sz="1000" i="1" dirty="0" smtClean="0">
                <a:solidFill>
                  <a:schemeClr val="accent1">
                    <a:lumMod val="75000"/>
                  </a:schemeClr>
                </a:solidFill>
              </a:rPr>
              <a:t> to reach all users of agric. and weather info);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smtClean="0">
                <a:solidFill>
                  <a:schemeClr val="accent1">
                    <a:lumMod val="75000"/>
                  </a:schemeClr>
                </a:solidFill>
              </a:rPr>
              <a:t>Project governance and monitoring</a:t>
            </a:r>
            <a:r>
              <a:rPr lang="en-US" altLang="en-US" sz="1000" i="1" dirty="0" smtClean="0">
                <a:solidFill>
                  <a:schemeClr val="accent1">
                    <a:lumMod val="75000"/>
                  </a:schemeClr>
                </a:solidFill>
              </a:rPr>
              <a:t> (stakeholder engagement);</a:t>
            </a:r>
            <a:r>
              <a:rPr lang="en-US" altLang="en-US" sz="1000" dirty="0" smtClean="0">
                <a:solidFill>
                  <a:schemeClr val="accent1">
                    <a:lumMod val="75000"/>
                  </a:schemeClr>
                </a:solidFill>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smtClean="0">
                <a:solidFill>
                  <a:schemeClr val="accent1">
                    <a:lumMod val="75000"/>
                  </a:schemeClr>
                </a:solidFill>
              </a:rPr>
              <a:t>Safeguards implementation, incl. livelihoods and resettlement. </a:t>
            </a:r>
          </a:p>
          <a:p>
            <a:r>
              <a:rPr lang="en-US" sz="1000" b="1" dirty="0" smtClean="0"/>
              <a:t> </a:t>
            </a:r>
          </a:p>
          <a:p>
            <a:pPr>
              <a:buFont typeface="Wingdings" panose="05000000000000000000" pitchFamily="2" charset="2"/>
              <a:buChar char="q"/>
            </a:pPr>
            <a:r>
              <a:rPr lang="en-US" sz="1800" b="1" dirty="0" smtClean="0"/>
              <a:t>CTF: </a:t>
            </a:r>
            <a:r>
              <a:rPr lang="en-US" sz="1800" u="sng" dirty="0" smtClean="0"/>
              <a:t>Vietnam</a:t>
            </a:r>
            <a:r>
              <a:rPr lang="en-US" sz="1800" dirty="0" smtClean="0"/>
              <a:t> “Sustainable Urban Transport for HCMC Mass Rapid Transit Line 2</a:t>
            </a:r>
            <a:r>
              <a:rPr lang="en-US" sz="1400" dirty="0" smtClean="0"/>
              <a:t>”</a:t>
            </a:r>
          </a:p>
          <a:p>
            <a:pPr lvl="1">
              <a:buFont typeface="Wingdings" panose="05000000000000000000" pitchFamily="2" charset="2"/>
              <a:buChar char="q"/>
            </a:pPr>
            <a:r>
              <a:rPr lang="en-US" sz="1500" dirty="0" smtClean="0"/>
              <a:t>Increasing women’s access to transport services, and to employment in the transport sector</a:t>
            </a:r>
          </a:p>
          <a:p>
            <a:pPr lvl="1">
              <a:buFont typeface="Wingdings" panose="05000000000000000000" pitchFamily="2" charset="2"/>
              <a:buChar char="q"/>
            </a:pPr>
            <a:r>
              <a:rPr lang="en-US" sz="1400" dirty="0" smtClean="0"/>
              <a:t>Targets of 20% of project construction jobs and 30% of station jobs for women </a:t>
            </a:r>
          </a:p>
          <a:p>
            <a:pPr lvl="1">
              <a:buFont typeface="Wingdings" panose="05000000000000000000" pitchFamily="2" charset="2"/>
              <a:buChar char="q"/>
            </a:pPr>
            <a:r>
              <a:rPr lang="en-US" sz="1400" dirty="0" smtClean="0"/>
              <a:t>Project stations feature:  (i) dedicated waiting spaces on platforms for women; (ii) shop spaces for female-owned businesses; (iii) women-only carriages with child seating; (iv) secure street lighting and security cameras at stations; (v) multi-modal planning and ticket/ schedules systems to suit multiple destinations used by women; and (vi) direct marketing to women as metro users. </a:t>
            </a:r>
          </a:p>
          <a:p>
            <a:pPr>
              <a:buFont typeface="Wingdings" panose="05000000000000000000" pitchFamily="2" charset="2"/>
              <a:buChar char="q"/>
            </a:pPr>
            <a:r>
              <a:rPr lang="en-US" sz="1800" b="1" dirty="0" smtClean="0"/>
              <a:t>PPCR:</a:t>
            </a:r>
            <a:r>
              <a:rPr lang="en-US" sz="1800" dirty="0" smtClean="0"/>
              <a:t> </a:t>
            </a:r>
            <a:r>
              <a:rPr lang="en-US" sz="1800" u="sng" dirty="0" smtClean="0"/>
              <a:t>Tajikistan</a:t>
            </a:r>
            <a:r>
              <a:rPr lang="en-US" sz="1800" dirty="0" smtClean="0"/>
              <a:t> “</a:t>
            </a:r>
            <a:r>
              <a:rPr lang="en-GB" sz="1800" dirty="0" err="1" smtClean="0"/>
              <a:t>Pyanj</a:t>
            </a:r>
            <a:r>
              <a:rPr lang="en-GB" sz="1800" dirty="0" smtClean="0"/>
              <a:t> River Basin” Project - good practices in gender mainstreaming, </a:t>
            </a:r>
          </a:p>
          <a:p>
            <a:pPr lvl="1">
              <a:buFont typeface="Wingdings" panose="05000000000000000000" pitchFamily="2" charset="2"/>
              <a:buChar char="q"/>
            </a:pPr>
            <a:r>
              <a:rPr lang="en-GB" sz="1400" dirty="0" smtClean="0"/>
              <a:t>e.g., multi-stakeholder planning (with participation by women’s associations); linkages to the national women’s machinery; gender-sensitive social mobilization and institutional development in land and water management for multiple-use; and clear gender targets in employment, training, and governance </a:t>
            </a:r>
          </a:p>
          <a:p>
            <a:pPr lvl="1">
              <a:buFont typeface="Wingdings" panose="05000000000000000000" pitchFamily="2" charset="2"/>
              <a:buChar char="q"/>
            </a:pPr>
            <a:r>
              <a:rPr lang="en-GB" sz="1400" dirty="0" smtClean="0"/>
              <a:t>Project reaches 35,000 households. Improved water storage infrastructure in this climate-vulnerable basin has reduced time spent on water collection by women by 75%. </a:t>
            </a:r>
            <a:endParaRPr lang="en-US" sz="1400" dirty="0" smtClean="0"/>
          </a:p>
          <a:p>
            <a:pPr>
              <a:buFont typeface="Wingdings" panose="05000000000000000000" pitchFamily="2" charset="2"/>
              <a:buChar char="q"/>
            </a:pPr>
            <a:r>
              <a:rPr lang="en-US" sz="1800" b="1" dirty="0" smtClean="0"/>
              <a:t>SREP: </a:t>
            </a:r>
            <a:r>
              <a:rPr lang="en-US" sz="1800" u="sng" dirty="0" smtClean="0"/>
              <a:t>Maldives</a:t>
            </a:r>
            <a:r>
              <a:rPr lang="en-US" sz="1800" dirty="0" smtClean="0"/>
              <a:t> “Preparing Outer Islands for Sustainable Energy Development Program” </a:t>
            </a:r>
            <a:endParaRPr lang="en-US" sz="1400" dirty="0" smtClean="0"/>
          </a:p>
          <a:p>
            <a:pPr marL="457200" indent="0">
              <a:buFont typeface="Wingdings" panose="05000000000000000000" pitchFamily="2" charset="2"/>
              <a:buChar char="q"/>
            </a:pPr>
            <a:r>
              <a:rPr lang="en-US" sz="1400" dirty="0" smtClean="0"/>
              <a:t> Gender-specific targets with at least 25% of energy parastatal staff trained being female; </a:t>
            </a:r>
          </a:p>
          <a:p>
            <a:pPr marL="457200" indent="0">
              <a:buFont typeface="Wingdings" panose="05000000000000000000" pitchFamily="2" charset="2"/>
              <a:buChar char="q"/>
            </a:pPr>
            <a:r>
              <a:rPr lang="en-US" sz="1400" dirty="0" smtClean="0"/>
              <a:t> Gender-inclusive community outreach program targeting women’s development committees and women consumers in the outer islands to improve household level demand-side management; </a:t>
            </a:r>
          </a:p>
          <a:p>
            <a:pPr marL="457200" indent="0">
              <a:buFont typeface="Wingdings" panose="05000000000000000000" pitchFamily="2" charset="2"/>
              <a:buChar char="q"/>
            </a:pPr>
            <a:r>
              <a:rPr lang="en-US" sz="1400" dirty="0" smtClean="0"/>
              <a:t> Reduced off-peak and/or shoulder rate tariffs for women-owned micro and small enterprises.</a:t>
            </a:r>
          </a:p>
          <a:p>
            <a:pPr>
              <a:buFont typeface="Wingdings" panose="05000000000000000000" pitchFamily="2" charset="2"/>
              <a:buChar char="q"/>
            </a:pPr>
            <a:r>
              <a:rPr lang="en-US" sz="1800" b="1" dirty="0" smtClean="0"/>
              <a:t>FIP:  </a:t>
            </a:r>
            <a:r>
              <a:rPr lang="en-US" sz="1800" u="sng" dirty="0" smtClean="0"/>
              <a:t>Mexico</a:t>
            </a:r>
            <a:r>
              <a:rPr lang="en-US" sz="1800" dirty="0" smtClean="0"/>
              <a:t> “Forests and Climate Change” Project: (i) mainstreaming gender in National Forestry Commission (CONAFOR) planning, budgeting, and monitoring processes; (ii) work with women forests and women forest producers </a:t>
            </a:r>
            <a:r>
              <a:rPr lang="en-US" sz="1400" dirty="0" smtClean="0"/>
              <a:t>to share experience, expand training and research, and enhance women’s role in formal forest governance in </a:t>
            </a:r>
            <a:r>
              <a:rPr lang="en-US" sz="1400" i="1" dirty="0" err="1" smtClean="0"/>
              <a:t>ejidos</a:t>
            </a:r>
            <a:r>
              <a:rPr lang="en-US" sz="1400" i="1" dirty="0" smtClean="0"/>
              <a:t>, </a:t>
            </a:r>
            <a:r>
              <a:rPr lang="en-US" sz="1400" dirty="0" smtClean="0"/>
              <a:t>incl. non-timber forest production and management  </a:t>
            </a:r>
          </a:p>
          <a:p>
            <a:endParaRPr lang="en-US" sz="1000" dirty="0" smtClean="0"/>
          </a:p>
          <a:p>
            <a:pPr lvl="0"/>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4</a:t>
            </a:fld>
            <a:endParaRPr lang="en-US"/>
          </a:p>
        </p:txBody>
      </p:sp>
    </p:spTree>
    <p:extLst>
      <p:ext uri="{BB962C8B-B14F-4D97-AF65-F5344CB8AC3E}">
        <p14:creationId xmlns:p14="http://schemas.microsoft.com/office/powerpoint/2010/main" val="142924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5</a:t>
            </a:fld>
            <a:endParaRPr lang="en-US"/>
          </a:p>
        </p:txBody>
      </p:sp>
    </p:spTree>
    <p:extLst>
      <p:ext uri="{BB962C8B-B14F-4D97-AF65-F5344CB8AC3E}">
        <p14:creationId xmlns:p14="http://schemas.microsoft.com/office/powerpoint/2010/main" val="236027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9C996B59-75C5-4078-81A0-55EFC72DCC14}" type="slidenum">
              <a:rPr lang="en-US" smtClean="0"/>
              <a:t>6</a:t>
            </a:fld>
            <a:endParaRPr lang="en-US"/>
          </a:p>
        </p:txBody>
      </p:sp>
    </p:spTree>
    <p:extLst>
      <p:ext uri="{BB962C8B-B14F-4D97-AF65-F5344CB8AC3E}">
        <p14:creationId xmlns:p14="http://schemas.microsoft.com/office/powerpoint/2010/main" val="2896889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9C996B59-75C5-4078-81A0-55EFC72DCC14}" type="slidenum">
              <a:rPr lang="en-US" smtClean="0"/>
              <a:t>7</a:t>
            </a:fld>
            <a:endParaRPr lang="en-US"/>
          </a:p>
        </p:txBody>
      </p:sp>
    </p:spTree>
    <p:extLst>
      <p:ext uri="{BB962C8B-B14F-4D97-AF65-F5344CB8AC3E}">
        <p14:creationId xmlns:p14="http://schemas.microsoft.com/office/powerpoint/2010/main" val="369299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pPr marL="342900" indent="-342900">
              <a:buFont typeface="+mj-lt"/>
              <a:buAutoNum type="arabicPeriod"/>
            </a:pPr>
            <a:r>
              <a:rPr lang="en-US" sz="1200" dirty="0" smtClean="0"/>
              <a:t>Strengthening of gender-responsive M&amp;E (portfolio review and scorecard development; toolkit and capacity-building of countries)</a:t>
            </a:r>
          </a:p>
          <a:p>
            <a:pPr marL="342900" indent="-342900">
              <a:buFont typeface="+mj-lt"/>
              <a:buAutoNum type="arabicPeriod"/>
            </a:pPr>
            <a:r>
              <a:rPr lang="en-US" sz="1200" dirty="0" smtClean="0"/>
              <a:t>Strong South-South learning on gender (pilot countries meeting sessions) </a:t>
            </a:r>
          </a:p>
          <a:p>
            <a:pPr marL="342900" indent="-342900">
              <a:buFont typeface="+mj-lt"/>
              <a:buAutoNum type="arabicPeriod"/>
            </a:pPr>
            <a:r>
              <a:rPr lang="en-US" sz="1200" dirty="0" smtClean="0"/>
              <a:t>Advancing CIF Gender Policy, following policy review, dialogue  </a:t>
            </a:r>
          </a:p>
          <a:p>
            <a:pPr marL="342900" indent="-342900">
              <a:buFont typeface="+mj-lt"/>
              <a:buAutoNum type="arabicPeriod"/>
            </a:pPr>
            <a:r>
              <a:rPr lang="en-US" sz="1200" dirty="0" smtClean="0"/>
              <a:t>External collaboration and partnership on gender and climate finance (GEF; GCF; CSOs; UNFCCC; </a:t>
            </a:r>
            <a:r>
              <a:rPr lang="en-US" sz="1200" dirty="0" err="1" smtClean="0"/>
              <a:t>UNWomen</a:t>
            </a:r>
            <a:r>
              <a:rPr lang="en-US" sz="120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Support to MDB gender strategy processes </a:t>
            </a:r>
            <a:r>
              <a:rPr lang="en-US" sz="1200" dirty="0" smtClean="0">
                <a:sym typeface="Wingdings" panose="05000000000000000000" pitchFamily="2" charset="2"/>
              </a:rPr>
              <a:t> I</a:t>
            </a:r>
            <a:r>
              <a:rPr lang="en-US" sz="1200" dirty="0" smtClean="0"/>
              <a:t>mproved institutional emphasis on gender and climate </a:t>
            </a:r>
          </a:p>
          <a:p>
            <a:pPr marL="342900" indent="-342900">
              <a:buFont typeface="+mj-lt"/>
              <a:buAutoNum type="arabicPeriod"/>
            </a:pPr>
            <a:r>
              <a:rPr lang="en-US" sz="1200" dirty="0" smtClean="0"/>
              <a:t>Knowledge management (gender and energy efficiency; portfolio reviews)</a:t>
            </a:r>
          </a:p>
          <a:p>
            <a:pPr marL="342900" indent="-342900">
              <a:buFont typeface="+mj-lt"/>
              <a:buAutoNum type="arabicPeriod"/>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5476D4-3A80-4784-AA70-049CCF35075A}" type="slidenum">
              <a:rPr lang="en-US" smtClean="0"/>
              <a:t>8</a:t>
            </a:fld>
            <a:endParaRPr lang="en-US"/>
          </a:p>
        </p:txBody>
      </p:sp>
    </p:spTree>
    <p:extLst>
      <p:ext uri="{BB962C8B-B14F-4D97-AF65-F5344CB8AC3E}">
        <p14:creationId xmlns:p14="http://schemas.microsoft.com/office/powerpoint/2010/main" val="283970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p:spPr>
      </p:sp>
      <p:sp>
        <p:nvSpPr>
          <p:cNvPr id="3" name="Notes Placeholder 2"/>
          <p:cNvSpPr>
            <a:spLocks noGrp="1"/>
          </p:cNvSpPr>
          <p:nvPr>
            <p:ph type="body" idx="1"/>
          </p:nvPr>
        </p:nvSpPr>
        <p:spPr/>
        <p:txBody>
          <a:bodyPr/>
          <a:lstStyle/>
          <a:p>
            <a:pPr>
              <a:buFont typeface="Wingdings" panose="05000000000000000000" pitchFamily="2" charset="2"/>
              <a:buNone/>
            </a:pPr>
            <a:endParaRPr lang="en-US" sz="1400" dirty="0" smtClean="0"/>
          </a:p>
          <a:p>
            <a:pPr lvl="1">
              <a:buFont typeface="Wingdings" panose="05000000000000000000" pitchFamily="2" charset="2"/>
              <a:buChar char="q"/>
            </a:pPr>
            <a:endParaRPr lang="en-US" sz="1400" dirty="0" smtClean="0"/>
          </a:p>
          <a:p>
            <a:pPr>
              <a:buFont typeface="Wingdings" panose="05000000000000000000" pitchFamily="2" charset="2"/>
              <a:buChar char="q"/>
            </a:pPr>
            <a:r>
              <a:rPr lang="en-US" sz="1800" b="1" dirty="0" smtClean="0"/>
              <a:t>PPCR:</a:t>
            </a:r>
            <a:r>
              <a:rPr lang="en-US" sz="1800" dirty="0" smtClean="0"/>
              <a:t> </a:t>
            </a:r>
            <a:r>
              <a:rPr lang="en-US" sz="1800" u="sng" dirty="0" smtClean="0"/>
              <a:t>Tajikistan</a:t>
            </a:r>
            <a:r>
              <a:rPr lang="en-US" sz="1800" dirty="0" smtClean="0"/>
              <a:t> “</a:t>
            </a:r>
            <a:r>
              <a:rPr lang="en-GB" sz="1800" dirty="0" err="1" smtClean="0"/>
              <a:t>Pyanj</a:t>
            </a:r>
            <a:r>
              <a:rPr lang="en-GB" sz="1800" dirty="0" smtClean="0"/>
              <a:t> River Basin” Project - good practices in gender mainstreaming, </a:t>
            </a:r>
          </a:p>
          <a:p>
            <a:pPr lvl="1">
              <a:buFont typeface="Wingdings" panose="05000000000000000000" pitchFamily="2" charset="2"/>
              <a:buChar char="q"/>
            </a:pPr>
            <a:r>
              <a:rPr lang="en-GB" sz="1400" dirty="0" smtClean="0"/>
              <a:t>e.g., multi-stakeholder planning (with participation by women’s associations); linkages to the national women’s machinery; gender-sensitive social mobilization and institutional development in land and water management for multiple-use; and clear gender targets in employment, training, and governance </a:t>
            </a:r>
          </a:p>
          <a:p>
            <a:pPr lvl="1">
              <a:buFont typeface="Wingdings" panose="05000000000000000000" pitchFamily="2" charset="2"/>
              <a:buChar char="q"/>
            </a:pPr>
            <a:r>
              <a:rPr lang="en-GB" sz="1400" dirty="0" smtClean="0"/>
              <a:t>Project reaches 35,000 households. Improved water storage infrastructure in this climate-vulnerable basin has reduced time spent on water collection by women by 75%. </a:t>
            </a:r>
            <a:endParaRPr lang="en-US" sz="1400" dirty="0" smtClean="0"/>
          </a:p>
          <a:p>
            <a:pPr>
              <a:buFont typeface="Wingdings" panose="05000000000000000000" pitchFamily="2" charset="2"/>
              <a:buNone/>
            </a:pPr>
            <a:endParaRPr lang="en-US" sz="1400" dirty="0" smtClean="0"/>
          </a:p>
          <a:p>
            <a:endParaRPr lang="en-US" dirty="0" smtClean="0"/>
          </a:p>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C996B59-75C5-4078-81A0-55EFC72DCC14}" type="slidenum">
              <a:rPr lang="en-US" smtClean="0"/>
              <a:t>9</a:t>
            </a:fld>
            <a:endParaRPr lang="en-US"/>
          </a:p>
        </p:txBody>
      </p:sp>
    </p:spTree>
    <p:extLst>
      <p:ext uri="{BB962C8B-B14F-4D97-AF65-F5344CB8AC3E}">
        <p14:creationId xmlns:p14="http://schemas.microsoft.com/office/powerpoint/2010/main" val="2081973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7" name="Pladsholder til titel 1"/>
          <p:cNvSpPr txBox="1">
            <a:spLocks/>
          </p:cNvSpPr>
          <p:nvPr userDrawn="1"/>
        </p:nvSpPr>
        <p:spPr>
          <a:xfrm>
            <a:off x="1524000" y="615378"/>
            <a:ext cx="7162800" cy="808038"/>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a-DK" sz="2300" b="1" i="0" u="none" strike="noStrike" kern="1200" cap="none" spc="0" normalizeH="0" baseline="0" noProof="0" dirty="0" smtClean="0">
                <a:ln>
                  <a:noFill/>
                </a:ln>
                <a:solidFill>
                  <a:schemeClr val="bg1"/>
                </a:solidFill>
                <a:effectLst/>
                <a:uLnTx/>
                <a:uFillTx/>
                <a:latin typeface="Myriad Pro"/>
                <a:ea typeface="+mj-ea"/>
                <a:cs typeface="Myriad Pro"/>
              </a:rPr>
              <a:t>TITLE SLIDE</a:t>
            </a:r>
          </a:p>
        </p:txBody>
      </p:sp>
      <p:sp>
        <p:nvSpPr>
          <p:cNvPr id="12" name="Content Placeholder 3"/>
          <p:cNvSpPr>
            <a:spLocks noGrp="1"/>
          </p:cNvSpPr>
          <p:nvPr>
            <p:ph sz="half" idx="2"/>
          </p:nvPr>
        </p:nvSpPr>
        <p:spPr>
          <a:xfrm>
            <a:off x="1" y="1423417"/>
            <a:ext cx="5740399" cy="3013116"/>
          </a:xfrm>
          <a:prstGeom prst="rect">
            <a:avLst/>
          </a:prstGeom>
        </p:spPr>
        <p:txBody>
          <a:bodyPr/>
          <a:lstStyle>
            <a:lvl1pPr>
              <a:buNone/>
              <a:defRPr/>
            </a:lvl1pPr>
          </a:lstStyle>
          <a:p>
            <a:pPr lvl="0"/>
            <a:endParaRPr lang="en-US" dirty="0"/>
          </a:p>
        </p:txBody>
      </p:sp>
      <p:sp>
        <p:nvSpPr>
          <p:cNvPr id="13" name="Content Placeholder 3"/>
          <p:cNvSpPr>
            <a:spLocks noGrp="1"/>
          </p:cNvSpPr>
          <p:nvPr>
            <p:ph sz="half" idx="13"/>
          </p:nvPr>
        </p:nvSpPr>
        <p:spPr>
          <a:xfrm>
            <a:off x="5336012" y="1423417"/>
            <a:ext cx="3807989" cy="3013116"/>
          </a:xfrm>
          <a:prstGeom prst="rect">
            <a:avLst/>
          </a:prstGeom>
        </p:spPr>
        <p:txBody>
          <a:bodyPr/>
          <a:lstStyle>
            <a:lvl1pPr>
              <a:buNone/>
              <a:defRPr/>
            </a:lvl1pPr>
          </a:lstStyle>
          <a:p>
            <a:pPr lvl="0"/>
            <a:endParaRPr lang="en-US" dirty="0"/>
          </a:p>
        </p:txBody>
      </p:sp>
      <p:sp>
        <p:nvSpPr>
          <p:cNvPr id="14" name="Content Placeholder 3"/>
          <p:cNvSpPr>
            <a:spLocks noGrp="1"/>
          </p:cNvSpPr>
          <p:nvPr>
            <p:ph sz="half" idx="14"/>
          </p:nvPr>
        </p:nvSpPr>
        <p:spPr>
          <a:xfrm>
            <a:off x="1" y="4436534"/>
            <a:ext cx="6440588" cy="1667934"/>
          </a:xfrm>
          <a:prstGeom prst="rect">
            <a:avLst/>
          </a:prstGeom>
        </p:spPr>
        <p:txBody>
          <a:bodyPr/>
          <a:lstStyle>
            <a:lvl1pPr>
              <a:buNone/>
              <a:defRPr/>
            </a:lvl1pPr>
          </a:lstStyle>
          <a:p>
            <a:pPr lvl="0"/>
            <a:endParaRPr lang="en-US" dirty="0"/>
          </a:p>
        </p:txBody>
      </p:sp>
      <p:sp>
        <p:nvSpPr>
          <p:cNvPr id="15" name="Content Placeholder 3"/>
          <p:cNvSpPr>
            <a:spLocks noGrp="1"/>
          </p:cNvSpPr>
          <p:nvPr>
            <p:ph sz="half" idx="15"/>
          </p:nvPr>
        </p:nvSpPr>
        <p:spPr>
          <a:xfrm>
            <a:off x="6119390" y="4436534"/>
            <a:ext cx="3024611" cy="1667934"/>
          </a:xfrm>
          <a:prstGeom prst="rect">
            <a:avLst/>
          </a:prstGeom>
        </p:spPr>
        <p:txBody>
          <a:bodyPr/>
          <a:lstStyle>
            <a:lvl1pPr>
              <a:buNone/>
              <a:defRPr/>
            </a:lvl1pPr>
          </a:lstStyle>
          <a:p>
            <a:pPr lvl="0"/>
            <a:endParaRPr lang="en-US" dirty="0"/>
          </a:p>
        </p:txBody>
      </p:sp>
      <p:sp>
        <p:nvSpPr>
          <p:cNvPr id="18" name="Pladsholder til titel 1"/>
          <p:cNvSpPr>
            <a:spLocks noGrp="1"/>
          </p:cNvSpPr>
          <p:nvPr>
            <p:ph type="title"/>
          </p:nvPr>
        </p:nvSpPr>
        <p:spPr>
          <a:xfrm>
            <a:off x="609600" y="609600"/>
            <a:ext cx="8077200" cy="808038"/>
          </a:xfrm>
          <a:prstGeom prst="rect">
            <a:avLst/>
          </a:prstGeom>
        </p:spPr>
        <p:txBody>
          <a:bodyPr vert="horz" lIns="91440" tIns="45720" rIns="91440" bIns="45720" rtlCol="0" anchor="ctr">
            <a:normAutofit/>
          </a:bodyPr>
          <a:lstStyle>
            <a:lvl1pPr>
              <a:defRPr b="0" i="0">
                <a:solidFill>
                  <a:srgbClr val="000000"/>
                </a:solidFill>
                <a:latin typeface="+mn-lt"/>
                <a:cs typeface="Myriad Pro Semibold Cond"/>
              </a:defRPr>
            </a:lvl1pPr>
          </a:lstStyle>
          <a:p>
            <a:r>
              <a:rPr lang="da-DK" dirty="0" smtClean="0"/>
              <a:t>TITLE SLIDE</a:t>
            </a:r>
            <a:endParaRPr lang="da-DK" dirty="0"/>
          </a:p>
        </p:txBody>
      </p:sp>
      <p:pic>
        <p:nvPicPr>
          <p:cNvPr id="11" name="Billede 10" descr="4 logoer-lille.jpg"/>
          <p:cNvPicPr>
            <a:picLocks noChangeAspect="1"/>
          </p:cNvPicPr>
          <p:nvPr userDrawn="1"/>
        </p:nvPicPr>
        <p:blipFill>
          <a:blip r:embed="rId2"/>
          <a:stretch>
            <a:fillRect/>
          </a:stretch>
        </p:blipFill>
        <p:spPr>
          <a:xfrm>
            <a:off x="7391400" y="6290737"/>
            <a:ext cx="1600200" cy="401067"/>
          </a:xfrm>
          <a:prstGeom prst="rect">
            <a:avLst/>
          </a:prstGeom>
        </p:spPr>
      </p:pic>
      <p:pic>
        <p:nvPicPr>
          <p:cNvPr id="19" name="Billede 18"/>
          <p:cNvPicPr>
            <a:picLocks noChangeAspect="1"/>
          </p:cNvPicPr>
          <p:nvPr/>
        </p:nvPicPr>
        <p:blipFill>
          <a:blip r:embed="rId3"/>
          <a:stretch>
            <a:fillRect/>
          </a:stretch>
        </p:blipFill>
        <p:spPr>
          <a:xfrm>
            <a:off x="-190500" y="6070600"/>
            <a:ext cx="9525000" cy="63500"/>
          </a:xfrm>
          <a:prstGeom prst="rect">
            <a:avLst/>
          </a:prstGeom>
        </p:spPr>
      </p:pic>
      <p:pic>
        <p:nvPicPr>
          <p:cNvPr id="20" name="Billede 19" descr="Toplogo.jpg"/>
          <p:cNvPicPr>
            <a:picLocks noChangeAspect="1"/>
          </p:cNvPicPr>
          <p:nvPr userDrawn="1"/>
        </p:nvPicPr>
        <p:blipFill>
          <a:blip r:embed="rId4"/>
          <a:stretch>
            <a:fillRect/>
          </a:stretch>
        </p:blipFill>
        <p:spPr>
          <a:xfrm>
            <a:off x="8077200" y="359664"/>
            <a:ext cx="710184" cy="13929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9" name="Billede 18" descr="Mørk blå top.jpg"/>
          <p:cNvPicPr>
            <a:picLocks noChangeAspect="1"/>
          </p:cNvPicPr>
          <p:nvPr userDrawn="1"/>
        </p:nvPicPr>
        <p:blipFill>
          <a:blip r:embed="rId2"/>
          <a:stretch>
            <a:fillRect/>
          </a:stretch>
        </p:blipFill>
        <p:spPr>
          <a:xfrm>
            <a:off x="-20829" y="204534"/>
            <a:ext cx="9351096" cy="1213104"/>
          </a:xfrm>
          <a:prstGeom prst="rect">
            <a:avLst/>
          </a:prstGeom>
        </p:spPr>
      </p:pic>
      <p:pic>
        <p:nvPicPr>
          <p:cNvPr id="28" name="Billede 27" descr="Toplogo.jpg"/>
          <p:cNvPicPr>
            <a:picLocks noChangeAspect="1"/>
          </p:cNvPicPr>
          <p:nvPr userDrawn="1"/>
        </p:nvPicPr>
        <p:blipFill>
          <a:blip r:embed="rId3"/>
          <a:stretch>
            <a:fillRect/>
          </a:stretch>
        </p:blipFill>
        <p:spPr>
          <a:xfrm>
            <a:off x="8077200" y="359664"/>
            <a:ext cx="710184" cy="1392936"/>
          </a:xfrm>
          <a:prstGeom prst="rect">
            <a:avLst/>
          </a:prstGeom>
        </p:spPr>
      </p:pic>
      <p:pic>
        <p:nvPicPr>
          <p:cNvPr id="11" name="Billede 4"/>
          <p:cNvPicPr>
            <a:picLocks noChangeAspect="1"/>
          </p:cNvPicPr>
          <p:nvPr userDrawn="1"/>
        </p:nvPicPr>
        <p:blipFill>
          <a:blip r:embed="rId4"/>
          <a:stretch>
            <a:fillRect/>
          </a:stretch>
        </p:blipFill>
        <p:spPr>
          <a:xfrm>
            <a:off x="1600200" y="6076950"/>
            <a:ext cx="7048500" cy="69926"/>
          </a:xfrm>
          <a:prstGeom prst="rect">
            <a:avLst/>
          </a:prstGeom>
        </p:spPr>
      </p:pic>
      <p:sp>
        <p:nvSpPr>
          <p:cNvPr id="12" name="Pladsholder til tekst 3"/>
          <p:cNvSpPr>
            <a:spLocks noGrp="1"/>
          </p:cNvSpPr>
          <p:nvPr>
            <p:ph type="body" sz="half" idx="2"/>
          </p:nvPr>
        </p:nvSpPr>
        <p:spPr>
          <a:xfrm>
            <a:off x="1258890" y="1916113"/>
            <a:ext cx="39989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13" name="Pladsholder til tekst 3"/>
          <p:cNvSpPr>
            <a:spLocks noGrp="1"/>
          </p:cNvSpPr>
          <p:nvPr>
            <p:ph type="body" sz="half" idx="10"/>
          </p:nvPr>
        </p:nvSpPr>
        <p:spPr>
          <a:xfrm>
            <a:off x="5435601" y="1916114"/>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14" name="Pladsholder til tekst 3"/>
          <p:cNvSpPr>
            <a:spLocks noGrp="1"/>
          </p:cNvSpPr>
          <p:nvPr>
            <p:ph type="body" sz="half" idx="11"/>
          </p:nvPr>
        </p:nvSpPr>
        <p:spPr>
          <a:xfrm>
            <a:off x="1258888" y="4800603"/>
            <a:ext cx="73898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5" name="Pladsholder til tekst 3"/>
          <p:cNvSpPr>
            <a:spLocks noGrp="1"/>
          </p:cNvSpPr>
          <p:nvPr>
            <p:ph type="body" sz="half" idx="12"/>
          </p:nvPr>
        </p:nvSpPr>
        <p:spPr>
          <a:xfrm>
            <a:off x="1258888" y="5676901"/>
            <a:ext cx="7389812" cy="400050"/>
          </a:xfrm>
          <a:prstGeom prst="rect">
            <a:avLst/>
          </a:prstGeom>
        </p:spPr>
        <p:txBody>
          <a:bodyPr/>
          <a:lstStyle>
            <a:lvl1pPr>
              <a:defRPr sz="1000" b="0" i="0">
                <a:latin typeface="+mn-lt"/>
                <a:cs typeface="ConduitITC TT"/>
              </a:defRPr>
            </a:lvl1pPr>
          </a:lstStyle>
          <a:p>
            <a:endParaRPr lang="da-DK" dirty="0"/>
          </a:p>
        </p:txBody>
      </p:sp>
      <p:sp>
        <p:nvSpPr>
          <p:cNvPr id="10"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7"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21" name="Billede 20" descr="Mørk blå top.jpg"/>
          <p:cNvPicPr>
            <a:picLocks noChangeAspect="1"/>
          </p:cNvPicPr>
          <p:nvPr userDrawn="1"/>
        </p:nvPicPr>
        <p:blipFill>
          <a:blip r:embed="rId2"/>
          <a:stretch>
            <a:fillRect/>
          </a:stretch>
        </p:blipFill>
        <p:spPr>
          <a:xfrm>
            <a:off x="-20829" y="204534"/>
            <a:ext cx="9351096" cy="1213104"/>
          </a:xfrm>
          <a:prstGeom prst="rect">
            <a:avLst/>
          </a:prstGeom>
        </p:spPr>
      </p:pic>
      <p:pic>
        <p:nvPicPr>
          <p:cNvPr id="22" name="Billede 21"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9"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a:prstGeom prst="rect">
            <a:avLst/>
          </a:prstGeom>
        </p:spPr>
        <p:txBody>
          <a:bodyPr anchor="b"/>
          <a:lstStyle>
            <a:lvl1pPr algn="l">
              <a:defRPr sz="2000" b="1">
                <a:latin typeface="+mn-lt"/>
              </a:defRPr>
            </a:lvl1pPr>
          </a:lstStyle>
          <a:p>
            <a:r>
              <a:rPr lang="da-DK" smtClean="0"/>
              <a:t>Klik for at redigere i masteren</a:t>
            </a:r>
            <a:endParaRPr lang="da-DK"/>
          </a:p>
        </p:txBody>
      </p:sp>
      <p:sp>
        <p:nvSpPr>
          <p:cNvPr id="3" name="Pladsholder til indhold 2"/>
          <p:cNvSpPr>
            <a:spLocks noGrp="1"/>
          </p:cNvSpPr>
          <p:nvPr>
            <p:ph idx="1"/>
          </p:nvPr>
        </p:nvSpPr>
        <p:spPr>
          <a:xfrm>
            <a:off x="3575050" y="273052"/>
            <a:ext cx="5111750" cy="585311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1" y="1435102"/>
            <a:ext cx="3008313" cy="4691063"/>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a:xfrm>
            <a:off x="457200" y="6356352"/>
            <a:ext cx="2133600" cy="365125"/>
          </a:xfrm>
          <a:prstGeom prst="rect">
            <a:avLst/>
          </a:prstGeom>
        </p:spPr>
        <p:txBody>
          <a:bodyPr/>
          <a:lstStyle>
            <a:lvl1pPr>
              <a:defRPr>
                <a:latin typeface="+mn-lt"/>
              </a:defRPr>
            </a:lvl1pPr>
          </a:lstStyle>
          <a:p>
            <a:fld id="{E1A4567B-3BEF-4645-AE87-6CE27C75E537}" type="datetimeFigureOut">
              <a:rPr lang="da-DK" smtClean="0"/>
              <a:pPr/>
              <a:t>14-06-2016</a:t>
            </a:fld>
            <a:endParaRPr lang="da-DK"/>
          </a:p>
        </p:txBody>
      </p:sp>
      <p:sp>
        <p:nvSpPr>
          <p:cNvPr id="6" name="Pladsholder til sidefod 5"/>
          <p:cNvSpPr>
            <a:spLocks noGrp="1"/>
          </p:cNvSpPr>
          <p:nvPr>
            <p:ph type="ftr" sz="quarter" idx="11"/>
          </p:nvPr>
        </p:nvSpPr>
        <p:spPr>
          <a:xfrm>
            <a:off x="3124200" y="6356352"/>
            <a:ext cx="2895600" cy="365125"/>
          </a:xfrm>
          <a:prstGeom prst="rect">
            <a:avLst/>
          </a:prstGeom>
        </p:spPr>
        <p:txBody>
          <a:bodyPr/>
          <a:lstStyle>
            <a:lvl1pPr>
              <a:defRPr>
                <a:latin typeface="+mn-lt"/>
              </a:defRPr>
            </a:lvl1pPr>
          </a:lstStyle>
          <a:p>
            <a:endParaRPr lang="da-DK"/>
          </a:p>
        </p:txBody>
      </p:sp>
      <p:sp>
        <p:nvSpPr>
          <p:cNvPr id="7" name="Pladsholder til diasnummer 6"/>
          <p:cNvSpPr>
            <a:spLocks noGrp="1"/>
          </p:cNvSpPr>
          <p:nvPr>
            <p:ph type="sldNum" sz="quarter" idx="12"/>
          </p:nvPr>
        </p:nvSpPr>
        <p:spPr>
          <a:xfrm>
            <a:off x="6553200" y="6356352"/>
            <a:ext cx="2133600" cy="365125"/>
          </a:xfrm>
          <a:prstGeom prst="rect">
            <a:avLst/>
          </a:prstGeom>
        </p:spPr>
        <p:txBody>
          <a:bodyPr/>
          <a:lstStyle>
            <a:lvl1pPr>
              <a:defRPr>
                <a:latin typeface="+mn-lt"/>
              </a:defRPr>
            </a:lvl1pPr>
          </a:lstStyle>
          <a:p>
            <a:fld id="{CABC1510-E034-4B44-B467-79053A4325DA}" type="slidenum">
              <a:rPr lang="da-DK" smtClean="0"/>
              <a:pPr/>
              <a:t>‹#›</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22" name="Billede 21" descr="Grenn top.jpg"/>
          <p:cNvPicPr>
            <a:picLocks noChangeAspect="1"/>
          </p:cNvPicPr>
          <p:nvPr userDrawn="1"/>
        </p:nvPicPr>
        <p:blipFill>
          <a:blip r:embed="rId2"/>
          <a:stretch>
            <a:fillRect/>
          </a:stretch>
        </p:blipFill>
        <p:spPr>
          <a:xfrm>
            <a:off x="-228600" y="204534"/>
            <a:ext cx="9525000" cy="1213104"/>
          </a:xfrm>
          <a:prstGeom prst="rect">
            <a:avLst/>
          </a:prstGeom>
        </p:spPr>
      </p:pic>
      <p:pic>
        <p:nvPicPr>
          <p:cNvPr id="10" name="Billede 4"/>
          <p:cNvPicPr>
            <a:picLocks noChangeAspect="1"/>
          </p:cNvPicPr>
          <p:nvPr userDrawn="1"/>
        </p:nvPicPr>
        <p:blipFill>
          <a:blip r:embed="rId3"/>
          <a:stretch>
            <a:fillRect/>
          </a:stretch>
        </p:blipFill>
        <p:spPr>
          <a:xfrm>
            <a:off x="1600200" y="6076950"/>
            <a:ext cx="7048500" cy="69926"/>
          </a:xfrm>
          <a:prstGeom prst="rect">
            <a:avLst/>
          </a:prstGeom>
        </p:spPr>
      </p:pic>
      <p:sp>
        <p:nvSpPr>
          <p:cNvPr id="11" name="Pladsholder til tekst 3"/>
          <p:cNvSpPr>
            <a:spLocks noGrp="1"/>
          </p:cNvSpPr>
          <p:nvPr>
            <p:ph type="body" sz="half" idx="2"/>
          </p:nvPr>
        </p:nvSpPr>
        <p:spPr>
          <a:xfrm>
            <a:off x="1258890" y="1916113"/>
            <a:ext cx="3998912" cy="2655888"/>
          </a:xfrm>
          <a:prstGeom prst="rect">
            <a:avLst/>
          </a:prstGeom>
        </p:spPr>
        <p:txBody>
          <a:bodyPr/>
          <a:lstStyle>
            <a:lvl1pPr>
              <a:defRPr sz="1600" b="0" i="0">
                <a:latin typeface="+mn-lt"/>
                <a:cs typeface="ConduitITC TT"/>
              </a:defRPr>
            </a:lvl1pPr>
          </a:lstStyle>
          <a:p>
            <a:endParaRPr lang="da-DK" dirty="0"/>
          </a:p>
        </p:txBody>
      </p:sp>
      <p:sp>
        <p:nvSpPr>
          <p:cNvPr id="12" name="Pladsholder til tekst 3"/>
          <p:cNvSpPr>
            <a:spLocks noGrp="1"/>
          </p:cNvSpPr>
          <p:nvPr>
            <p:ph type="body" sz="half" idx="10"/>
          </p:nvPr>
        </p:nvSpPr>
        <p:spPr>
          <a:xfrm>
            <a:off x="5435601" y="1916114"/>
            <a:ext cx="3251200" cy="2655889"/>
          </a:xfrm>
          <a:prstGeom prst="rect">
            <a:avLst/>
          </a:prstGeom>
        </p:spPr>
        <p:txBody>
          <a:bodyPr/>
          <a:lstStyle>
            <a:lvl1pPr>
              <a:defRPr sz="1600" b="0" i="0">
                <a:latin typeface="+mn-lt"/>
                <a:cs typeface="ConduitITC TT"/>
              </a:defRPr>
            </a:lvl1pPr>
          </a:lstStyle>
          <a:p>
            <a:endParaRPr lang="da-DK" dirty="0"/>
          </a:p>
        </p:txBody>
      </p:sp>
      <p:sp>
        <p:nvSpPr>
          <p:cNvPr id="13" name="Pladsholder til tekst 3"/>
          <p:cNvSpPr>
            <a:spLocks noGrp="1"/>
          </p:cNvSpPr>
          <p:nvPr>
            <p:ph type="body" sz="half" idx="11"/>
          </p:nvPr>
        </p:nvSpPr>
        <p:spPr>
          <a:xfrm>
            <a:off x="1258888" y="4800603"/>
            <a:ext cx="7389812" cy="685799"/>
          </a:xfrm>
          <a:prstGeom prst="rect">
            <a:avLst/>
          </a:prstGeom>
        </p:spPr>
        <p:txBody>
          <a:bodyPr/>
          <a:lstStyle>
            <a:lvl1pPr>
              <a:defRPr sz="1200" b="0" i="0">
                <a:latin typeface="+mn-lt"/>
                <a:cs typeface="ConduitITC TT"/>
              </a:defRPr>
            </a:lvl1pPr>
          </a:lstStyle>
          <a:p>
            <a:endParaRPr lang="da-DK" dirty="0"/>
          </a:p>
        </p:txBody>
      </p:sp>
      <p:sp>
        <p:nvSpPr>
          <p:cNvPr id="14" name="Pladsholder til tekst 3"/>
          <p:cNvSpPr>
            <a:spLocks noGrp="1"/>
          </p:cNvSpPr>
          <p:nvPr>
            <p:ph type="body" sz="half" idx="12"/>
          </p:nvPr>
        </p:nvSpPr>
        <p:spPr>
          <a:xfrm>
            <a:off x="1258888" y="5676901"/>
            <a:ext cx="7389812" cy="400050"/>
          </a:xfrm>
          <a:prstGeom prst="rect">
            <a:avLst/>
          </a:prstGeom>
        </p:spPr>
        <p:txBody>
          <a:bodyPr/>
          <a:lstStyle>
            <a:lvl1pPr>
              <a:defRPr sz="1000" b="0" i="0">
                <a:latin typeface="+mn-lt"/>
                <a:cs typeface="ConduitITC TT"/>
              </a:defRPr>
            </a:lvl1pPr>
          </a:lstStyle>
          <a:p>
            <a:endParaRPr lang="da-DK" dirty="0"/>
          </a:p>
        </p:txBody>
      </p:sp>
      <p:sp>
        <p:nvSpPr>
          <p:cNvPr id="15"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sp>
        <p:nvSpPr>
          <p:cNvPr id="8" name="Title 1"/>
          <p:cNvSpPr>
            <a:spLocks noGrp="1"/>
          </p:cNvSpPr>
          <p:nvPr>
            <p:ph type="ctrTitle"/>
          </p:nvPr>
        </p:nvSpPr>
        <p:spPr>
          <a:xfrm>
            <a:off x="1981200" y="3048001"/>
            <a:ext cx="5791200" cy="1924050"/>
          </a:xfrm>
          <a:prstGeom prst="rect">
            <a:avLst/>
          </a:prstGeom>
        </p:spPr>
        <p:txBody>
          <a:bodyPr>
            <a:normAutofit/>
          </a:bodyPr>
          <a:lstStyle>
            <a:lvl1pPr algn="l">
              <a:defRPr sz="4400" b="1">
                <a:solidFill>
                  <a:schemeClr val="tx1">
                    <a:lumMod val="50000"/>
                    <a:lumOff val="50000"/>
                  </a:schemeClr>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981200" y="5257800"/>
            <a:ext cx="5791200" cy="1066800"/>
          </a:xfrm>
          <a:prstGeom prst="rect">
            <a:avLst/>
          </a:prstGeom>
        </p:spPr>
        <p:txBody>
          <a:bodyPr>
            <a:normAutofit/>
          </a:bodyPr>
          <a:lstStyle>
            <a:lvl1pPr marL="0" indent="0" algn="l">
              <a:buNone/>
              <a:defRPr sz="1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cif-logo-fu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0" y="838200"/>
            <a:ext cx="3794760" cy="2005584"/>
          </a:xfrm>
          <a:prstGeom prst="rect">
            <a:avLst/>
          </a:prstGeom>
        </p:spPr>
      </p:pic>
    </p:spTree>
    <p:extLst>
      <p:ext uri="{BB962C8B-B14F-4D97-AF65-F5344CB8AC3E}">
        <p14:creationId xmlns:p14="http://schemas.microsoft.com/office/powerpoint/2010/main" val="268579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28588" indent="-128588" algn="ctr">
                <a:buSzPct val="100000"/>
                <a:buFontTx/>
                <a:buBlip>
                  <a:blip r:embed="rId2"/>
                </a:buBlip>
              </a:pPr>
              <a:endParaRPr lang="en-US" sz="825" dirty="0">
                <a:solidFill>
                  <a:prstClr val="black">
                    <a:lumMod val="65000"/>
                    <a:lumOff val="35000"/>
                  </a:prst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28588" indent="-128588" algn="ctr">
                  <a:buSzPct val="100000"/>
                  <a:buFontTx/>
                  <a:buBlip>
                    <a:blip r:embed="rId2"/>
                  </a:buBlip>
                </a:pPr>
                <a:endParaRPr lang="en-US" sz="825" dirty="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28588" indent="-128588" algn="ctr">
                  <a:buSzPct val="100000"/>
                  <a:buFontTx/>
                  <a:buBlip>
                    <a:blip r:embed="rId2"/>
                  </a:buBlip>
                </a:pPr>
                <a:endParaRPr lang="en-US" sz="825" dirty="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15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257175" indent="-257175">
              <a:lnSpc>
                <a:spcPts val="1650"/>
              </a:lnSpc>
              <a:spcBef>
                <a:spcPts val="810"/>
              </a:spcBef>
              <a:buSzPct val="100000"/>
              <a:buFont typeface="Arial"/>
              <a:buChar char="•"/>
              <a:defRPr sz="1500">
                <a:latin typeface="Arial"/>
                <a:cs typeface="Arial"/>
              </a:defRPr>
            </a:lvl1pPr>
            <a:lvl2pPr marL="394335" indent="-257175">
              <a:lnSpc>
                <a:spcPts val="1650"/>
              </a:lnSpc>
              <a:spcBef>
                <a:spcPts val="810"/>
              </a:spcBef>
              <a:buSzPct val="100000"/>
              <a:buFont typeface="Arial"/>
              <a:buChar char="•"/>
              <a:defRPr sz="1500">
                <a:latin typeface="Arial"/>
                <a:cs typeface="Arial"/>
              </a:defRPr>
            </a:lvl2pPr>
            <a:lvl3pPr marL="531495" indent="-257175">
              <a:lnSpc>
                <a:spcPts val="1650"/>
              </a:lnSpc>
              <a:spcBef>
                <a:spcPts val="810"/>
              </a:spcBef>
              <a:buSzPct val="100000"/>
              <a:buFont typeface="Arial"/>
              <a:buChar char="•"/>
              <a:defRPr sz="1500">
                <a:latin typeface="Arial"/>
                <a:cs typeface="Arial"/>
              </a:defRPr>
            </a:lvl3pPr>
            <a:lvl4pPr marL="668655" indent="-257175">
              <a:lnSpc>
                <a:spcPts val="1650"/>
              </a:lnSpc>
              <a:spcBef>
                <a:spcPts val="810"/>
              </a:spcBef>
              <a:buSzPct val="100000"/>
              <a:buFont typeface="Arial"/>
              <a:buChar char="•"/>
              <a:defRPr sz="1500" baseline="0">
                <a:latin typeface="Arial"/>
                <a:cs typeface="Arial"/>
              </a:defRPr>
            </a:lvl4pPr>
            <a:lvl5pPr marL="805815" indent="-257175">
              <a:lnSpc>
                <a:spcPts val="1650"/>
              </a:lnSpc>
              <a:spcBef>
                <a:spcPts val="810"/>
              </a:spcBef>
              <a:buSzPct val="100000"/>
              <a:buFont typeface="Arial"/>
              <a:buChar char="•"/>
              <a:defRPr sz="15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1500" b="1">
                <a:latin typeface="Arial"/>
                <a:cs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257175" indent="-257175">
              <a:lnSpc>
                <a:spcPts val="1650"/>
              </a:lnSpc>
              <a:spcBef>
                <a:spcPts val="810"/>
              </a:spcBef>
              <a:buSzPct val="100000"/>
              <a:buFont typeface="Arial"/>
              <a:buChar char="•"/>
              <a:defRPr sz="1500">
                <a:latin typeface="Arial"/>
                <a:cs typeface="Arial"/>
              </a:defRPr>
            </a:lvl1pPr>
            <a:lvl2pPr marL="394335" indent="-257175">
              <a:lnSpc>
                <a:spcPts val="1650"/>
              </a:lnSpc>
              <a:spcBef>
                <a:spcPts val="810"/>
              </a:spcBef>
              <a:buSzPct val="100000"/>
              <a:buFont typeface="Arial"/>
              <a:buChar char="•"/>
              <a:defRPr sz="1500">
                <a:latin typeface="Arial"/>
                <a:cs typeface="Arial"/>
              </a:defRPr>
            </a:lvl2pPr>
            <a:lvl3pPr marL="531495" indent="-257175">
              <a:lnSpc>
                <a:spcPts val="1650"/>
              </a:lnSpc>
              <a:spcBef>
                <a:spcPts val="810"/>
              </a:spcBef>
              <a:buSzPct val="100000"/>
              <a:buFont typeface="Arial"/>
              <a:buChar char="•"/>
              <a:defRPr sz="1500">
                <a:latin typeface="Arial"/>
                <a:cs typeface="Arial"/>
              </a:defRPr>
            </a:lvl3pPr>
            <a:lvl4pPr marL="668655" indent="-257175">
              <a:lnSpc>
                <a:spcPts val="1650"/>
              </a:lnSpc>
              <a:spcBef>
                <a:spcPts val="810"/>
              </a:spcBef>
              <a:buSzPct val="100000"/>
              <a:buFont typeface="Arial"/>
              <a:buChar char="•"/>
              <a:defRPr sz="1500" baseline="0">
                <a:latin typeface="Arial"/>
                <a:cs typeface="Arial"/>
              </a:defRPr>
            </a:lvl4pPr>
            <a:lvl5pPr marL="805815" indent="-257175">
              <a:lnSpc>
                <a:spcPts val="1650"/>
              </a:lnSpc>
              <a:spcBef>
                <a:spcPts val="810"/>
              </a:spcBef>
              <a:buSzPct val="100000"/>
              <a:buFont typeface="Arial"/>
              <a:buChar char="•"/>
              <a:defRPr sz="15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8" y="-95250"/>
            <a:ext cx="7142846" cy="1111250"/>
          </a:xfrm>
          <a:prstGeom prst="rect">
            <a:avLst/>
          </a:prstGeom>
        </p:spPr>
        <p:txBody>
          <a:bodyPr lIns="0" tIns="0" rIns="0" bIns="0" anchor="b" anchorCtr="0"/>
          <a:lstStyle>
            <a:lvl1pPr algn="l">
              <a:lnSpc>
                <a:spcPts val="1755"/>
              </a:lnSpc>
              <a:defRPr sz="165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23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pic>
        <p:nvPicPr>
          <p:cNvPr id="7" name="Billede 6" descr="Grenn top.jpg"/>
          <p:cNvPicPr>
            <a:picLocks noChangeAspect="1"/>
          </p:cNvPicPr>
          <p:nvPr userDrawn="1"/>
        </p:nvPicPr>
        <p:blipFill>
          <a:blip r:embed="rId2"/>
          <a:stretch>
            <a:fillRect/>
          </a:stretch>
        </p:blipFill>
        <p:spPr>
          <a:xfrm>
            <a:off x="-228600" y="204534"/>
            <a:ext cx="9525000" cy="1213104"/>
          </a:xfrm>
          <a:prstGeom prst="rect">
            <a:avLst/>
          </a:prstGeom>
        </p:spPr>
      </p:pic>
      <p:pic>
        <p:nvPicPr>
          <p:cNvPr id="9" name="Billede 8"/>
          <p:cNvPicPr>
            <a:picLocks noChangeAspect="1"/>
          </p:cNvPicPr>
          <p:nvPr userDrawn="1"/>
        </p:nvPicPr>
        <p:blipFill>
          <a:blip r:embed="rId3"/>
          <a:stretch>
            <a:fillRect/>
          </a:stretch>
        </p:blipFill>
        <p:spPr>
          <a:xfrm>
            <a:off x="1600200" y="6076950"/>
            <a:ext cx="7048500" cy="69926"/>
          </a:xfrm>
          <a:prstGeom prst="rect">
            <a:avLst/>
          </a:prstGeom>
        </p:spPr>
      </p:pic>
      <p:sp>
        <p:nvSpPr>
          <p:cNvPr id="10" name="Pladsholder til tekst 3"/>
          <p:cNvSpPr>
            <a:spLocks noGrp="1"/>
          </p:cNvSpPr>
          <p:nvPr>
            <p:ph type="body" sz="half" idx="10"/>
          </p:nvPr>
        </p:nvSpPr>
        <p:spPr>
          <a:xfrm>
            <a:off x="1258888" y="1916834"/>
            <a:ext cx="3998912" cy="2655169"/>
          </a:xfrm>
          <a:prstGeom prst="rect">
            <a:avLst/>
          </a:prstGeom>
        </p:spPr>
        <p:txBody>
          <a:bodyPr/>
          <a:lstStyle>
            <a:lvl1pPr marL="228600" indent="-228600">
              <a:buFont typeface="Arial" panose="020B0604020202020204" pitchFamily="34" charset="0"/>
              <a:buChar char="•"/>
              <a:defRPr sz="1600" b="0" i="0" baseline="0">
                <a:latin typeface="+mn-lt"/>
                <a:cs typeface="ConduitITC TT"/>
              </a:defRPr>
            </a:lvl1pPr>
          </a:lstStyle>
          <a:p>
            <a:endParaRPr lang="da-DK" dirty="0"/>
          </a:p>
        </p:txBody>
      </p:sp>
      <p:sp>
        <p:nvSpPr>
          <p:cNvPr id="11" name="Pladsholder til tekst 3"/>
          <p:cNvSpPr>
            <a:spLocks noGrp="1"/>
          </p:cNvSpPr>
          <p:nvPr>
            <p:ph type="body" sz="half" idx="11"/>
          </p:nvPr>
        </p:nvSpPr>
        <p:spPr>
          <a:xfrm>
            <a:off x="5435601" y="1916832"/>
            <a:ext cx="3251200" cy="2655170"/>
          </a:xfrm>
          <a:prstGeom prst="rect">
            <a:avLst/>
          </a:prstGeom>
        </p:spPr>
        <p:txBody>
          <a:bodyPr/>
          <a:lstStyle>
            <a:lvl1pPr marL="228600" indent="-228600">
              <a:defRPr sz="1600" b="0" i="0">
                <a:latin typeface="+mn-lt"/>
                <a:cs typeface="ConduitITC TT"/>
              </a:defRPr>
            </a:lvl1pPr>
          </a:lstStyle>
          <a:p>
            <a:endParaRPr lang="da-DK" dirty="0"/>
          </a:p>
        </p:txBody>
      </p:sp>
      <p:sp>
        <p:nvSpPr>
          <p:cNvPr id="13" name="Pladsholder til tekst 3"/>
          <p:cNvSpPr>
            <a:spLocks noGrp="1"/>
          </p:cNvSpPr>
          <p:nvPr>
            <p:ph type="body" sz="half" idx="12"/>
          </p:nvPr>
        </p:nvSpPr>
        <p:spPr>
          <a:xfrm>
            <a:off x="1258888" y="4800603"/>
            <a:ext cx="7389812" cy="685799"/>
          </a:xfrm>
          <a:prstGeom prst="rect">
            <a:avLst/>
          </a:prstGeom>
        </p:spPr>
        <p:txBody>
          <a:bodyPr/>
          <a:lstStyle>
            <a:lvl1pPr marL="228600" indent="-228600">
              <a:buFont typeface="Arial" panose="020B0604020202020204" pitchFamily="34" charset="0"/>
              <a:buChar char="•"/>
              <a:defRPr sz="1200" b="0" i="0" baseline="0">
                <a:latin typeface="+mn-lt"/>
                <a:cs typeface="ConduitITC TT"/>
              </a:defRPr>
            </a:lvl1pPr>
          </a:lstStyle>
          <a:p>
            <a:endParaRPr lang="da-DK" dirty="0"/>
          </a:p>
        </p:txBody>
      </p:sp>
      <p:sp>
        <p:nvSpPr>
          <p:cNvPr id="15" name="Pladsholder til tekst 3"/>
          <p:cNvSpPr>
            <a:spLocks noGrp="1"/>
          </p:cNvSpPr>
          <p:nvPr>
            <p:ph type="body" sz="half" idx="13"/>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pic>
        <p:nvPicPr>
          <p:cNvPr id="16" name="Billede 15" descr="Toplogo.jpg"/>
          <p:cNvPicPr>
            <a:picLocks noChangeAspect="1"/>
          </p:cNvPicPr>
          <p:nvPr userDrawn="1"/>
        </p:nvPicPr>
        <p:blipFill>
          <a:blip r:embed="rId4"/>
          <a:stretch>
            <a:fillRect/>
          </a:stretch>
        </p:blipFill>
        <p:spPr>
          <a:xfrm>
            <a:off x="8077200" y="359664"/>
            <a:ext cx="710184" cy="1392936"/>
          </a:xfrm>
          <a:prstGeom prst="rect">
            <a:avLst/>
          </a:prstGeom>
        </p:spPr>
      </p:pic>
      <p:sp>
        <p:nvSpPr>
          <p:cNvPr id="18"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a-DK" smtClean="0"/>
              <a:t>Klik for at redigere i masteren</a:t>
            </a:r>
            <a:endParaRPr lang="da-DK"/>
          </a:p>
        </p:txBody>
      </p:sp>
      <p:pic>
        <p:nvPicPr>
          <p:cNvPr id="3" name="Billede 2"/>
          <p:cNvPicPr>
            <a:picLocks noChangeAspect="1"/>
          </p:cNvPicPr>
          <p:nvPr userDrawn="1"/>
        </p:nvPicPr>
        <p:blipFill>
          <a:blip r:embed="rId2"/>
          <a:stretch>
            <a:fillRect/>
          </a:stretch>
        </p:blipFill>
        <p:spPr>
          <a:xfrm>
            <a:off x="-190500" y="6070600"/>
            <a:ext cx="9525000" cy="63500"/>
          </a:xfrm>
          <a:prstGeom prst="rect">
            <a:avLst/>
          </a:prstGeom>
        </p:spPr>
      </p:pic>
      <p:pic>
        <p:nvPicPr>
          <p:cNvPr id="4" name="Billede 3" descr="Grenn top.jpg"/>
          <p:cNvPicPr>
            <a:picLocks noChangeAspect="1"/>
          </p:cNvPicPr>
          <p:nvPr userDrawn="1"/>
        </p:nvPicPr>
        <p:blipFill>
          <a:blip r:embed="rId3"/>
          <a:stretch>
            <a:fillRect/>
          </a:stretch>
        </p:blipFill>
        <p:spPr>
          <a:xfrm>
            <a:off x="-228600" y="204534"/>
            <a:ext cx="9525000" cy="1213104"/>
          </a:xfrm>
          <a:prstGeom prst="rect">
            <a:avLst/>
          </a:prstGeom>
        </p:spPr>
      </p:pic>
      <p:pic>
        <p:nvPicPr>
          <p:cNvPr id="6" name="Billede 5" descr="Toplogo.jpg"/>
          <p:cNvPicPr>
            <a:picLocks noChangeAspect="1"/>
          </p:cNvPicPr>
          <p:nvPr userDrawn="1"/>
        </p:nvPicPr>
        <p:blipFill>
          <a:blip r:embed="rId4"/>
          <a:stretch>
            <a:fillRect/>
          </a:stretch>
        </p:blipFill>
        <p:spPr>
          <a:xfrm>
            <a:off x="8077200" y="359664"/>
            <a:ext cx="710184" cy="1392936"/>
          </a:xfrm>
          <a:prstGeom prst="rect">
            <a:avLst/>
          </a:prstGeom>
        </p:spPr>
      </p:pic>
      <p:sp>
        <p:nvSpPr>
          <p:cNvPr id="7"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sp>
        <p:nvSpPr>
          <p:cNvPr id="8" name="Pladsholder til titel 1"/>
          <p:cNvSpPr txBox="1">
            <a:spLocks/>
          </p:cNvSpPr>
          <p:nvPr userDrawn="1"/>
        </p:nvSpPr>
        <p:spPr>
          <a:xfrm>
            <a:off x="1524000" y="609600"/>
            <a:ext cx="7162800" cy="8080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300" b="0" i="0" kern="1200" spc="0">
                <a:solidFill>
                  <a:schemeClr val="bg1"/>
                </a:solidFill>
                <a:latin typeface="+mn-lt"/>
                <a:ea typeface="+mj-ea"/>
                <a:cs typeface="Myriad Pro Semibold Cond"/>
              </a:defRPr>
            </a:lvl1pPr>
          </a:lstStyle>
          <a:p>
            <a:r>
              <a:rPr lang="da-DK" sz="2300" dirty="0" smtClean="0"/>
              <a:t>TITLE SLIDE</a:t>
            </a:r>
            <a:endParaRPr lang="da-DK" sz="23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13" name="Billede 12"/>
          <p:cNvPicPr>
            <a:picLocks noChangeAspect="1"/>
          </p:cNvPicPr>
          <p:nvPr userDrawn="1"/>
        </p:nvPicPr>
        <p:blipFill>
          <a:blip r:embed="rId2"/>
          <a:stretch>
            <a:fillRect/>
          </a:stretch>
        </p:blipFill>
        <p:spPr>
          <a:xfrm>
            <a:off x="1600200" y="6076950"/>
            <a:ext cx="7048500" cy="69926"/>
          </a:xfrm>
          <a:prstGeom prst="rect">
            <a:avLst/>
          </a:prstGeom>
        </p:spPr>
      </p:pic>
      <p:sp>
        <p:nvSpPr>
          <p:cNvPr id="14" name="Pladsholder til tekst 3"/>
          <p:cNvSpPr>
            <a:spLocks noGrp="1"/>
          </p:cNvSpPr>
          <p:nvPr>
            <p:ph type="body" sz="half" idx="10"/>
          </p:nvPr>
        </p:nvSpPr>
        <p:spPr>
          <a:xfrm>
            <a:off x="1258890" y="1916113"/>
            <a:ext cx="39608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15" name="Pladsholder til tekst 3"/>
          <p:cNvSpPr>
            <a:spLocks noGrp="1"/>
          </p:cNvSpPr>
          <p:nvPr>
            <p:ph type="body" sz="half" idx="11"/>
          </p:nvPr>
        </p:nvSpPr>
        <p:spPr>
          <a:xfrm>
            <a:off x="5435601" y="1916114"/>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17" name="Pladsholder til tekst 3"/>
          <p:cNvSpPr>
            <a:spLocks noGrp="1"/>
          </p:cNvSpPr>
          <p:nvPr>
            <p:ph type="body" sz="half" idx="12"/>
          </p:nvPr>
        </p:nvSpPr>
        <p:spPr>
          <a:xfrm>
            <a:off x="1258888" y="4800603"/>
            <a:ext cx="73517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8" name="Pladsholder til tekst 3"/>
          <p:cNvSpPr>
            <a:spLocks noGrp="1"/>
          </p:cNvSpPr>
          <p:nvPr>
            <p:ph type="body" sz="half" idx="13"/>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pic>
        <p:nvPicPr>
          <p:cNvPr id="20" name="Billede 19" descr="blåtop.jpg"/>
          <p:cNvPicPr>
            <a:picLocks noChangeAspect="1"/>
          </p:cNvPicPr>
          <p:nvPr userDrawn="1"/>
        </p:nvPicPr>
        <p:blipFill>
          <a:blip r:embed="rId3"/>
          <a:stretch>
            <a:fillRect/>
          </a:stretch>
        </p:blipFill>
        <p:spPr>
          <a:xfrm>
            <a:off x="-76200" y="204534"/>
            <a:ext cx="9372600" cy="1213104"/>
          </a:xfrm>
          <a:prstGeom prst="rect">
            <a:avLst/>
          </a:prstGeom>
        </p:spPr>
      </p:pic>
      <p:sp>
        <p:nvSpPr>
          <p:cNvPr id="12"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pic>
        <p:nvPicPr>
          <p:cNvPr id="21" name="Billede 20" descr="Toplogo.jpg"/>
          <p:cNvPicPr>
            <a:picLocks noChangeAspect="1"/>
          </p:cNvPicPr>
          <p:nvPr userDrawn="1"/>
        </p:nvPicPr>
        <p:blipFill>
          <a:blip r:embed="rId4"/>
          <a:stretch>
            <a:fillRect/>
          </a:stretch>
        </p:blipFill>
        <p:spPr>
          <a:xfrm>
            <a:off x="8077200" y="359664"/>
            <a:ext cx="710184" cy="13929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rugerdefineret layout">
    <p:spTree>
      <p:nvGrpSpPr>
        <p:cNvPr id="1" name=""/>
        <p:cNvGrpSpPr/>
        <p:nvPr/>
      </p:nvGrpSpPr>
      <p:grpSpPr>
        <a:xfrm>
          <a:off x="0" y="0"/>
          <a:ext cx="0" cy="0"/>
          <a:chOff x="0" y="0"/>
          <a:chExt cx="0" cy="0"/>
        </a:xfrm>
      </p:grpSpPr>
      <p:pic>
        <p:nvPicPr>
          <p:cNvPr id="8" name="Billede 7" descr="blåtop.jpg"/>
          <p:cNvPicPr>
            <a:picLocks noChangeAspect="1"/>
          </p:cNvPicPr>
          <p:nvPr userDrawn="1"/>
        </p:nvPicPr>
        <p:blipFill>
          <a:blip r:embed="rId2"/>
          <a:stretch>
            <a:fillRect/>
          </a:stretch>
        </p:blipFill>
        <p:spPr>
          <a:xfrm>
            <a:off x="-76200" y="204534"/>
            <a:ext cx="9372600" cy="1213104"/>
          </a:xfrm>
          <a:prstGeom prst="rect">
            <a:avLst/>
          </a:prstGeom>
        </p:spPr>
      </p:pic>
      <p:sp>
        <p:nvSpPr>
          <p:cNvPr id="14"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6" name="Billede 19" descr="blåtop.jpg"/>
          <p:cNvPicPr>
            <a:picLocks noChangeAspect="1"/>
          </p:cNvPicPr>
          <p:nvPr userDrawn="1"/>
        </p:nvPicPr>
        <p:blipFill>
          <a:blip r:embed="rId2"/>
          <a:stretch>
            <a:fillRect/>
          </a:stretch>
        </p:blipFill>
        <p:spPr>
          <a:xfrm>
            <a:off x="-76200" y="204534"/>
            <a:ext cx="9372600" cy="1213104"/>
          </a:xfrm>
          <a:prstGeom prst="rect">
            <a:avLst/>
          </a:prstGeom>
        </p:spPr>
      </p:pic>
      <p:sp>
        <p:nvSpPr>
          <p:cNvPr id="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pic>
        <p:nvPicPr>
          <p:cNvPr id="12" name="Billede 11" descr="Toplogo.jpg"/>
          <p:cNvPicPr>
            <a:picLocks noChangeAspect="1"/>
          </p:cNvPicPr>
          <p:nvPr userDrawn="1"/>
        </p:nvPicPr>
        <p:blipFill>
          <a:blip r:embed="rId3"/>
          <a:stretch>
            <a:fillRect/>
          </a:stretch>
        </p:blipFill>
        <p:spPr>
          <a:xfrm>
            <a:off x="8077200" y="359664"/>
            <a:ext cx="710184" cy="13929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stretch>
            <a:fillRect/>
          </a:stretch>
        </p:blipFill>
        <p:spPr>
          <a:xfrm>
            <a:off x="1600200" y="6076950"/>
            <a:ext cx="7048500" cy="69926"/>
          </a:xfrm>
          <a:prstGeom prst="rect">
            <a:avLst/>
          </a:prstGeom>
        </p:spPr>
      </p:pic>
      <p:sp>
        <p:nvSpPr>
          <p:cNvPr id="6" name="Pladsholder til tekst 3"/>
          <p:cNvSpPr>
            <a:spLocks noGrp="1"/>
          </p:cNvSpPr>
          <p:nvPr userDrawn="1">
            <p:ph type="body" sz="half" idx="2"/>
          </p:nvPr>
        </p:nvSpPr>
        <p:spPr>
          <a:xfrm>
            <a:off x="1258890" y="1916113"/>
            <a:ext cx="39989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7" name="Pladsholder til tekst 3"/>
          <p:cNvSpPr>
            <a:spLocks noGrp="1"/>
          </p:cNvSpPr>
          <p:nvPr userDrawn="1">
            <p:ph type="body" sz="half" idx="10"/>
          </p:nvPr>
        </p:nvSpPr>
        <p:spPr>
          <a:xfrm>
            <a:off x="5435601" y="1916114"/>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9" name="Pladsholder til tekst 3"/>
          <p:cNvSpPr>
            <a:spLocks noGrp="1"/>
          </p:cNvSpPr>
          <p:nvPr userDrawn="1">
            <p:ph type="body" sz="half" idx="11"/>
          </p:nvPr>
        </p:nvSpPr>
        <p:spPr>
          <a:xfrm>
            <a:off x="1258888" y="4800603"/>
            <a:ext cx="73898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0" name="Pladsholder til tekst 3"/>
          <p:cNvSpPr>
            <a:spLocks noGrp="1"/>
          </p:cNvSpPr>
          <p:nvPr userDrawn="1">
            <p:ph type="body" sz="half" idx="12"/>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pic>
        <p:nvPicPr>
          <p:cNvPr id="14" name="Billede 13" descr="Gultop.jpg"/>
          <p:cNvPicPr>
            <a:picLocks noChangeAspect="1"/>
          </p:cNvPicPr>
          <p:nvPr userDrawn="1"/>
        </p:nvPicPr>
        <p:blipFill>
          <a:blip r:embed="rId3"/>
          <a:stretch>
            <a:fillRect/>
          </a:stretch>
        </p:blipFill>
        <p:spPr>
          <a:xfrm>
            <a:off x="-25401" y="204534"/>
            <a:ext cx="9291828" cy="1213104"/>
          </a:xfrm>
          <a:prstGeom prst="rect">
            <a:avLst/>
          </a:prstGeom>
        </p:spPr>
      </p:pic>
      <p:pic>
        <p:nvPicPr>
          <p:cNvPr id="15" name="Billede 14" descr="Toplogo.jpg"/>
          <p:cNvPicPr>
            <a:picLocks noChangeAspect="1"/>
          </p:cNvPicPr>
          <p:nvPr userDrawn="1"/>
        </p:nvPicPr>
        <p:blipFill>
          <a:blip r:embed="rId4"/>
          <a:stretch>
            <a:fillRect/>
          </a:stretch>
        </p:blipFill>
        <p:spPr>
          <a:xfrm>
            <a:off x="8077200" y="359664"/>
            <a:ext cx="710184" cy="1392936"/>
          </a:xfrm>
          <a:prstGeom prst="rect">
            <a:avLst/>
          </a:prstGeom>
        </p:spPr>
      </p:pic>
      <p:sp>
        <p:nvSpPr>
          <p:cNvPr id="20"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11" name="Content Placeholder 3"/>
          <p:cNvSpPr>
            <a:spLocks noGrp="1"/>
          </p:cNvSpPr>
          <p:nvPr>
            <p:ph sz="half" idx="2"/>
          </p:nvPr>
        </p:nvSpPr>
        <p:spPr>
          <a:xfrm>
            <a:off x="1258888" y="1916114"/>
            <a:ext cx="7885112" cy="4154486"/>
          </a:xfrm>
          <a:prstGeom prst="rect">
            <a:avLst/>
          </a:prstGeom>
        </p:spPr>
        <p:txBody>
          <a:bodyPr/>
          <a:lstStyle>
            <a:lvl1pPr>
              <a:buNone/>
              <a:defRPr/>
            </a:lvl1pPr>
          </a:lstStyle>
          <a:p>
            <a:pPr lvl="0"/>
            <a:endParaRPr lang="en-US" dirty="0"/>
          </a:p>
        </p:txBody>
      </p:sp>
      <p:pic>
        <p:nvPicPr>
          <p:cNvPr id="12" name="Billede 11" descr="Gultop.jpg"/>
          <p:cNvPicPr>
            <a:picLocks noChangeAspect="1"/>
          </p:cNvPicPr>
          <p:nvPr userDrawn="1"/>
        </p:nvPicPr>
        <p:blipFill>
          <a:blip r:embed="rId2"/>
          <a:stretch>
            <a:fillRect/>
          </a:stretch>
        </p:blipFill>
        <p:spPr>
          <a:xfrm>
            <a:off x="-25401" y="204534"/>
            <a:ext cx="9291828" cy="1213104"/>
          </a:xfrm>
          <a:prstGeom prst="rect">
            <a:avLst/>
          </a:prstGeom>
        </p:spPr>
      </p:pic>
      <p:pic>
        <p:nvPicPr>
          <p:cNvPr id="13" name="Billede 12"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pic>
        <p:nvPicPr>
          <p:cNvPr id="29" name="Billede 28" descr="Mørk grøn top.jpg"/>
          <p:cNvPicPr>
            <a:picLocks noChangeAspect="1"/>
          </p:cNvPicPr>
          <p:nvPr userDrawn="1"/>
        </p:nvPicPr>
        <p:blipFill>
          <a:blip r:embed="rId2"/>
          <a:stretch>
            <a:fillRect/>
          </a:stretch>
        </p:blipFill>
        <p:spPr>
          <a:xfrm>
            <a:off x="-33865" y="204534"/>
            <a:ext cx="9364132" cy="1213104"/>
          </a:xfrm>
          <a:prstGeom prst="rect">
            <a:avLst/>
          </a:prstGeom>
        </p:spPr>
      </p:pic>
      <p:pic>
        <p:nvPicPr>
          <p:cNvPr id="30" name="Billede 29" descr="Toplogo.jpg"/>
          <p:cNvPicPr>
            <a:picLocks noChangeAspect="1"/>
          </p:cNvPicPr>
          <p:nvPr userDrawn="1"/>
        </p:nvPicPr>
        <p:blipFill>
          <a:blip r:embed="rId3"/>
          <a:stretch>
            <a:fillRect/>
          </a:stretch>
        </p:blipFill>
        <p:spPr>
          <a:xfrm>
            <a:off x="8077200" y="359664"/>
            <a:ext cx="710184" cy="1392936"/>
          </a:xfrm>
          <a:prstGeom prst="rect">
            <a:avLst/>
          </a:prstGeom>
        </p:spPr>
      </p:pic>
      <p:pic>
        <p:nvPicPr>
          <p:cNvPr id="11" name="Billede 4"/>
          <p:cNvPicPr>
            <a:picLocks noChangeAspect="1"/>
          </p:cNvPicPr>
          <p:nvPr userDrawn="1"/>
        </p:nvPicPr>
        <p:blipFill>
          <a:blip r:embed="rId4"/>
          <a:stretch>
            <a:fillRect/>
          </a:stretch>
        </p:blipFill>
        <p:spPr>
          <a:xfrm>
            <a:off x="1600200" y="6076950"/>
            <a:ext cx="7048500" cy="69926"/>
          </a:xfrm>
          <a:prstGeom prst="rect">
            <a:avLst/>
          </a:prstGeom>
        </p:spPr>
      </p:pic>
      <p:sp>
        <p:nvSpPr>
          <p:cNvPr id="12" name="Pladsholder til tekst 3"/>
          <p:cNvSpPr>
            <a:spLocks noGrp="1"/>
          </p:cNvSpPr>
          <p:nvPr>
            <p:ph type="body" sz="half" idx="2"/>
          </p:nvPr>
        </p:nvSpPr>
        <p:spPr>
          <a:xfrm>
            <a:off x="1258890" y="1916113"/>
            <a:ext cx="3998912" cy="2655888"/>
          </a:xfrm>
          <a:prstGeom prst="rect">
            <a:avLst/>
          </a:prstGeom>
        </p:spPr>
        <p:txBody>
          <a:bodyPr/>
          <a:lstStyle>
            <a:lvl1pPr marL="228600" indent="-228600">
              <a:defRPr sz="1600" b="0" i="0">
                <a:latin typeface="+mn-lt"/>
                <a:cs typeface="ConduitITC TT"/>
              </a:defRPr>
            </a:lvl1pPr>
          </a:lstStyle>
          <a:p>
            <a:endParaRPr lang="da-DK" dirty="0"/>
          </a:p>
        </p:txBody>
      </p:sp>
      <p:sp>
        <p:nvSpPr>
          <p:cNvPr id="13" name="Pladsholder til tekst 3"/>
          <p:cNvSpPr>
            <a:spLocks noGrp="1"/>
          </p:cNvSpPr>
          <p:nvPr>
            <p:ph type="body" sz="half" idx="10"/>
          </p:nvPr>
        </p:nvSpPr>
        <p:spPr>
          <a:xfrm>
            <a:off x="5435601" y="1916114"/>
            <a:ext cx="3251200" cy="2655889"/>
          </a:xfrm>
          <a:prstGeom prst="rect">
            <a:avLst/>
          </a:prstGeom>
        </p:spPr>
        <p:txBody>
          <a:bodyPr/>
          <a:lstStyle>
            <a:lvl1pPr marL="228600" indent="-228600">
              <a:defRPr sz="1600" b="0" i="0">
                <a:latin typeface="+mn-lt"/>
                <a:cs typeface="ConduitITC TT"/>
              </a:defRPr>
            </a:lvl1pPr>
          </a:lstStyle>
          <a:p>
            <a:endParaRPr lang="da-DK" dirty="0"/>
          </a:p>
        </p:txBody>
      </p:sp>
      <p:sp>
        <p:nvSpPr>
          <p:cNvPr id="14" name="Pladsholder til tekst 3"/>
          <p:cNvSpPr>
            <a:spLocks noGrp="1"/>
          </p:cNvSpPr>
          <p:nvPr>
            <p:ph type="body" sz="half" idx="11"/>
          </p:nvPr>
        </p:nvSpPr>
        <p:spPr>
          <a:xfrm>
            <a:off x="1258888" y="4800603"/>
            <a:ext cx="7389812" cy="685799"/>
          </a:xfrm>
          <a:prstGeom prst="rect">
            <a:avLst/>
          </a:prstGeom>
        </p:spPr>
        <p:txBody>
          <a:bodyPr/>
          <a:lstStyle>
            <a:lvl1pPr marL="228600" indent="-228600">
              <a:defRPr sz="1200" b="0" i="0">
                <a:latin typeface="+mn-lt"/>
                <a:cs typeface="ConduitITC TT"/>
              </a:defRPr>
            </a:lvl1pPr>
          </a:lstStyle>
          <a:p>
            <a:endParaRPr lang="da-DK" dirty="0"/>
          </a:p>
        </p:txBody>
      </p:sp>
      <p:sp>
        <p:nvSpPr>
          <p:cNvPr id="15" name="Pladsholder til tekst 3"/>
          <p:cNvSpPr>
            <a:spLocks noGrp="1"/>
          </p:cNvSpPr>
          <p:nvPr>
            <p:ph type="body" sz="half" idx="12"/>
          </p:nvPr>
        </p:nvSpPr>
        <p:spPr>
          <a:xfrm>
            <a:off x="1258888" y="5676901"/>
            <a:ext cx="7389812" cy="400050"/>
          </a:xfrm>
          <a:prstGeom prst="rect">
            <a:avLst/>
          </a:prstGeom>
        </p:spPr>
        <p:txBody>
          <a:bodyPr/>
          <a:lstStyle>
            <a:lvl1pPr marL="228600" indent="-228600">
              <a:defRPr sz="1000" b="0" i="0">
                <a:latin typeface="+mn-lt"/>
                <a:cs typeface="ConduitITC TT"/>
              </a:defRPr>
            </a:lvl1pPr>
          </a:lstStyle>
          <a:p>
            <a:endParaRPr lang="da-DK" dirty="0"/>
          </a:p>
        </p:txBody>
      </p:sp>
      <p:sp>
        <p:nvSpPr>
          <p:cNvPr id="1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pic>
        <p:nvPicPr>
          <p:cNvPr id="15" name="Billede 14" descr="Mørk grøn top.jpg"/>
          <p:cNvPicPr>
            <a:picLocks noChangeAspect="1"/>
          </p:cNvPicPr>
          <p:nvPr userDrawn="1"/>
        </p:nvPicPr>
        <p:blipFill>
          <a:blip r:embed="rId2"/>
          <a:stretch>
            <a:fillRect/>
          </a:stretch>
        </p:blipFill>
        <p:spPr>
          <a:xfrm>
            <a:off x="-33865" y="204534"/>
            <a:ext cx="9364132" cy="1213104"/>
          </a:xfrm>
          <a:prstGeom prst="rect">
            <a:avLst/>
          </a:prstGeom>
        </p:spPr>
      </p:pic>
      <p:sp>
        <p:nvSpPr>
          <p:cNvPr id="18"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19" name="Billede 18"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6"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64" r:id="rId3"/>
    <p:sldLayoutId id="2147483660" r:id="rId4"/>
    <p:sldLayoutId id="2147483665" r:id="rId5"/>
    <p:sldLayoutId id="2147483662" r:id="rId6"/>
    <p:sldLayoutId id="2147483663" r:id="rId7"/>
    <p:sldLayoutId id="2147483653" r:id="rId8"/>
    <p:sldLayoutId id="2147483661" r:id="rId9"/>
    <p:sldLayoutId id="2147483655" r:id="rId10"/>
    <p:sldLayoutId id="2147483654" r:id="rId11"/>
    <p:sldLayoutId id="2147483656" r:id="rId12"/>
    <p:sldLayoutId id="2147483650" r:id="rId13"/>
    <p:sldLayoutId id="2147483666" r:id="rId14"/>
    <p:sldLayoutId id="2147483668" r:id="rId15"/>
  </p:sldLayoutIdLst>
  <p:txStyles>
    <p:titleStyle>
      <a:lvl1pPr algn="l" defTabSz="457200" rtl="0" eaLnBrk="1" latinLnBrk="0" hangingPunct="1">
        <a:spcBef>
          <a:spcPct val="0"/>
        </a:spcBef>
        <a:buNone/>
        <a:defRPr sz="2300" b="1" i="0" kern="1200" spc="0">
          <a:solidFill>
            <a:schemeClr val="bg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mailto:Mduarte@worldbank.or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5"/>
          <p:cNvSpPr>
            <a:spLocks noGrp="1"/>
          </p:cNvSpPr>
          <p:nvPr>
            <p:ph type="ctrTitle"/>
          </p:nvPr>
        </p:nvSpPr>
        <p:spPr>
          <a:xfrm>
            <a:off x="4067944" y="3048001"/>
            <a:ext cx="3384376" cy="1372591"/>
          </a:xfrm>
        </p:spPr>
        <p:txBody>
          <a:bodyPr>
            <a:normAutofit/>
          </a:bodyPr>
          <a:lstStyle/>
          <a:p>
            <a:r>
              <a:rPr lang="en-US" sz="2400" dirty="0" smtClean="0">
                <a:solidFill>
                  <a:schemeClr val="tx1"/>
                </a:solidFill>
                <a:latin typeface="+mn-lt"/>
              </a:rPr>
              <a:t>CIF Gender Action Plan – </a:t>
            </a:r>
            <a:br>
              <a:rPr lang="en-US" sz="2400" dirty="0" smtClean="0">
                <a:solidFill>
                  <a:schemeClr val="tx1"/>
                </a:solidFill>
                <a:latin typeface="+mn-lt"/>
              </a:rPr>
            </a:br>
            <a:r>
              <a:rPr lang="en-US" sz="2400" dirty="0" smtClean="0">
                <a:solidFill>
                  <a:schemeClr val="tx1"/>
                </a:solidFill>
                <a:latin typeface="+mn-lt"/>
              </a:rPr>
              <a:t>Phase 2</a:t>
            </a:r>
            <a:endParaRPr lang="da-DK" sz="2400" b="0" dirty="0">
              <a:solidFill>
                <a:schemeClr val="tx1"/>
              </a:solidFill>
              <a:latin typeface="+mn-lt"/>
            </a:endParaRPr>
          </a:p>
        </p:txBody>
      </p:sp>
      <p:pic>
        <p:nvPicPr>
          <p:cNvPr id="11" name="Billede 10"/>
          <p:cNvPicPr>
            <a:picLocks noChangeAspect="1"/>
          </p:cNvPicPr>
          <p:nvPr/>
        </p:nvPicPr>
        <p:blipFill>
          <a:blip r:embed="rId3"/>
          <a:stretch>
            <a:fillRect/>
          </a:stretch>
        </p:blipFill>
        <p:spPr>
          <a:xfrm>
            <a:off x="-190500" y="5661248"/>
            <a:ext cx="9525000" cy="63500"/>
          </a:xfrm>
          <a:prstGeom prst="rect">
            <a:avLst/>
          </a:prstGeom>
        </p:spPr>
      </p:pic>
      <p:pic>
        <p:nvPicPr>
          <p:cNvPr id="5" name="Picture 4"/>
          <p:cNvPicPr>
            <a:picLocks noChangeAspect="1"/>
          </p:cNvPicPr>
          <p:nvPr/>
        </p:nvPicPr>
        <p:blipFill>
          <a:blip r:embed="rId4"/>
          <a:stretch>
            <a:fillRect/>
          </a:stretch>
        </p:blipFill>
        <p:spPr>
          <a:xfrm>
            <a:off x="5364088" y="5805264"/>
            <a:ext cx="3781425" cy="1038225"/>
          </a:xfrm>
          <a:prstGeom prst="rect">
            <a:avLst/>
          </a:prstGeom>
        </p:spPr>
      </p:pic>
      <p:sp>
        <p:nvSpPr>
          <p:cNvPr id="12" name="Subtitle 2"/>
          <p:cNvSpPr>
            <a:spLocks noGrp="1"/>
          </p:cNvSpPr>
          <p:nvPr>
            <p:ph type="subTitle" idx="1"/>
          </p:nvPr>
        </p:nvSpPr>
        <p:spPr>
          <a:xfrm>
            <a:off x="4751201" y="4501108"/>
            <a:ext cx="3349191" cy="1016124"/>
          </a:xfrm>
        </p:spPr>
        <p:txBody>
          <a:bodyPr>
            <a:noAutofit/>
          </a:bodyPr>
          <a:lstStyle/>
          <a:p>
            <a:pPr lvl="0"/>
            <a:r>
              <a:rPr lang="en-US" dirty="0" smtClean="0">
                <a:solidFill>
                  <a:schemeClr val="tx1"/>
                </a:solidFill>
                <a:latin typeface="+mn-lt"/>
              </a:rPr>
              <a:t>Anne T. Kuriakose </a:t>
            </a:r>
          </a:p>
          <a:p>
            <a:pPr lvl="0"/>
            <a:r>
              <a:rPr lang="en-US" dirty="0" smtClean="0">
                <a:solidFill>
                  <a:schemeClr val="tx1"/>
                </a:solidFill>
                <a:latin typeface="+mn-lt"/>
              </a:rPr>
              <a:t>Sr. Social Development Specialist</a:t>
            </a:r>
            <a:endParaRPr lang="en-US" dirty="0">
              <a:solidFill>
                <a:schemeClr val="tx1"/>
              </a:solidFill>
              <a:latin typeface="+mn-lt"/>
            </a:endParaRPr>
          </a:p>
          <a:p>
            <a:pPr lvl="0"/>
            <a:r>
              <a:rPr lang="en-US" dirty="0" smtClean="0">
                <a:solidFill>
                  <a:schemeClr val="tx1"/>
                </a:solidFill>
                <a:latin typeface="+mn-lt"/>
              </a:rPr>
              <a:t>June 15, 2016 </a:t>
            </a:r>
            <a:endParaRPr lang="en-US" dirty="0">
              <a:solidFill>
                <a:schemeClr val="tx1"/>
              </a:solidFill>
              <a:latin typeface="+mn-lt"/>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609600"/>
            <a:ext cx="6504384" cy="808038"/>
          </a:xfrm>
        </p:spPr>
        <p:txBody>
          <a:bodyPr>
            <a:noAutofit/>
          </a:bodyPr>
          <a:lstStyle/>
          <a:p>
            <a:pPr lvl="0">
              <a:spcBef>
                <a:spcPct val="20000"/>
              </a:spcBef>
            </a:pPr>
            <a:r>
              <a:rPr lang="en-US" dirty="0" smtClean="0">
                <a:latin typeface="+mj-lt"/>
                <a:ea typeface="+mn-ea"/>
                <a:cs typeface="Arial" panose="020B0604020202020204" pitchFamily="34" charset="0"/>
              </a:rPr>
              <a:t>PPCR Zambia: </a:t>
            </a:r>
            <a:r>
              <a:rPr lang="en-US" i="1" dirty="0" smtClean="0">
                <a:latin typeface="+mj-lt"/>
                <a:ea typeface="+mn-ea"/>
                <a:cs typeface="Arial" panose="020B0604020202020204" pitchFamily="34" charset="0"/>
              </a:rPr>
              <a:t>“</a:t>
            </a:r>
            <a:r>
              <a:rPr lang="en-US" i="1" dirty="0">
                <a:latin typeface="+mj-lt"/>
                <a:ea typeface="+mn-ea"/>
                <a:cs typeface="Arial" panose="020B0604020202020204" pitchFamily="34" charset="0"/>
              </a:rPr>
              <a:t>Strengthening Climate Resilience </a:t>
            </a:r>
            <a:r>
              <a:rPr lang="en-US" i="1" dirty="0" smtClean="0">
                <a:latin typeface="+mj-lt"/>
                <a:ea typeface="+mn-ea"/>
                <a:cs typeface="Arial" panose="020B0604020202020204" pitchFamily="34" charset="0"/>
              </a:rPr>
              <a:t>and </a:t>
            </a:r>
            <a:r>
              <a:rPr lang="en-US" i="1" dirty="0">
                <a:latin typeface="+mj-lt"/>
                <a:ea typeface="+mn-ea"/>
                <a:cs typeface="Arial" panose="020B0604020202020204" pitchFamily="34" charset="0"/>
              </a:rPr>
              <a:t>the </a:t>
            </a:r>
            <a:r>
              <a:rPr lang="en-US" i="1" dirty="0" err="1">
                <a:latin typeface="+mj-lt"/>
                <a:ea typeface="+mn-ea"/>
                <a:cs typeface="Arial" panose="020B0604020202020204" pitchFamily="34" charset="0"/>
              </a:rPr>
              <a:t>Barotse</a:t>
            </a:r>
            <a:r>
              <a:rPr lang="en-US" i="1" dirty="0">
                <a:latin typeface="+mj-lt"/>
                <a:ea typeface="+mn-ea"/>
                <a:cs typeface="Arial" panose="020B0604020202020204" pitchFamily="34" charset="0"/>
              </a:rPr>
              <a:t> Sub-Basin”</a:t>
            </a:r>
            <a:endParaRPr lang="en-US" sz="2500" i="1" dirty="0">
              <a:latin typeface="+mj-lt"/>
            </a:endParaRPr>
          </a:p>
        </p:txBody>
      </p:sp>
      <p:sp>
        <p:nvSpPr>
          <p:cNvPr id="6" name="Text Placeholder 22"/>
          <p:cNvSpPr>
            <a:spLocks noGrp="1"/>
          </p:cNvSpPr>
          <p:nvPr>
            <p:ph type="body" sz="half" idx="10"/>
          </p:nvPr>
        </p:nvSpPr>
        <p:spPr>
          <a:xfrm>
            <a:off x="395536" y="1772816"/>
            <a:ext cx="4536504" cy="3816424"/>
          </a:xfrm>
        </p:spPr>
        <p:txBody>
          <a:bodyPr/>
          <a:lstStyle/>
          <a:p>
            <a:r>
              <a:rPr lang="en-US" sz="1900" b="1" dirty="0" smtClean="0"/>
              <a:t>Design features</a:t>
            </a:r>
            <a:r>
              <a:rPr lang="en-US" sz="1900" b="1" dirty="0"/>
              <a:t>: </a:t>
            </a:r>
            <a:r>
              <a:rPr lang="en-US" dirty="0" smtClean="0"/>
              <a:t>targeting women; customized support; gender in grant investment criteria/ use of quotas; </a:t>
            </a:r>
            <a:r>
              <a:rPr lang="en-US" dirty="0"/>
              <a:t>USD 36m project (IBRD</a:t>
            </a:r>
            <a:r>
              <a:rPr lang="en-US" dirty="0" smtClean="0"/>
              <a:t>)</a:t>
            </a:r>
          </a:p>
          <a:p>
            <a:endParaRPr lang="en-US" sz="500" dirty="0" smtClean="0"/>
          </a:p>
          <a:p>
            <a:r>
              <a:rPr lang="en-US" sz="1900" b="1" dirty="0" smtClean="0"/>
              <a:t>Project goals:</a:t>
            </a:r>
            <a:endParaRPr lang="en-US" sz="1900" dirty="0"/>
          </a:p>
          <a:p>
            <a:pPr lvl="1"/>
            <a:r>
              <a:rPr lang="en-US" sz="1600" dirty="0" smtClean="0"/>
              <a:t>strengthens </a:t>
            </a:r>
            <a:r>
              <a:rPr lang="en-US" sz="1600" dirty="0"/>
              <a:t>Zambia’s national institutional structure for climate </a:t>
            </a:r>
            <a:r>
              <a:rPr lang="en-US" sz="1600" dirty="0" smtClean="0"/>
              <a:t>resilience</a:t>
            </a:r>
          </a:p>
          <a:p>
            <a:pPr lvl="1"/>
            <a:r>
              <a:rPr lang="en-US" sz="1600" dirty="0" smtClean="0"/>
              <a:t>improves </a:t>
            </a:r>
            <a:r>
              <a:rPr lang="en-US" sz="1600" dirty="0"/>
              <a:t>adaptive capacity of vulnerable communities in </a:t>
            </a:r>
            <a:r>
              <a:rPr lang="en-US" sz="1600" dirty="0" err="1"/>
              <a:t>Barotse</a:t>
            </a:r>
            <a:r>
              <a:rPr lang="en-US" sz="1600" dirty="0"/>
              <a:t> </a:t>
            </a:r>
            <a:r>
              <a:rPr lang="en-US" sz="1600" dirty="0" smtClean="0"/>
              <a:t>sub-basin</a:t>
            </a:r>
          </a:p>
          <a:p>
            <a:pPr lvl="1"/>
            <a:r>
              <a:rPr lang="en-US" sz="1600" dirty="0" smtClean="0"/>
              <a:t>targets </a:t>
            </a:r>
            <a:r>
              <a:rPr lang="en-US" sz="1600" dirty="0"/>
              <a:t>25,800 households in 8 districts, including </a:t>
            </a:r>
            <a:r>
              <a:rPr lang="en-US" sz="1600" dirty="0" smtClean="0"/>
              <a:t>female-headed households </a:t>
            </a:r>
          </a:p>
          <a:p>
            <a:pPr lvl="1"/>
            <a:endParaRPr lang="en-US" sz="500" dirty="0" smtClean="0"/>
          </a:p>
          <a:p>
            <a:r>
              <a:rPr lang="en-US" sz="1900" b="1" dirty="0" smtClean="0"/>
              <a:t>Gender focus: </a:t>
            </a:r>
            <a:r>
              <a:rPr lang="en-US" dirty="0" smtClean="0"/>
              <a:t>focus </a:t>
            </a:r>
            <a:r>
              <a:rPr lang="en-US" dirty="0"/>
              <a:t>on climate information </a:t>
            </a:r>
            <a:r>
              <a:rPr lang="en-US" dirty="0" smtClean="0"/>
              <a:t>services; reserves </a:t>
            </a:r>
            <a:r>
              <a:rPr lang="en-US" dirty="0"/>
              <a:t>at least 30% of individual ‘champion grants’ for women for local adaptation </a:t>
            </a:r>
            <a:r>
              <a:rPr lang="en-US" dirty="0" smtClean="0"/>
              <a:t>activities</a:t>
            </a:r>
            <a:endParaRPr lang="en-US" sz="19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464876"/>
            <a:ext cx="3657600" cy="2432304"/>
          </a:xfrm>
          <a:prstGeom prst="rect">
            <a:avLst/>
          </a:prstGeom>
        </p:spPr>
      </p:pic>
    </p:spTree>
    <p:extLst>
      <p:ext uri="{BB962C8B-B14F-4D97-AF65-F5344CB8AC3E}">
        <p14:creationId xmlns:p14="http://schemas.microsoft.com/office/powerpoint/2010/main" val="322177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t>From ‘Mainstreaming’ to Institutional Change</a:t>
            </a:r>
          </a:p>
        </p:txBody>
      </p:sp>
      <p:graphicFrame>
        <p:nvGraphicFramePr>
          <p:cNvPr id="7" name="Table 6"/>
          <p:cNvGraphicFramePr>
            <a:graphicFrameLocks noGrp="1"/>
          </p:cNvGraphicFramePr>
          <p:nvPr>
            <p:extLst>
              <p:ext uri="{D42A27DB-BD31-4B8C-83A1-F6EECF244321}">
                <p14:modId xmlns:p14="http://schemas.microsoft.com/office/powerpoint/2010/main" val="2870898563"/>
              </p:ext>
            </p:extLst>
          </p:nvPr>
        </p:nvGraphicFramePr>
        <p:xfrm>
          <a:off x="385192" y="1700808"/>
          <a:ext cx="8363272" cy="4835976"/>
        </p:xfrm>
        <a:graphic>
          <a:graphicData uri="http://schemas.openxmlformats.org/drawingml/2006/table">
            <a:tbl>
              <a:tblPr firstRow="1" firstCol="1" bandRow="1">
                <a:tableStyleId>{5C22544A-7EE6-4342-B048-85BDC9FD1C3A}</a:tableStyleId>
              </a:tblPr>
              <a:tblGrid>
                <a:gridCol w="1611933"/>
                <a:gridCol w="1120786"/>
                <a:gridCol w="263439"/>
                <a:gridCol w="389724"/>
                <a:gridCol w="461360"/>
                <a:gridCol w="472888"/>
                <a:gridCol w="470132"/>
                <a:gridCol w="464118"/>
                <a:gridCol w="2297876"/>
                <a:gridCol w="811016"/>
              </a:tblGrid>
              <a:tr h="710600">
                <a:tc>
                  <a:txBody>
                    <a:bodyPr/>
                    <a:lstStyle/>
                    <a:p>
                      <a:pPr marL="0" marR="0" indent="0" algn="ctr">
                        <a:tabLst>
                          <a:tab pos="0" algn="l"/>
                          <a:tab pos="400050" algn="l"/>
                        </a:tabLst>
                      </a:pPr>
                      <a:r>
                        <a:rPr lang="en-US" sz="1300" dirty="0">
                          <a:effectLst/>
                        </a:rPr>
                        <a:t>Influence Area</a:t>
                      </a:r>
                      <a:endParaRPr lang="en-US" sz="1300" dirty="0">
                        <a:effectLst/>
                        <a:latin typeface="Times New Roman" panose="02020603050405020304" pitchFamily="18" charset="0"/>
                        <a:ea typeface="Calibri" panose="020F0502020204030204" pitchFamily="34" charset="0"/>
                      </a:endParaRPr>
                    </a:p>
                  </a:txBody>
                  <a:tcPr marL="68580" marR="68580" marT="0" marB="0" anchor="ctr">
                    <a:solidFill>
                      <a:srgbClr val="50B2BD"/>
                    </a:solidFill>
                  </a:tcPr>
                </a:tc>
                <a:tc gridSpan="7">
                  <a:txBody>
                    <a:bodyPr/>
                    <a:lstStyle/>
                    <a:p>
                      <a:pPr marL="0" marR="0" indent="0" algn="ctr">
                        <a:tabLst>
                          <a:tab pos="0" algn="l"/>
                          <a:tab pos="400050" algn="l"/>
                        </a:tabLst>
                      </a:pPr>
                      <a:r>
                        <a:rPr lang="en-US" sz="1300" dirty="0">
                          <a:effectLst/>
                        </a:rPr>
                        <a:t>Design Type </a:t>
                      </a:r>
                      <a:endParaRPr lang="en-US" sz="1300" dirty="0">
                        <a:effectLst/>
                        <a:latin typeface="Times New Roman" panose="02020603050405020304" pitchFamily="18" charset="0"/>
                        <a:ea typeface="Calibri" panose="020F0502020204030204" pitchFamily="34" charset="0"/>
                      </a:endParaRPr>
                    </a:p>
                  </a:txBody>
                  <a:tcPr marL="68580" marR="68580" marT="0" marB="0" anchor="ctr">
                    <a:solidFill>
                      <a:srgbClr val="50B2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a:tabLst>
                          <a:tab pos="0" algn="l"/>
                          <a:tab pos="400050" algn="l"/>
                        </a:tabLst>
                      </a:pPr>
                      <a:r>
                        <a:rPr lang="en-US" sz="1300" dirty="0">
                          <a:effectLst/>
                        </a:rPr>
                        <a:t>Specific Examples from CIF Projects </a:t>
                      </a:r>
                      <a:r>
                        <a:rPr lang="en-US" sz="1300" dirty="0" smtClean="0">
                          <a:effectLst/>
                        </a:rPr>
                        <a:t>from GAP</a:t>
                      </a:r>
                      <a:r>
                        <a:rPr lang="en-US" sz="1300" baseline="0" dirty="0" smtClean="0">
                          <a:effectLst/>
                        </a:rPr>
                        <a:t> </a:t>
                      </a:r>
                      <a:r>
                        <a:rPr lang="en-US" sz="1300" dirty="0" smtClean="0">
                          <a:effectLst/>
                        </a:rPr>
                        <a:t>Phase 1 </a:t>
                      </a:r>
                      <a:endParaRPr lang="en-US" sz="1300" dirty="0">
                        <a:effectLst/>
                        <a:latin typeface="Times New Roman" panose="02020603050405020304" pitchFamily="18" charset="0"/>
                        <a:ea typeface="Calibri" panose="020F0502020204030204" pitchFamily="34" charset="0"/>
                      </a:endParaRPr>
                    </a:p>
                  </a:txBody>
                  <a:tcPr marL="68580" marR="68580" marT="0" marB="0" anchor="ctr">
                    <a:solidFill>
                      <a:srgbClr val="50B2BD"/>
                    </a:solidFill>
                  </a:tcPr>
                </a:tc>
                <a:tc>
                  <a:txBody>
                    <a:bodyPr/>
                    <a:lstStyle/>
                    <a:p>
                      <a:pPr marL="0" marR="0" indent="0" algn="ctr">
                        <a:tabLst>
                          <a:tab pos="0" algn="l"/>
                          <a:tab pos="400050" algn="l"/>
                        </a:tabLst>
                      </a:pPr>
                      <a:r>
                        <a:rPr lang="en-US" sz="1300" dirty="0">
                          <a:effectLst/>
                        </a:rPr>
                        <a:t>Program examples </a:t>
                      </a:r>
                      <a:r>
                        <a:rPr lang="en-US" sz="1300" dirty="0" smtClean="0">
                          <a:effectLst/>
                        </a:rPr>
                        <a:t>from:</a:t>
                      </a:r>
                      <a:endParaRPr lang="en-US" sz="1300" dirty="0">
                        <a:effectLst/>
                      </a:endParaRPr>
                    </a:p>
                  </a:txBody>
                  <a:tcPr marL="68580" marR="68580" marT="0" marB="0" anchor="ctr">
                    <a:solidFill>
                      <a:srgbClr val="50B2BD"/>
                    </a:solidFill>
                  </a:tcPr>
                </a:tc>
              </a:tr>
              <a:tr h="537259">
                <a:tc rowSpan="2">
                  <a:txBody>
                    <a:bodyPr/>
                    <a:lstStyle/>
                    <a:p>
                      <a:pPr marL="0" marR="0" indent="0">
                        <a:tabLst>
                          <a:tab pos="0" algn="l"/>
                          <a:tab pos="400050" algn="l"/>
                        </a:tabLst>
                      </a:pPr>
                      <a:r>
                        <a:rPr lang="en-US" sz="1300" dirty="0">
                          <a:effectLst/>
                        </a:rPr>
                        <a:t> </a:t>
                      </a:r>
                    </a:p>
                    <a:p>
                      <a:pPr marL="0" marR="0" indent="0">
                        <a:tabLst>
                          <a:tab pos="0" algn="l"/>
                          <a:tab pos="400050" algn="l"/>
                        </a:tabLst>
                      </a:pPr>
                      <a:r>
                        <a:rPr lang="en-US" sz="1300" dirty="0" smtClean="0">
                          <a:effectLst/>
                        </a:rPr>
                        <a:t>*** </a:t>
                      </a:r>
                    </a:p>
                    <a:p>
                      <a:pPr marL="0" marR="0" indent="0">
                        <a:tabLst>
                          <a:tab pos="0" algn="l"/>
                          <a:tab pos="400050" algn="l"/>
                        </a:tabLst>
                      </a:pPr>
                      <a:r>
                        <a:rPr lang="en-US" sz="1300" dirty="0" smtClean="0">
                          <a:effectLst/>
                        </a:rPr>
                        <a:t>GENDER-POSITIVE TRANSFORMATION </a:t>
                      </a:r>
                      <a:endParaRPr lang="en-US" sz="1300" dirty="0">
                        <a:effectLst/>
                      </a:endParaRPr>
                    </a:p>
                    <a:p>
                      <a:pPr marL="0" marR="0" indent="0">
                        <a:tabLst>
                          <a:tab pos="0" algn="l"/>
                          <a:tab pos="400050" algn="l"/>
                        </a:tabLst>
                      </a:pPr>
                      <a:r>
                        <a:rPr lang="en-US" sz="1300" dirty="0">
                          <a:effectLst/>
                        </a:rPr>
                        <a:t> </a:t>
                      </a:r>
                      <a:endParaRPr lang="en-US" sz="1300" dirty="0">
                        <a:effectLst/>
                        <a:latin typeface="Times New Roman" panose="02020603050405020304" pitchFamily="18" charset="0"/>
                        <a:ea typeface="Calibri" panose="020F0502020204030204" pitchFamily="34" charset="0"/>
                      </a:endParaRPr>
                    </a:p>
                  </a:txBody>
                  <a:tcPr marL="68580" marR="68580" marT="0" marB="0">
                    <a:solidFill>
                      <a:srgbClr val="50B2BD"/>
                    </a:solidFill>
                  </a:tcPr>
                </a:tc>
                <a:tc gridSpan="7">
                  <a:txBody>
                    <a:bodyPr/>
                    <a:lstStyle/>
                    <a:p>
                      <a:pPr marL="0" marR="0" indent="0">
                        <a:tabLst>
                          <a:tab pos="0" algn="l"/>
                          <a:tab pos="400050" algn="l"/>
                        </a:tabLst>
                      </a:pPr>
                      <a:r>
                        <a:rPr lang="en-US" sz="1500" b="1" dirty="0">
                          <a:solidFill>
                            <a:schemeClr val="tx1">
                              <a:lumMod val="75000"/>
                              <a:lumOff val="25000"/>
                            </a:schemeClr>
                          </a:solidFill>
                          <a:effectLst/>
                        </a:rPr>
                        <a:t>GOVERNANCE, VOICE &amp; AGENCY </a:t>
                      </a:r>
                      <a:endParaRPr lang="en-US" sz="1500" b="1" dirty="0">
                        <a:solidFill>
                          <a:schemeClr val="tx1">
                            <a:lumMod val="75000"/>
                            <a:lumOff val="25000"/>
                          </a:schemeClr>
                        </a:solidFill>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tabLst>
                          <a:tab pos="0" algn="l"/>
                          <a:tab pos="400050" algn="l"/>
                        </a:tabLst>
                      </a:pPr>
                      <a:r>
                        <a:rPr lang="en-US" sz="1300" dirty="0">
                          <a:effectLst/>
                        </a:rPr>
                        <a:t>7-Enhancing women’s formal roles in natural resource governance </a:t>
                      </a:r>
                      <a:endParaRPr lang="en-US" sz="13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indent="0">
                        <a:tabLst>
                          <a:tab pos="0" algn="l"/>
                          <a:tab pos="400050" algn="l"/>
                        </a:tabLst>
                      </a:pPr>
                      <a:r>
                        <a:rPr lang="en-US" sz="1200" dirty="0">
                          <a:effectLst/>
                        </a:rPr>
                        <a:t>PPCR, FIP</a:t>
                      </a:r>
                      <a:endParaRPr lang="en-US" sz="1200" dirty="0">
                        <a:effectLst/>
                        <a:latin typeface="Times New Roman" panose="02020603050405020304" pitchFamily="18" charset="0"/>
                        <a:ea typeface="Calibri" panose="020F0502020204030204" pitchFamily="34" charset="0"/>
                      </a:endParaRPr>
                    </a:p>
                  </a:txBody>
                  <a:tcPr marL="68580" marR="68580" marT="0" marB="0"/>
                </a:tc>
              </a:tr>
              <a:tr h="485368">
                <a:tc vMerge="1">
                  <a:txBody>
                    <a:bodyPr/>
                    <a:lstStyle/>
                    <a:p>
                      <a:endParaRPr lang="en-US"/>
                    </a:p>
                  </a:txBody>
                  <a:tcPr/>
                </a:tc>
                <a:tc gridSpan="6">
                  <a:txBody>
                    <a:bodyPr/>
                    <a:lstStyle/>
                    <a:p>
                      <a:pPr marL="0" marR="0" indent="0">
                        <a:tabLst>
                          <a:tab pos="0" algn="l"/>
                          <a:tab pos="400050" algn="l"/>
                        </a:tabLst>
                      </a:pPr>
                      <a:r>
                        <a:rPr lang="en-US" sz="1500" b="1" dirty="0">
                          <a:solidFill>
                            <a:schemeClr val="tx1">
                              <a:lumMod val="75000"/>
                              <a:lumOff val="25000"/>
                            </a:schemeClr>
                          </a:solidFill>
                          <a:effectLst/>
                        </a:rPr>
                        <a:t>SECTOR CHANGE </a:t>
                      </a:r>
                      <a:endParaRPr lang="en-US" sz="1500" b="1" dirty="0">
                        <a:solidFill>
                          <a:schemeClr val="tx1">
                            <a:lumMod val="75000"/>
                            <a:lumOff val="25000"/>
                          </a:schemeClr>
                        </a:solidFill>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indent="0">
                        <a:tabLst>
                          <a:tab pos="0" algn="l"/>
                          <a:tab pos="400050" algn="l"/>
                        </a:tabLst>
                      </a:pPr>
                      <a:r>
                        <a:rPr lang="en-US" sz="1300" dirty="0">
                          <a:effectLst/>
                        </a:rPr>
                        <a:t>6-Sector training for women, incl. RE industry pipeline development</a:t>
                      </a:r>
                      <a:endParaRPr lang="en-US"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a:txBody>
                    <a:bodyPr/>
                    <a:lstStyle/>
                    <a:p>
                      <a:pPr marL="0" marR="0" indent="0">
                        <a:tabLst>
                          <a:tab pos="0" algn="l"/>
                          <a:tab pos="400050" algn="l"/>
                        </a:tabLst>
                      </a:pPr>
                      <a:r>
                        <a:rPr lang="en-US" sz="1200" dirty="0">
                          <a:effectLst/>
                        </a:rPr>
                        <a:t>SREP, CTF </a:t>
                      </a:r>
                      <a:endParaRPr lang="en-US" sz="1200" dirty="0">
                        <a:effectLst/>
                        <a:latin typeface="Times New Roman" panose="02020603050405020304" pitchFamily="18" charset="0"/>
                        <a:ea typeface="Calibri" panose="020F0502020204030204" pitchFamily="34" charset="0"/>
                      </a:endParaRPr>
                    </a:p>
                  </a:txBody>
                  <a:tcPr marL="68580" marR="68580" marT="0" marB="0"/>
                </a:tc>
              </a:tr>
              <a:tr h="358173">
                <a:tc rowSpan="2">
                  <a:txBody>
                    <a:bodyPr/>
                    <a:lstStyle/>
                    <a:p>
                      <a:pPr marL="0" marR="0" indent="0">
                        <a:tabLst>
                          <a:tab pos="0" algn="l"/>
                          <a:tab pos="400050" algn="l"/>
                        </a:tabLst>
                      </a:pPr>
                      <a:r>
                        <a:rPr lang="en-US" sz="1300" b="1" dirty="0">
                          <a:effectLst/>
                        </a:rPr>
                        <a:t> </a:t>
                      </a:r>
                    </a:p>
                    <a:p>
                      <a:pPr marL="0" marR="0" indent="0">
                        <a:tabLst>
                          <a:tab pos="0" algn="l"/>
                          <a:tab pos="400050" algn="l"/>
                        </a:tabLst>
                      </a:pPr>
                      <a:r>
                        <a:rPr lang="en-US" sz="1300" b="1" dirty="0" smtClean="0">
                          <a:effectLst/>
                        </a:rPr>
                        <a:t>** </a:t>
                      </a:r>
                    </a:p>
                    <a:p>
                      <a:pPr marL="0" marR="0" indent="0">
                        <a:tabLst>
                          <a:tab pos="0" algn="l"/>
                          <a:tab pos="400050" algn="l"/>
                        </a:tabLst>
                      </a:pPr>
                      <a:r>
                        <a:rPr lang="en-US" sz="1300" b="1" dirty="0" smtClean="0">
                          <a:effectLst/>
                        </a:rPr>
                        <a:t>STRATEGIC </a:t>
                      </a:r>
                      <a:r>
                        <a:rPr lang="en-US" sz="1300" b="1" dirty="0">
                          <a:effectLst/>
                        </a:rPr>
                        <a:t>GENDER  INTERESTS </a:t>
                      </a:r>
                      <a:r>
                        <a:rPr lang="en-US" sz="1300" b="1" dirty="0" smtClean="0">
                          <a:effectLst/>
                        </a:rPr>
                        <a:t> </a:t>
                      </a:r>
                      <a:endParaRPr lang="en-US" sz="1300" b="1" dirty="0">
                        <a:effectLst/>
                      </a:endParaRPr>
                    </a:p>
                    <a:p>
                      <a:pPr marL="0" marR="0" indent="0">
                        <a:tabLst>
                          <a:tab pos="0" algn="l"/>
                          <a:tab pos="400050" algn="l"/>
                        </a:tabLst>
                      </a:pPr>
                      <a:r>
                        <a:rPr lang="en-US" sz="1300" b="1" dirty="0">
                          <a:effectLst/>
                        </a:rPr>
                        <a:t> </a:t>
                      </a:r>
                      <a:endParaRPr lang="en-US" sz="1300" b="1" dirty="0">
                        <a:effectLst/>
                        <a:latin typeface="Times New Roman" panose="02020603050405020304" pitchFamily="18" charset="0"/>
                        <a:ea typeface="Calibri" panose="020F0502020204030204" pitchFamily="34" charset="0"/>
                      </a:endParaRPr>
                    </a:p>
                  </a:txBody>
                  <a:tcPr marL="68580" marR="68580" marT="0" marB="0">
                    <a:solidFill>
                      <a:srgbClr val="50B2BD"/>
                    </a:solidFill>
                  </a:tcPr>
                </a:tc>
                <a:tc gridSpan="5">
                  <a:txBody>
                    <a:bodyPr/>
                    <a:lstStyle/>
                    <a:p>
                      <a:pPr marL="0" marR="0" indent="0">
                        <a:tabLst>
                          <a:tab pos="0" algn="l"/>
                          <a:tab pos="400050" algn="l"/>
                        </a:tabLst>
                      </a:pPr>
                      <a:r>
                        <a:rPr lang="en-US" sz="1500" b="1" dirty="0">
                          <a:solidFill>
                            <a:schemeClr val="tx1">
                              <a:lumMod val="75000"/>
                              <a:lumOff val="25000"/>
                            </a:schemeClr>
                          </a:solidFill>
                          <a:effectLst/>
                        </a:rPr>
                        <a:t>ECONOMIC OPPORTUNITIES</a:t>
                      </a:r>
                      <a:endParaRPr lang="en-US" sz="1500" b="1" dirty="0">
                        <a:solidFill>
                          <a:schemeClr val="tx1">
                            <a:lumMod val="75000"/>
                            <a:lumOff val="25000"/>
                          </a:schemeClr>
                        </a:solidFill>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tabLst>
                          <a:tab pos="0" algn="l"/>
                          <a:tab pos="400050" algn="l"/>
                        </a:tabLst>
                      </a:pPr>
                      <a:r>
                        <a:rPr lang="en-US" sz="1300" dirty="0">
                          <a:effectLst/>
                        </a:rPr>
                        <a:t>5-Strategies/ targets for women’s employment (e.g., women-owned energy enterprises)</a:t>
                      </a:r>
                      <a:endParaRPr lang="en-US"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indent="0">
                        <a:tabLst>
                          <a:tab pos="0" algn="l"/>
                          <a:tab pos="400050" algn="l"/>
                        </a:tabLst>
                      </a:pPr>
                      <a:r>
                        <a:rPr lang="en-US" sz="1200">
                          <a:effectLst/>
                        </a:rPr>
                        <a:t>SREP, CTF </a:t>
                      </a:r>
                      <a:endParaRPr lang="en-US" sz="1200">
                        <a:effectLst/>
                        <a:latin typeface="Times New Roman" panose="02020603050405020304" pitchFamily="18" charset="0"/>
                        <a:ea typeface="Calibri" panose="020F0502020204030204" pitchFamily="34" charset="0"/>
                      </a:endParaRPr>
                    </a:p>
                  </a:txBody>
                  <a:tcPr marL="68580" marR="68580" marT="0" marB="0"/>
                </a:tc>
              </a:tr>
              <a:tr h="341744">
                <a:tc vMerge="1">
                  <a:txBody>
                    <a:bodyPr/>
                    <a:lstStyle/>
                    <a:p>
                      <a:endParaRPr lang="en-US"/>
                    </a:p>
                  </a:txBody>
                  <a:tcPr/>
                </a:tc>
                <a:tc gridSpan="4">
                  <a:txBody>
                    <a:bodyPr/>
                    <a:lstStyle/>
                    <a:p>
                      <a:pPr marL="0" marR="0" indent="0">
                        <a:tabLst>
                          <a:tab pos="0" algn="l"/>
                          <a:tab pos="400050" algn="l"/>
                        </a:tabLst>
                      </a:pPr>
                      <a:r>
                        <a:rPr lang="en-US" sz="1300" b="1" dirty="0">
                          <a:solidFill>
                            <a:schemeClr val="tx1">
                              <a:lumMod val="75000"/>
                              <a:lumOff val="25000"/>
                            </a:schemeClr>
                          </a:solidFill>
                          <a:effectLst/>
                        </a:rPr>
                        <a:t> </a:t>
                      </a:r>
                      <a:endParaRPr lang="en-US" sz="1300" b="1" dirty="0">
                        <a:solidFill>
                          <a:schemeClr val="tx1">
                            <a:lumMod val="75000"/>
                            <a:lumOff val="25000"/>
                          </a:schemeClr>
                        </a:solidFill>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tabLst>
                          <a:tab pos="0" algn="l"/>
                          <a:tab pos="400050" algn="l"/>
                        </a:tabLst>
                      </a:pPr>
                      <a:r>
                        <a:rPr lang="en-US" sz="1300" dirty="0">
                          <a:effectLst/>
                        </a:rPr>
                        <a:t>4-Ancillary services (e.g., targeted credit schemes)</a:t>
                      </a:r>
                    </a:p>
                    <a:p>
                      <a:pPr marL="0" marR="0" indent="0">
                        <a:tabLst>
                          <a:tab pos="0" algn="l"/>
                          <a:tab pos="400050" algn="l"/>
                        </a:tabLst>
                      </a:pPr>
                      <a:r>
                        <a:rPr lang="en-US" sz="1300" dirty="0">
                          <a:effectLst/>
                        </a:rPr>
                        <a:t> </a:t>
                      </a:r>
                      <a:endParaRPr lang="en-US"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tabLst>
                          <a:tab pos="0" algn="l"/>
                          <a:tab pos="400050" algn="l"/>
                        </a:tabLst>
                      </a:pPr>
                      <a:r>
                        <a:rPr lang="en-US" sz="1200">
                          <a:effectLst/>
                        </a:rPr>
                        <a:t>CTF, PCR, FIP</a:t>
                      </a:r>
                      <a:endParaRPr lang="en-US" sz="1200">
                        <a:effectLst/>
                        <a:latin typeface="Times New Roman" panose="02020603050405020304" pitchFamily="18" charset="0"/>
                        <a:ea typeface="Calibri" panose="020F0502020204030204" pitchFamily="34" charset="0"/>
                      </a:endParaRPr>
                    </a:p>
                  </a:txBody>
                  <a:tcPr marL="68580" marR="68580" marT="0" marB="0"/>
                </a:tc>
              </a:tr>
              <a:tr h="537259">
                <a:tc rowSpan="3">
                  <a:txBody>
                    <a:bodyPr/>
                    <a:lstStyle/>
                    <a:p>
                      <a:pPr marL="0" marR="0" indent="0">
                        <a:tabLst>
                          <a:tab pos="0" algn="l"/>
                          <a:tab pos="400050" algn="l"/>
                        </a:tabLst>
                      </a:pPr>
                      <a:r>
                        <a:rPr lang="en-US" sz="1300" b="1" dirty="0">
                          <a:effectLst/>
                        </a:rPr>
                        <a:t> </a:t>
                      </a:r>
                    </a:p>
                    <a:p>
                      <a:pPr marL="0" marR="0" indent="0">
                        <a:tabLst>
                          <a:tab pos="0" algn="l"/>
                          <a:tab pos="400050" algn="l"/>
                        </a:tabLst>
                      </a:pPr>
                      <a:r>
                        <a:rPr lang="en-US" sz="1300" b="1" dirty="0" smtClean="0">
                          <a:effectLst/>
                        </a:rPr>
                        <a:t>*  </a:t>
                      </a:r>
                    </a:p>
                    <a:p>
                      <a:pPr marL="0" marR="0" indent="0">
                        <a:tabLst>
                          <a:tab pos="0" algn="l"/>
                          <a:tab pos="400050" algn="l"/>
                        </a:tabLst>
                      </a:pPr>
                      <a:r>
                        <a:rPr lang="en-US" sz="1300" b="1" dirty="0" smtClean="0">
                          <a:effectLst/>
                        </a:rPr>
                        <a:t>GENDER MAINSTREAMING </a:t>
                      </a:r>
                      <a:endParaRPr lang="en-US" sz="1300" b="1" dirty="0">
                        <a:effectLst/>
                        <a:latin typeface="Times New Roman" panose="02020603050405020304" pitchFamily="18" charset="0"/>
                        <a:ea typeface="Calibri" panose="020F0502020204030204" pitchFamily="34" charset="0"/>
                      </a:endParaRPr>
                    </a:p>
                  </a:txBody>
                  <a:tcPr marL="68580" marR="68580" marT="0" marB="0">
                    <a:solidFill>
                      <a:srgbClr val="50B2BD"/>
                    </a:solidFill>
                  </a:tcPr>
                </a:tc>
                <a:tc gridSpan="3">
                  <a:txBody>
                    <a:bodyPr/>
                    <a:lstStyle/>
                    <a:p>
                      <a:pPr marL="0" marR="0" indent="0">
                        <a:tabLst>
                          <a:tab pos="0" algn="l"/>
                          <a:tab pos="400050" algn="l"/>
                        </a:tabLst>
                      </a:pPr>
                      <a:r>
                        <a:rPr lang="en-US" sz="1500" b="1" dirty="0">
                          <a:solidFill>
                            <a:schemeClr val="tx1">
                              <a:lumMod val="75000"/>
                              <a:lumOff val="25000"/>
                            </a:schemeClr>
                          </a:solidFill>
                          <a:effectLst/>
                        </a:rPr>
                        <a:t>ORGANIZATIONAL MAINSTREAMING</a:t>
                      </a:r>
                      <a:endParaRPr lang="en-US" sz="1500" b="1" dirty="0">
                        <a:solidFill>
                          <a:schemeClr val="tx1">
                            <a:lumMod val="75000"/>
                            <a:lumOff val="25000"/>
                          </a:schemeClr>
                        </a:solidFill>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gridSpan="5">
                  <a:txBody>
                    <a:bodyPr/>
                    <a:lstStyle/>
                    <a:p>
                      <a:pPr marL="0" marR="0" indent="0">
                        <a:tabLst>
                          <a:tab pos="0" algn="l"/>
                          <a:tab pos="400050" algn="l"/>
                        </a:tabLst>
                      </a:pPr>
                      <a:r>
                        <a:rPr lang="en-US" sz="1300" dirty="0" smtClean="0">
                          <a:effectLst/>
                        </a:rPr>
                        <a:t>3-Gender</a:t>
                      </a:r>
                      <a:r>
                        <a:rPr lang="en-US" sz="1300" baseline="0" dirty="0" smtClean="0">
                          <a:effectLst/>
                        </a:rPr>
                        <a:t> </a:t>
                      </a:r>
                      <a:r>
                        <a:rPr lang="en-US" sz="1300" dirty="0" smtClean="0">
                          <a:effectLst/>
                        </a:rPr>
                        <a:t>focal </a:t>
                      </a:r>
                      <a:r>
                        <a:rPr lang="en-US" sz="1300" dirty="0">
                          <a:effectLst/>
                        </a:rPr>
                        <a:t>points in climate planning units; gender budgeting and planning approaches</a:t>
                      </a:r>
                    </a:p>
                    <a:p>
                      <a:pPr marL="0" marR="0" indent="0">
                        <a:tabLst>
                          <a:tab pos="0" algn="l"/>
                          <a:tab pos="400050" algn="l"/>
                        </a:tabLst>
                      </a:pPr>
                      <a:r>
                        <a:rPr lang="en-US" sz="1300" dirty="0">
                          <a:effectLst/>
                        </a:rPr>
                        <a:t> </a:t>
                      </a:r>
                      <a:endParaRPr lang="en-US"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tabLst>
                          <a:tab pos="0" algn="l"/>
                          <a:tab pos="400050" algn="l"/>
                        </a:tabLst>
                      </a:pPr>
                      <a:r>
                        <a:rPr lang="en-US" sz="1200">
                          <a:effectLst/>
                        </a:rPr>
                        <a:t>PPCR, SREP</a:t>
                      </a:r>
                      <a:endParaRPr lang="en-US" sz="1200">
                        <a:effectLst/>
                        <a:latin typeface="Times New Roman" panose="02020603050405020304" pitchFamily="18" charset="0"/>
                        <a:ea typeface="Calibri" panose="020F0502020204030204" pitchFamily="34" charset="0"/>
                      </a:endParaRPr>
                    </a:p>
                  </a:txBody>
                  <a:tcPr marL="68580" marR="68580" marT="0" marB="0"/>
                </a:tc>
              </a:tr>
              <a:tr h="729168">
                <a:tc vMerge="1">
                  <a:txBody>
                    <a:bodyPr/>
                    <a:lstStyle/>
                    <a:p>
                      <a:endParaRPr lang="en-US"/>
                    </a:p>
                  </a:txBody>
                  <a:tcPr/>
                </a:tc>
                <a:tc gridSpan="2">
                  <a:txBody>
                    <a:bodyPr/>
                    <a:lstStyle/>
                    <a:p>
                      <a:pPr marL="0" marR="0" indent="0">
                        <a:tabLst>
                          <a:tab pos="0" algn="l"/>
                          <a:tab pos="400050" algn="l"/>
                        </a:tabLst>
                      </a:pPr>
                      <a:r>
                        <a:rPr lang="en-US" sz="1500" b="1" dirty="0">
                          <a:solidFill>
                            <a:schemeClr val="tx1">
                              <a:lumMod val="75000"/>
                              <a:lumOff val="25000"/>
                            </a:schemeClr>
                          </a:solidFill>
                          <a:effectLst/>
                        </a:rPr>
                        <a:t>PROJECT ASSESSMENT &amp; DESIGN </a:t>
                      </a:r>
                    </a:p>
                  </a:txBody>
                  <a:tcPr marL="68580" marR="68580" marT="0" marB="0" anchor="ctr"/>
                </a:tc>
                <a:tc hMerge="1">
                  <a:txBody>
                    <a:bodyPr/>
                    <a:lstStyle/>
                    <a:p>
                      <a:endParaRPr lang="en-US"/>
                    </a:p>
                  </a:txBody>
                  <a:tcPr/>
                </a:tc>
                <a:tc gridSpan="6">
                  <a:txBody>
                    <a:bodyPr/>
                    <a:lstStyle/>
                    <a:p>
                      <a:pPr marL="0" marR="0" indent="0">
                        <a:tabLst>
                          <a:tab pos="0" algn="l"/>
                          <a:tab pos="400050" algn="l"/>
                        </a:tabLst>
                      </a:pPr>
                      <a:r>
                        <a:rPr lang="en-US" sz="1300" dirty="0">
                          <a:effectLst/>
                        </a:rPr>
                        <a:t>2-Gender-sensitive project design (e.g., in mass rapid transit)</a:t>
                      </a:r>
                      <a:endParaRPr lang="en-US"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tabLst>
                          <a:tab pos="0" algn="l"/>
                          <a:tab pos="400050" algn="l"/>
                        </a:tabLst>
                      </a:pPr>
                      <a:r>
                        <a:rPr lang="en-US" sz="1200" dirty="0" smtClean="0">
                          <a:effectLst/>
                          <a:latin typeface="+mn-lt"/>
                          <a:ea typeface="+mn-ea"/>
                        </a:rPr>
                        <a:t>All</a:t>
                      </a:r>
                      <a:r>
                        <a:rPr lang="en-US" sz="1200" baseline="0" dirty="0" smtClean="0">
                          <a:effectLst/>
                          <a:latin typeface="+mn-lt"/>
                          <a:ea typeface="+mn-ea"/>
                        </a:rPr>
                        <a:t> programs</a:t>
                      </a:r>
                      <a:endParaRPr lang="en-US" sz="1200" dirty="0">
                        <a:effectLst/>
                        <a:latin typeface="Times New Roman" panose="02020603050405020304" pitchFamily="18" charset="0"/>
                        <a:ea typeface="Calibri" panose="020F0502020204030204" pitchFamily="34" charset="0"/>
                      </a:endParaRPr>
                    </a:p>
                  </a:txBody>
                  <a:tcPr marL="68580" marR="68580" marT="0" marB="0"/>
                </a:tc>
              </a:tr>
              <a:tr h="716346">
                <a:tc vMerge="1">
                  <a:txBody>
                    <a:bodyPr/>
                    <a:lstStyle/>
                    <a:p>
                      <a:endParaRPr lang="en-US"/>
                    </a:p>
                  </a:txBody>
                  <a:tcPr/>
                </a:tc>
                <a:tc>
                  <a:txBody>
                    <a:bodyPr/>
                    <a:lstStyle/>
                    <a:p>
                      <a:pPr marL="0" marR="0" indent="0">
                        <a:tabLst>
                          <a:tab pos="0" algn="l"/>
                          <a:tab pos="400050" algn="l"/>
                        </a:tabLst>
                      </a:pPr>
                      <a:r>
                        <a:rPr lang="en-US" sz="1500" b="1" dirty="0">
                          <a:solidFill>
                            <a:schemeClr val="tx1">
                              <a:lumMod val="75000"/>
                              <a:lumOff val="25000"/>
                            </a:schemeClr>
                          </a:solidFill>
                          <a:effectLst/>
                        </a:rPr>
                        <a:t>TARGETING</a:t>
                      </a:r>
                      <a:endParaRPr lang="en-US" sz="1500" b="1" dirty="0">
                        <a:solidFill>
                          <a:schemeClr val="tx1">
                            <a:lumMod val="75000"/>
                            <a:lumOff val="25000"/>
                          </a:schemeClr>
                        </a:solidFill>
                        <a:effectLst/>
                        <a:latin typeface="Times New Roman" panose="02020603050405020304" pitchFamily="18" charset="0"/>
                        <a:ea typeface="Calibri" panose="020F0502020204030204" pitchFamily="34" charset="0"/>
                      </a:endParaRPr>
                    </a:p>
                  </a:txBody>
                  <a:tcPr marL="68580" marR="68580" marT="0" marB="0" anchor="ctr"/>
                </a:tc>
                <a:tc gridSpan="7">
                  <a:txBody>
                    <a:bodyPr/>
                    <a:lstStyle/>
                    <a:p>
                      <a:pPr marL="0" marR="0" indent="0">
                        <a:tabLst>
                          <a:tab pos="0" algn="l"/>
                          <a:tab pos="400050" algn="l"/>
                        </a:tabLst>
                      </a:pPr>
                      <a:r>
                        <a:rPr lang="en-US" sz="1300" dirty="0">
                          <a:effectLst/>
                        </a:rPr>
                        <a:t>1-Identification/ tracking of female beneficiary targets (including re national social inclusion goals) at national and CIF reporting levels </a:t>
                      </a:r>
                    </a:p>
                    <a:p>
                      <a:pPr marL="0" marR="0" indent="0">
                        <a:tabLst>
                          <a:tab pos="0" algn="l"/>
                          <a:tab pos="400050" algn="l"/>
                        </a:tabLst>
                      </a:pPr>
                      <a:r>
                        <a:rPr lang="en-US" sz="1300" dirty="0">
                          <a:effectLst/>
                        </a:rPr>
                        <a:t> </a:t>
                      </a:r>
                      <a:endParaRPr lang="en-US" sz="1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tabLst>
                          <a:tab pos="0" algn="l"/>
                          <a:tab pos="400050" algn="l"/>
                        </a:tabLst>
                      </a:pPr>
                      <a:r>
                        <a:rPr lang="en-US" sz="1200" dirty="0">
                          <a:effectLst/>
                        </a:rPr>
                        <a:t>SREP, PPCR, FIP, Partial in CTF </a:t>
                      </a:r>
                      <a:endParaRPr lang="en-US"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45703056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Key Lessons from Phase 1  </a:t>
            </a:r>
            <a:endParaRPr lang="en-US" dirty="0"/>
          </a:p>
        </p:txBody>
      </p:sp>
      <p:sp>
        <p:nvSpPr>
          <p:cNvPr id="5" name="Text Placeholder 22"/>
          <p:cNvSpPr>
            <a:spLocks noGrp="1"/>
          </p:cNvSpPr>
          <p:nvPr>
            <p:ph type="body" sz="half" idx="10"/>
          </p:nvPr>
        </p:nvSpPr>
        <p:spPr>
          <a:xfrm>
            <a:off x="600820" y="1844823"/>
            <a:ext cx="4300601" cy="3960440"/>
          </a:xfrm>
        </p:spPr>
        <p:txBody>
          <a:bodyPr/>
          <a:lstStyle/>
          <a:p>
            <a:r>
              <a:rPr lang="en-US" sz="1800" b="1" dirty="0"/>
              <a:t>Gender policy requirements </a:t>
            </a:r>
            <a:r>
              <a:rPr lang="en-US" sz="1800" dirty="0" smtClean="0"/>
              <a:t>(e.g., investment criteria)</a:t>
            </a:r>
            <a:r>
              <a:rPr lang="en-US" sz="1800" b="1" dirty="0" smtClean="0"/>
              <a:t> </a:t>
            </a:r>
            <a:r>
              <a:rPr lang="en-US" sz="1800" dirty="0" smtClean="0"/>
              <a:t>help </a:t>
            </a:r>
            <a:r>
              <a:rPr lang="en-US" sz="1800" dirty="0"/>
              <a:t>drive change in project design </a:t>
            </a:r>
            <a:r>
              <a:rPr lang="en-US" sz="1800" dirty="0" smtClean="0"/>
              <a:t>‘quality </a:t>
            </a:r>
            <a:r>
              <a:rPr lang="en-US" sz="1800" dirty="0"/>
              <a:t>at </a:t>
            </a:r>
            <a:r>
              <a:rPr lang="en-US" sz="1800" dirty="0" smtClean="0"/>
              <a:t>entry’  </a:t>
            </a:r>
            <a:endParaRPr lang="en-US" sz="1800" dirty="0"/>
          </a:p>
          <a:p>
            <a:endParaRPr lang="en-US" sz="1800" b="1" dirty="0" smtClean="0"/>
          </a:p>
          <a:p>
            <a:r>
              <a:rPr lang="en-US" sz="1800" b="1" dirty="0" smtClean="0"/>
              <a:t>CIF </a:t>
            </a:r>
            <a:r>
              <a:rPr lang="en-US" sz="1800" b="1" dirty="0"/>
              <a:t>partnership model offers valuable and diverse viewpoints</a:t>
            </a:r>
            <a:r>
              <a:rPr lang="en-US" sz="1800" dirty="0"/>
              <a:t>, </a:t>
            </a:r>
            <a:r>
              <a:rPr lang="en-US" sz="1800" dirty="0" smtClean="0"/>
              <a:t>help strengthen overall CIF gender strategy </a:t>
            </a:r>
            <a:endParaRPr lang="en-US" sz="1800" dirty="0"/>
          </a:p>
          <a:p>
            <a:endParaRPr lang="en-US" sz="1800" b="1" dirty="0" smtClean="0"/>
          </a:p>
          <a:p>
            <a:r>
              <a:rPr lang="en-US" sz="1800" b="1" dirty="0" smtClean="0"/>
              <a:t>Can </a:t>
            </a:r>
            <a:r>
              <a:rPr lang="en-US" sz="1800" b="1" dirty="0"/>
              <a:t>deepen approach </a:t>
            </a:r>
            <a:r>
              <a:rPr lang="en-US" sz="1800" dirty="0"/>
              <a:t>from ‘gender mainstreaming’ </a:t>
            </a:r>
            <a:r>
              <a:rPr lang="en-US" sz="1800" dirty="0">
                <a:sym typeface="Wingdings" panose="05000000000000000000" pitchFamily="2" charset="2"/>
              </a:rPr>
              <a:t>to </a:t>
            </a:r>
            <a:r>
              <a:rPr lang="en-US" sz="1800" dirty="0"/>
              <a:t>building support for Gender-Responsive Institutions </a:t>
            </a:r>
            <a:endParaRPr lang="en-US" sz="1800" dirty="0" smtClean="0"/>
          </a:p>
          <a:p>
            <a:endParaRPr lang="en-US" sz="500" dirty="0" smtClean="0"/>
          </a:p>
          <a:p>
            <a:endParaRPr lang="en-US" sz="500" dirty="0" smtClean="0"/>
          </a:p>
          <a:p>
            <a:endParaRPr lang="en-US" sz="500" dirty="0" smtClean="0"/>
          </a:p>
          <a:p>
            <a:r>
              <a:rPr lang="en-US" sz="1800" b="1" dirty="0" smtClean="0"/>
              <a:t>CIF Gender Program understaffed </a:t>
            </a:r>
            <a:r>
              <a:rPr lang="en-US" sz="1800" dirty="0" smtClean="0"/>
              <a:t> </a:t>
            </a:r>
            <a:endParaRPr lang="en-US" sz="1800" i="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927" y="2606141"/>
            <a:ext cx="3657600" cy="2437805"/>
          </a:xfrm>
          <a:prstGeom prst="rect">
            <a:avLst/>
          </a:prstGeom>
        </p:spPr>
      </p:pic>
    </p:spTree>
    <p:extLst>
      <p:ext uri="{BB962C8B-B14F-4D97-AF65-F5344CB8AC3E}">
        <p14:creationId xmlns:p14="http://schemas.microsoft.com/office/powerpoint/2010/main" val="257140939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CIF Gender Action Plan – Phase 2  (FY17-20)</a:t>
            </a:r>
            <a:endParaRPr lang="en-US" dirty="0"/>
          </a:p>
        </p:txBody>
      </p:sp>
      <p:sp>
        <p:nvSpPr>
          <p:cNvPr id="2" name="Rectangle 1"/>
          <p:cNvSpPr/>
          <p:nvPr/>
        </p:nvSpPr>
        <p:spPr>
          <a:xfrm>
            <a:off x="493159" y="1772816"/>
            <a:ext cx="4798921" cy="3985706"/>
          </a:xfrm>
          <a:prstGeom prst="rect">
            <a:avLst/>
          </a:prstGeom>
        </p:spPr>
        <p:txBody>
          <a:bodyPr wrap="square">
            <a:spAutoFit/>
          </a:bodyPr>
          <a:lstStyle/>
          <a:p>
            <a:pPr marL="285750" indent="-285750">
              <a:buFont typeface="Arial" panose="020B0604020202020204" pitchFamily="34" charset="0"/>
              <a:buChar char="•"/>
            </a:pPr>
            <a:r>
              <a:rPr lang="en-GB" b="1" dirty="0" smtClean="0"/>
              <a:t>Goal: </a:t>
            </a:r>
            <a:r>
              <a:rPr lang="en-GB" sz="1600" dirty="0" smtClean="0"/>
              <a:t>Mainstream gender in CIF policy and programming in support of gender equality in climate-resilient, low carbon development investments in CIF countries</a:t>
            </a:r>
            <a:endParaRPr lang="en-GB" sz="1600" b="1" dirty="0" smtClean="0"/>
          </a:p>
          <a:p>
            <a:pPr marL="285750" indent="-285750">
              <a:buFont typeface="Arial" panose="020B0604020202020204" pitchFamily="34" charset="0"/>
              <a:buChar char="•"/>
            </a:pPr>
            <a:endParaRPr lang="en-GB" sz="500" b="1" dirty="0" smtClean="0"/>
          </a:p>
          <a:p>
            <a:pPr marL="285750" indent="-285750">
              <a:buFont typeface="Arial" panose="020B0604020202020204" pitchFamily="34" charset="0"/>
              <a:buChar char="•"/>
            </a:pPr>
            <a:r>
              <a:rPr lang="en-US" b="1" dirty="0" smtClean="0"/>
              <a:t>Focus on: </a:t>
            </a:r>
          </a:p>
          <a:p>
            <a:pPr marL="742950" lvl="1" indent="-285750">
              <a:buFont typeface="Calibri" panose="020F0502020204030204" pitchFamily="34" charset="0"/>
              <a:buChar char="–"/>
            </a:pPr>
            <a:r>
              <a:rPr lang="en-US" sz="1600" dirty="0" smtClean="0"/>
              <a:t>Policy</a:t>
            </a:r>
          </a:p>
          <a:p>
            <a:pPr marL="742950" lvl="1" indent="-285750">
              <a:buFont typeface="Calibri" panose="020F0502020204030204" pitchFamily="34" charset="0"/>
              <a:buChar char="–"/>
            </a:pPr>
            <a:r>
              <a:rPr lang="en-US" sz="1600" dirty="0" smtClean="0"/>
              <a:t>Technical support</a:t>
            </a:r>
          </a:p>
          <a:p>
            <a:pPr marL="742950" lvl="1" indent="-285750">
              <a:buFont typeface="Calibri" panose="020F0502020204030204" pitchFamily="34" charset="0"/>
              <a:buChar char="–"/>
            </a:pPr>
            <a:r>
              <a:rPr lang="en-US" sz="1600" dirty="0" smtClean="0"/>
              <a:t>Evaluation and learning</a:t>
            </a:r>
          </a:p>
          <a:p>
            <a:pPr marL="742950" lvl="1" indent="-285750">
              <a:buFont typeface="Calibri" panose="020F0502020204030204" pitchFamily="34" charset="0"/>
              <a:buChar char="–"/>
            </a:pPr>
            <a:r>
              <a:rPr lang="en-US" sz="1600" dirty="0" smtClean="0"/>
              <a:t>Stakeholder engagement  </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Analytical and Knowledge Agenda:  </a:t>
            </a:r>
          </a:p>
          <a:p>
            <a:pPr marL="742950" lvl="1" indent="-285750">
              <a:buFont typeface="Calibri" panose="020F0502020204030204" pitchFamily="34" charset="0"/>
              <a:buChar char="–"/>
            </a:pPr>
            <a:r>
              <a:rPr lang="en-US" sz="1600" dirty="0" smtClean="0"/>
              <a:t>Gender and renewable </a:t>
            </a:r>
            <a:r>
              <a:rPr lang="en-US" sz="1600" dirty="0"/>
              <a:t>e</a:t>
            </a:r>
            <a:r>
              <a:rPr lang="en-US" sz="1600" dirty="0" smtClean="0"/>
              <a:t>nergy  </a:t>
            </a:r>
          </a:p>
          <a:p>
            <a:pPr marL="742950" lvl="1" indent="-285750">
              <a:buSzPct val="100000"/>
              <a:buFont typeface="Calibri" panose="020F0502020204030204" pitchFamily="34" charset="0"/>
              <a:buChar char="–"/>
            </a:pPr>
            <a:r>
              <a:rPr lang="en-US" sz="1600" dirty="0" smtClean="0"/>
              <a:t>Gender and sustainable </a:t>
            </a:r>
            <a:r>
              <a:rPr lang="en-US" sz="1600" dirty="0"/>
              <a:t>f</a:t>
            </a:r>
            <a:r>
              <a:rPr lang="en-US" sz="1600" dirty="0" smtClean="0"/>
              <a:t>orest </a:t>
            </a:r>
            <a:r>
              <a:rPr lang="en-US" sz="1600" dirty="0"/>
              <a:t>m</a:t>
            </a:r>
            <a:r>
              <a:rPr lang="en-US" sz="1600" dirty="0" smtClean="0"/>
              <a:t>anagement </a:t>
            </a:r>
          </a:p>
          <a:p>
            <a:pPr marL="742950" lvl="1" indent="-285750">
              <a:buSzPct val="100000"/>
              <a:buFont typeface="Calibri" panose="020F0502020204030204" pitchFamily="34" charset="0"/>
              <a:buChar char="–"/>
            </a:pPr>
            <a:r>
              <a:rPr lang="en-US" sz="1600" dirty="0" smtClean="0"/>
              <a:t>Gender and risk reduction/ social </a:t>
            </a:r>
            <a:r>
              <a:rPr lang="en-US" sz="1600" dirty="0"/>
              <a:t>p</a:t>
            </a:r>
            <a:r>
              <a:rPr lang="en-US" sz="1600" dirty="0" smtClean="0"/>
              <a:t>rotection</a:t>
            </a:r>
          </a:p>
          <a:p>
            <a:pPr marL="742950" lvl="1" indent="-285750">
              <a:buSzPct val="100000"/>
              <a:buFont typeface="Calibri" panose="020F0502020204030204" pitchFamily="34" charset="0"/>
              <a:buChar char="–"/>
            </a:pPr>
            <a:r>
              <a:rPr lang="en-US" sz="1600" dirty="0" smtClean="0"/>
              <a:t>Women’s livelihoods and new </a:t>
            </a:r>
            <a:r>
              <a:rPr lang="en-US" sz="1600" dirty="0"/>
              <a:t>v</a:t>
            </a:r>
            <a:r>
              <a:rPr lang="en-US" sz="1600" dirty="0" smtClean="0"/>
              <a:t>alue chains </a:t>
            </a:r>
            <a:endParaRPr lang="en-US" sz="1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125"/>
          <a:stretch/>
        </p:blipFill>
        <p:spPr>
          <a:xfrm>
            <a:off x="5029200" y="2725734"/>
            <a:ext cx="3657600" cy="2314928"/>
          </a:xfrm>
          <a:prstGeom prst="rect">
            <a:avLst/>
          </a:prstGeom>
        </p:spPr>
      </p:pic>
    </p:spTree>
    <p:extLst>
      <p:ext uri="{BB962C8B-B14F-4D97-AF65-F5344CB8AC3E}">
        <p14:creationId xmlns:p14="http://schemas.microsoft.com/office/powerpoint/2010/main" val="2158163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CIF Gender Action Plan </a:t>
            </a:r>
            <a:r>
              <a:rPr lang="en-US" dirty="0"/>
              <a:t>– </a:t>
            </a:r>
            <a:r>
              <a:rPr lang="en-US" dirty="0" smtClean="0"/>
              <a:t>Phase 2 Activities  </a:t>
            </a:r>
            <a:endParaRPr lang="en-US" dirty="0"/>
          </a:p>
        </p:txBody>
      </p:sp>
      <p:sp>
        <p:nvSpPr>
          <p:cNvPr id="2" name="Rectangle 1"/>
          <p:cNvSpPr/>
          <p:nvPr/>
        </p:nvSpPr>
        <p:spPr>
          <a:xfrm>
            <a:off x="378487" y="1700808"/>
            <a:ext cx="4650713" cy="4278094"/>
          </a:xfrm>
          <a:prstGeom prst="rect">
            <a:avLst/>
          </a:prstGeom>
        </p:spPr>
        <p:txBody>
          <a:bodyPr wrap="square">
            <a:spAutoFit/>
          </a:bodyPr>
          <a:lstStyle/>
          <a:p>
            <a:pPr marL="285750" indent="-285750">
              <a:buFont typeface="Arial" panose="020B0604020202020204" pitchFamily="34" charset="0"/>
              <a:buChar char="•"/>
            </a:pPr>
            <a:r>
              <a:rPr lang="en-GB" b="1" dirty="0"/>
              <a:t>Advancing CIF Gender Policy,</a:t>
            </a:r>
            <a:r>
              <a:rPr lang="en-GB" dirty="0"/>
              <a:t> following </a:t>
            </a:r>
            <a:r>
              <a:rPr lang="en-GB" dirty="0" smtClean="0"/>
              <a:t> </a:t>
            </a:r>
            <a:r>
              <a:rPr lang="en-GB" dirty="0"/>
              <a:t>review and discussions  </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b="1" dirty="0"/>
              <a:t>Scaling-up of gender technical support </a:t>
            </a:r>
            <a:r>
              <a:rPr lang="en-US" dirty="0"/>
              <a:t>to individual Investment Plan and project preparation</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b="1" dirty="0" smtClean="0"/>
              <a:t>Enhanced focus on stakeholder engagement </a:t>
            </a:r>
            <a:r>
              <a:rPr lang="en-US" dirty="0" smtClean="0"/>
              <a:t>and women’s leadership in climate governance; maintain external engagement  </a:t>
            </a:r>
            <a:endParaRPr lang="en-US" dirty="0"/>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b="1" dirty="0"/>
              <a:t>Analytical </a:t>
            </a:r>
            <a:r>
              <a:rPr lang="en-US" b="1" dirty="0" smtClean="0"/>
              <a:t>studies </a:t>
            </a:r>
            <a:r>
              <a:rPr lang="en-US" dirty="0"/>
              <a:t>on gender and renewable </a:t>
            </a:r>
            <a:r>
              <a:rPr lang="en-US" dirty="0" smtClean="0"/>
              <a:t>energy; gender and sustainable forest management; private sector approaches  </a:t>
            </a:r>
            <a:endParaRPr lang="en-US" dirty="0"/>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b="1" dirty="0" smtClean="0"/>
              <a:t>Global and regional learning </a:t>
            </a:r>
            <a:r>
              <a:rPr lang="en-US" b="1" dirty="0"/>
              <a:t>events</a:t>
            </a:r>
            <a:r>
              <a:rPr lang="en-US" dirty="0"/>
              <a:t> to </a:t>
            </a:r>
            <a:r>
              <a:rPr lang="en-US" dirty="0" smtClean="0"/>
              <a:t>enhance country </a:t>
            </a:r>
            <a:r>
              <a:rPr lang="en-US" dirty="0"/>
              <a:t>capacity on gender mainstreaming in particular CIF sectors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617470"/>
            <a:ext cx="3657600" cy="2434590"/>
          </a:xfrm>
          <a:prstGeom prst="rect">
            <a:avLst/>
          </a:prstGeom>
        </p:spPr>
      </p:pic>
    </p:spTree>
    <p:extLst>
      <p:ext uri="{BB962C8B-B14F-4D97-AF65-F5344CB8AC3E}">
        <p14:creationId xmlns:p14="http://schemas.microsoft.com/office/powerpoint/2010/main" val="1243797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4676775"/>
            <a:ext cx="351884"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05200" y="4191000"/>
            <a:ext cx="4572000" cy="1600438"/>
          </a:xfrm>
          <a:prstGeom prst="rect">
            <a:avLst/>
          </a:prstGeom>
        </p:spPr>
        <p:txBody>
          <a:bodyPr>
            <a:spAutoFit/>
          </a:bodyPr>
          <a:lstStyle/>
          <a:p>
            <a:pPr algn="r"/>
            <a:r>
              <a:rPr lang="en-US" sz="1400" dirty="0"/>
              <a:t>www.climateinvestmentfunds.org </a:t>
            </a:r>
            <a:br>
              <a:rPr lang="en-US" sz="1400" dirty="0"/>
            </a:br>
            <a:endParaRPr lang="en-US" sz="1400" dirty="0"/>
          </a:p>
          <a:p>
            <a:pPr algn="r"/>
            <a:r>
              <a:rPr lang="en-US" sz="1400" dirty="0"/>
              <a:t>@</a:t>
            </a:r>
            <a:r>
              <a:rPr lang="en-US" sz="1400" dirty="0" err="1"/>
              <a:t>CIF_Action</a:t>
            </a:r>
            <a:r>
              <a:rPr lang="en-US" sz="1400" dirty="0"/>
              <a:t>   </a:t>
            </a:r>
            <a:br>
              <a:rPr lang="en-US" sz="1400" dirty="0"/>
            </a:br>
            <a:r>
              <a:rPr lang="en-US" sz="1400" dirty="0"/>
              <a:t/>
            </a:r>
            <a:br>
              <a:rPr lang="en-US" sz="1400" dirty="0"/>
            </a:br>
            <a:r>
              <a:rPr lang="en-US" sz="1400" dirty="0"/>
              <a:t>https://www.youtube.com/user/CIFaction</a:t>
            </a:r>
            <a:br>
              <a:rPr lang="en-US" sz="1400" dirty="0"/>
            </a:br>
            <a:r>
              <a:rPr lang="en-US" sz="1400" dirty="0"/>
              <a:t/>
            </a:r>
            <a:br>
              <a:rPr lang="en-US" sz="1400" dirty="0"/>
            </a:br>
            <a:r>
              <a:rPr lang="en-US" sz="1400" dirty="0"/>
              <a:t>https://www.flickr.com/photos/cifaction/sets</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6915" y="5010153"/>
            <a:ext cx="433387" cy="280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5486638"/>
            <a:ext cx="392814"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1421" y="4232244"/>
            <a:ext cx="338138" cy="2635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19016" y="3295471"/>
            <a:ext cx="4257040" cy="1200329"/>
          </a:xfrm>
          <a:prstGeom prst="rect">
            <a:avLst/>
          </a:prstGeom>
          <a:noFill/>
        </p:spPr>
        <p:txBody>
          <a:bodyPr wrap="square" rtlCol="0">
            <a:spAutoFit/>
          </a:bodyPr>
          <a:lstStyle/>
          <a:p>
            <a:pPr>
              <a:spcAft>
                <a:spcPts val="600"/>
              </a:spcAft>
            </a:pPr>
            <a:r>
              <a:rPr lang="en-US" sz="2400" b="1" dirty="0" smtClean="0"/>
              <a:t>Anne T. Kuriakose, Ph.D. </a:t>
            </a:r>
          </a:p>
          <a:p>
            <a:pPr>
              <a:spcAft>
                <a:spcPts val="600"/>
              </a:spcAft>
            </a:pPr>
            <a:r>
              <a:rPr lang="en-US" sz="2000" dirty="0" smtClean="0">
                <a:hlinkClick r:id="rId7"/>
              </a:rPr>
              <a:t>akuriakose@worldbank.org</a:t>
            </a:r>
            <a:endParaRPr lang="en-US" sz="2000" dirty="0" smtClean="0"/>
          </a:p>
          <a:p>
            <a:pPr>
              <a:spcAft>
                <a:spcPts val="600"/>
              </a:spcAft>
            </a:pPr>
            <a:r>
              <a:rPr lang="en-US" dirty="0" smtClean="0"/>
              <a:t>+1-202-473-8289</a:t>
            </a:r>
            <a:endParaRPr lang="en-US" dirty="0"/>
          </a:p>
        </p:txBody>
      </p:sp>
    </p:spTree>
    <p:extLst>
      <p:ext uri="{BB962C8B-B14F-4D97-AF65-F5344CB8AC3E}">
        <p14:creationId xmlns:p14="http://schemas.microsoft.com/office/powerpoint/2010/main" val="1433873642"/>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Overview  </a:t>
            </a:r>
            <a:endParaRPr lang="en-US" dirty="0"/>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sp>
        <p:nvSpPr>
          <p:cNvPr id="12" name="Text Placeholder 22"/>
          <p:cNvSpPr>
            <a:spLocks noGrp="1"/>
          </p:cNvSpPr>
          <p:nvPr>
            <p:ph type="body" sz="half" idx="10"/>
          </p:nvPr>
        </p:nvSpPr>
        <p:spPr>
          <a:xfrm>
            <a:off x="901428" y="2276872"/>
            <a:ext cx="4104456" cy="3491475"/>
          </a:xfrm>
        </p:spPr>
        <p:txBody>
          <a:bodyPr/>
          <a:lstStyle/>
          <a:p>
            <a:pPr>
              <a:spcBef>
                <a:spcPts val="600"/>
              </a:spcBef>
              <a:spcAft>
                <a:spcPts val="600"/>
              </a:spcAft>
              <a:buFont typeface="Wingdings" panose="05000000000000000000" pitchFamily="2" charset="2"/>
              <a:buChar char="§"/>
            </a:pPr>
            <a:r>
              <a:rPr lang="en-US" sz="2000" dirty="0" smtClean="0"/>
              <a:t>CIF </a:t>
            </a:r>
            <a:r>
              <a:rPr lang="en-US" sz="2000" dirty="0"/>
              <a:t>Gender Action Plan </a:t>
            </a:r>
            <a:r>
              <a:rPr lang="en-US" sz="2000" dirty="0" smtClean="0"/>
              <a:t>approved </a:t>
            </a:r>
            <a:r>
              <a:rPr lang="en-US" sz="2000" dirty="0"/>
              <a:t>June 2014</a:t>
            </a:r>
          </a:p>
          <a:p>
            <a:pPr>
              <a:spcBef>
                <a:spcPts val="600"/>
              </a:spcBef>
              <a:spcAft>
                <a:spcPts val="600"/>
              </a:spcAft>
              <a:buFont typeface="Wingdings" panose="05000000000000000000" pitchFamily="2" charset="2"/>
              <a:buChar char="§"/>
            </a:pPr>
            <a:r>
              <a:rPr lang="da-DK" sz="2000" dirty="0" smtClean="0">
                <a:cs typeface="Aharoni" panose="02010803020104030203" pitchFamily="2" charset="-79"/>
              </a:rPr>
              <a:t>Achievements in monitoring and reporting; knowledge and learning; external collaboration </a:t>
            </a:r>
          </a:p>
          <a:p>
            <a:pPr>
              <a:spcBef>
                <a:spcPts val="600"/>
              </a:spcBef>
              <a:spcAft>
                <a:spcPts val="600"/>
              </a:spcAft>
              <a:buFont typeface="Wingdings" panose="05000000000000000000" pitchFamily="2" charset="2"/>
              <a:buChar char="§"/>
            </a:pPr>
            <a:r>
              <a:rPr lang="da-DK" sz="2000" dirty="0" smtClean="0">
                <a:cs typeface="Aharoni" panose="02010803020104030203" pitchFamily="2" charset="-79"/>
              </a:rPr>
              <a:t>Lessons from Phase 1: gender-transformative design approaches   </a:t>
            </a:r>
          </a:p>
          <a:p>
            <a:pPr>
              <a:spcBef>
                <a:spcPts val="600"/>
              </a:spcBef>
              <a:spcAft>
                <a:spcPts val="600"/>
              </a:spcAft>
              <a:buFont typeface="Wingdings" panose="05000000000000000000" pitchFamily="2" charset="2"/>
              <a:buChar char="§"/>
            </a:pPr>
            <a:r>
              <a:rPr lang="da-DK" sz="2000" dirty="0" smtClean="0">
                <a:cs typeface="Aharoni" panose="02010803020104030203" pitchFamily="2" charset="-79"/>
              </a:rPr>
              <a:t>CIF </a:t>
            </a:r>
            <a:r>
              <a:rPr lang="da-DK" sz="2000" dirty="0">
                <a:cs typeface="Aharoni" panose="02010803020104030203" pitchFamily="2" charset="-79"/>
              </a:rPr>
              <a:t>Gender Action Plan – Phase 2 (FY17-20</a:t>
            </a:r>
            <a:r>
              <a:rPr lang="da-DK" sz="2000" dirty="0" smtClean="0">
                <a:cs typeface="Aharoni" panose="02010803020104030203" pitchFamily="2" charset="-79"/>
              </a:rPr>
              <a:t>) </a:t>
            </a:r>
            <a:r>
              <a:rPr lang="da-DK" sz="2000" dirty="0" smtClean="0">
                <a:cs typeface="Aharoni" panose="02010803020104030203" pitchFamily="2" charset="-79"/>
                <a:sym typeface="Wingdings" panose="05000000000000000000" pitchFamily="2" charset="2"/>
              </a:rPr>
              <a:t> </a:t>
            </a:r>
            <a:r>
              <a:rPr lang="da-DK" sz="2000" dirty="0" smtClean="0">
                <a:cs typeface="Aharoni" panose="02010803020104030203" pitchFamily="2" charset="-79"/>
              </a:rPr>
              <a:t>deepening approach </a:t>
            </a:r>
            <a:endParaRPr lang="da-DK" sz="2000" dirty="0">
              <a:cs typeface="Aharoni" panose="02010803020104030203" pitchFamily="2" charset="-79"/>
            </a:endParaRPr>
          </a:p>
          <a:p>
            <a:pPr marL="0" indent="0">
              <a:buNone/>
            </a:pP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655801"/>
            <a:ext cx="3657600" cy="2434590"/>
          </a:xfrm>
          <a:prstGeom prst="rect">
            <a:avLst/>
          </a:prstGeom>
        </p:spPr>
      </p:pic>
    </p:spTree>
    <p:extLst>
      <p:ext uri="{BB962C8B-B14F-4D97-AF65-F5344CB8AC3E}">
        <p14:creationId xmlns:p14="http://schemas.microsoft.com/office/powerpoint/2010/main" val="39344196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Gender-transformative </a:t>
            </a:r>
            <a:r>
              <a:rPr lang="en-US" dirty="0"/>
              <a:t>p</a:t>
            </a:r>
            <a:r>
              <a:rPr lang="en-US" dirty="0" smtClean="0"/>
              <a:t>rogramming under CIF  </a:t>
            </a:r>
            <a:endParaRPr lang="en-US" dirty="0"/>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sp>
        <p:nvSpPr>
          <p:cNvPr id="12" name="Text Placeholder 22"/>
          <p:cNvSpPr>
            <a:spLocks noGrp="1"/>
          </p:cNvSpPr>
          <p:nvPr>
            <p:ph type="body" sz="half" idx="10"/>
          </p:nvPr>
        </p:nvSpPr>
        <p:spPr>
          <a:xfrm>
            <a:off x="484995" y="1844824"/>
            <a:ext cx="4447045" cy="4176464"/>
          </a:xfrm>
        </p:spPr>
        <p:txBody>
          <a:bodyPr/>
          <a:lstStyle/>
          <a:p>
            <a:pPr>
              <a:spcBef>
                <a:spcPts val="600"/>
              </a:spcBef>
            </a:pPr>
            <a:r>
              <a:rPr lang="en-US" sz="1900" dirty="0" smtClean="0"/>
              <a:t>Understanding differential </a:t>
            </a:r>
            <a:r>
              <a:rPr lang="en-US" sz="1900" b="1" dirty="0" smtClean="0"/>
              <a:t>vulnerabilities and risks </a:t>
            </a:r>
            <a:r>
              <a:rPr lang="en-US" sz="1900" dirty="0" smtClean="0"/>
              <a:t>of women and men to climate change </a:t>
            </a:r>
            <a:br>
              <a:rPr lang="en-US" sz="1900" dirty="0" smtClean="0"/>
            </a:br>
            <a:endParaRPr lang="en-US" sz="400" dirty="0"/>
          </a:p>
          <a:p>
            <a:pPr>
              <a:spcBef>
                <a:spcPts val="600"/>
              </a:spcBef>
            </a:pPr>
            <a:r>
              <a:rPr lang="da-DK" sz="1900" dirty="0" smtClean="0">
                <a:cs typeface="Aharoni" panose="02010803020104030203" pitchFamily="2" charset="-79"/>
              </a:rPr>
              <a:t>Increasing access to productive assets and services, including </a:t>
            </a:r>
            <a:r>
              <a:rPr lang="da-DK" sz="1900" b="1" dirty="0" smtClean="0">
                <a:cs typeface="Aharoni" panose="02010803020104030203" pitchFamily="2" charset="-79"/>
              </a:rPr>
              <a:t>energy services </a:t>
            </a:r>
            <a:br>
              <a:rPr lang="da-DK" sz="1900" b="1" dirty="0" smtClean="0">
                <a:cs typeface="Aharoni" panose="02010803020104030203" pitchFamily="2" charset="-79"/>
              </a:rPr>
            </a:br>
            <a:endParaRPr lang="da-DK" sz="400" b="1" dirty="0" smtClean="0">
              <a:cs typeface="Aharoni" panose="02010803020104030203" pitchFamily="2" charset="-79"/>
            </a:endParaRPr>
          </a:p>
          <a:p>
            <a:pPr>
              <a:spcBef>
                <a:spcPts val="600"/>
              </a:spcBef>
            </a:pPr>
            <a:r>
              <a:rPr lang="da-DK" sz="1900" dirty="0" smtClean="0">
                <a:cs typeface="Aharoni" panose="02010803020104030203" pitchFamily="2" charset="-79"/>
              </a:rPr>
              <a:t>Ensuring climate-responsive design features in </a:t>
            </a:r>
            <a:r>
              <a:rPr lang="da-DK" sz="1900" b="1" dirty="0" smtClean="0">
                <a:cs typeface="Aharoni" panose="02010803020104030203" pitchFamily="2" charset="-79"/>
              </a:rPr>
              <a:t>social safety nets and financial services </a:t>
            </a:r>
            <a:br>
              <a:rPr lang="da-DK" sz="1900" b="1" dirty="0" smtClean="0">
                <a:cs typeface="Aharoni" panose="02010803020104030203" pitchFamily="2" charset="-79"/>
              </a:rPr>
            </a:br>
            <a:endParaRPr lang="da-DK" sz="400" b="1" dirty="0" smtClean="0">
              <a:cs typeface="Aharoni" panose="02010803020104030203" pitchFamily="2" charset="-79"/>
            </a:endParaRPr>
          </a:p>
          <a:p>
            <a:pPr>
              <a:spcBef>
                <a:spcPts val="600"/>
              </a:spcBef>
            </a:pPr>
            <a:r>
              <a:rPr lang="da-DK" sz="1900" dirty="0" smtClean="0">
                <a:cs typeface="Aharoni" panose="02010803020104030203" pitchFamily="2" charset="-79"/>
              </a:rPr>
              <a:t>Supporting women’s improved </a:t>
            </a:r>
            <a:r>
              <a:rPr lang="da-DK" sz="1900" b="1" dirty="0" smtClean="0">
                <a:cs typeface="Aharoni" panose="02010803020104030203" pitchFamily="2" charset="-79"/>
              </a:rPr>
              <a:t>tenure security </a:t>
            </a:r>
            <a:r>
              <a:rPr lang="da-DK" sz="1900" dirty="0" smtClean="0">
                <a:cs typeface="Aharoni" panose="02010803020104030203" pitchFamily="2" charset="-79"/>
              </a:rPr>
              <a:t>and forest resource use</a:t>
            </a:r>
            <a:br>
              <a:rPr lang="da-DK" sz="1900" dirty="0" smtClean="0">
                <a:cs typeface="Aharoni" panose="02010803020104030203" pitchFamily="2" charset="-79"/>
              </a:rPr>
            </a:br>
            <a:endParaRPr lang="da-DK" sz="400" dirty="0" smtClean="0">
              <a:cs typeface="Aharoni" panose="02010803020104030203" pitchFamily="2" charset="-79"/>
            </a:endParaRPr>
          </a:p>
          <a:p>
            <a:pPr>
              <a:spcBef>
                <a:spcPts val="600"/>
              </a:spcBef>
            </a:pPr>
            <a:r>
              <a:rPr lang="da-DK" sz="1900" dirty="0" smtClean="0">
                <a:cs typeface="Aharoni" panose="02010803020104030203" pitchFamily="2" charset="-79"/>
              </a:rPr>
              <a:t>Amplifying women’s role in </a:t>
            </a:r>
            <a:r>
              <a:rPr lang="da-DK" sz="1900" b="1" dirty="0" smtClean="0">
                <a:cs typeface="Aharoni" panose="02010803020104030203" pitchFamily="2" charset="-79"/>
              </a:rPr>
              <a:t>climate decision-making</a:t>
            </a:r>
            <a:r>
              <a:rPr lang="da-DK" sz="1900" dirty="0" smtClean="0">
                <a:cs typeface="Aharoni" panose="02010803020104030203" pitchFamily="2" charset="-79"/>
              </a:rPr>
              <a:t> processes at all levels </a:t>
            </a:r>
            <a:endParaRPr lang="en-US" sz="1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448856"/>
            <a:ext cx="3657600" cy="2672750"/>
          </a:xfrm>
          <a:prstGeom prst="rect">
            <a:avLst/>
          </a:prstGeom>
        </p:spPr>
      </p:pic>
    </p:spTree>
    <p:extLst>
      <p:ext uri="{BB962C8B-B14F-4D97-AF65-F5344CB8AC3E}">
        <p14:creationId xmlns:p14="http://schemas.microsoft.com/office/powerpoint/2010/main" val="25935777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5877272"/>
            <a:ext cx="7162800"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21"/>
          <p:cNvSpPr>
            <a:spLocks noGrp="1"/>
          </p:cNvSpPr>
          <p:nvPr>
            <p:ph type="title"/>
          </p:nvPr>
        </p:nvSpPr>
        <p:spPr/>
        <p:txBody>
          <a:bodyPr/>
          <a:lstStyle/>
          <a:p>
            <a:r>
              <a:rPr lang="en-US" dirty="0"/>
              <a:t>Gender and social considerations </a:t>
            </a:r>
            <a:r>
              <a:rPr lang="en-US" dirty="0" smtClean="0"/>
              <a:t>across </a:t>
            </a:r>
            <a:r>
              <a:rPr lang="en-US" dirty="0"/>
              <a:t>CIF programs</a:t>
            </a:r>
          </a:p>
        </p:txBody>
      </p:sp>
      <p:sp>
        <p:nvSpPr>
          <p:cNvPr id="6" name="TextBox 5"/>
          <p:cNvSpPr txBox="1"/>
          <p:nvPr/>
        </p:nvSpPr>
        <p:spPr>
          <a:xfrm>
            <a:off x="-1372723" y="1295596"/>
            <a:ext cx="184666" cy="369332"/>
          </a:xfrm>
          <a:prstGeom prst="rect">
            <a:avLst/>
          </a:prstGeom>
          <a:noFill/>
        </p:spPr>
        <p:txBody>
          <a:bodyPr wrap="none" rtlCol="0">
            <a:spAutoFit/>
          </a:bodyPr>
          <a:lstStyle/>
          <a:p>
            <a:endParaRPr lang="en-US" dirty="0"/>
          </a:p>
        </p:txBody>
      </p:sp>
      <p:sp>
        <p:nvSpPr>
          <p:cNvPr id="12" name="Text Placeholder 22"/>
          <p:cNvSpPr>
            <a:spLocks noGrp="1"/>
          </p:cNvSpPr>
          <p:nvPr>
            <p:ph type="body" sz="half" idx="10"/>
          </p:nvPr>
        </p:nvSpPr>
        <p:spPr>
          <a:xfrm>
            <a:off x="323528" y="1680952"/>
            <a:ext cx="8640960" cy="1460016"/>
          </a:xfrm>
        </p:spPr>
        <p:txBody>
          <a:bodyPr/>
          <a:lstStyle/>
          <a:p>
            <a:pPr>
              <a:spcBef>
                <a:spcPts val="600"/>
              </a:spcBef>
            </a:pPr>
            <a:r>
              <a:rPr lang="en-US" sz="1800" dirty="0"/>
              <a:t>Use of </a:t>
            </a:r>
            <a:r>
              <a:rPr lang="en-US" sz="1800" b="1" dirty="0"/>
              <a:t>co-benefit indicators </a:t>
            </a:r>
            <a:r>
              <a:rPr lang="en-US" dirty="0"/>
              <a:t>– </a:t>
            </a:r>
            <a:r>
              <a:rPr lang="en-US" dirty="0" smtClean="0"/>
              <a:t>for </a:t>
            </a:r>
            <a:r>
              <a:rPr lang="en-US" dirty="0"/>
              <a:t>all programs</a:t>
            </a:r>
          </a:p>
          <a:p>
            <a:pPr>
              <a:spcBef>
                <a:spcPts val="600"/>
              </a:spcBef>
            </a:pPr>
            <a:r>
              <a:rPr lang="en-US" sz="1700" dirty="0" smtClean="0"/>
              <a:t>Explicit </a:t>
            </a:r>
            <a:r>
              <a:rPr lang="en-US" sz="1700" b="1" dirty="0" smtClean="0"/>
              <a:t>poverty and gender criteria </a:t>
            </a:r>
            <a:r>
              <a:rPr lang="en-US" dirty="0" smtClean="0"/>
              <a:t>– especially among newer programs, re-investment selection </a:t>
            </a:r>
          </a:p>
          <a:p>
            <a:pPr>
              <a:spcBef>
                <a:spcPts val="600"/>
              </a:spcBef>
            </a:pPr>
            <a:r>
              <a:rPr lang="en-US" sz="1800" dirty="0" smtClean="0"/>
              <a:t>Support </a:t>
            </a:r>
            <a:r>
              <a:rPr lang="en-US" sz="1800" dirty="0"/>
              <a:t>to </a:t>
            </a:r>
            <a:r>
              <a:rPr lang="en-US" sz="1800" b="1" dirty="0"/>
              <a:t>national </a:t>
            </a:r>
            <a:r>
              <a:rPr lang="en-US" sz="1800" b="1" dirty="0" smtClean="0"/>
              <a:t>and </a:t>
            </a:r>
            <a:r>
              <a:rPr lang="en-US" sz="1800" b="1" dirty="0"/>
              <a:t>local climate planning </a:t>
            </a:r>
            <a:r>
              <a:rPr lang="en-US" sz="1800" b="1" dirty="0" smtClean="0"/>
              <a:t>institutions</a:t>
            </a:r>
            <a:r>
              <a:rPr lang="en-US" dirty="0"/>
              <a:t> – </a:t>
            </a:r>
            <a:r>
              <a:rPr lang="en-US" dirty="0" smtClean="0"/>
              <a:t>incl. </a:t>
            </a:r>
            <a:r>
              <a:rPr lang="en-US" dirty="0"/>
              <a:t>use of gender focal points  </a:t>
            </a:r>
          </a:p>
          <a:p>
            <a:pPr>
              <a:spcBef>
                <a:spcPts val="600"/>
              </a:spcBef>
            </a:pPr>
            <a:r>
              <a:rPr lang="en-US" sz="1800" b="1" dirty="0"/>
              <a:t>Funding windows </a:t>
            </a:r>
            <a:r>
              <a:rPr lang="en-US" dirty="0" smtClean="0"/>
              <a:t>–</a:t>
            </a:r>
            <a:r>
              <a:rPr lang="en-US" dirty="0"/>
              <a:t> </a:t>
            </a:r>
            <a:r>
              <a:rPr lang="en-US" dirty="0" smtClean="0"/>
              <a:t>e.g. DGM for </a:t>
            </a:r>
            <a:r>
              <a:rPr lang="en-US" dirty="0"/>
              <a:t>Indigenous Peoples and Local Communities </a:t>
            </a:r>
            <a:r>
              <a:rPr lang="en-US" dirty="0" smtClean="0"/>
              <a:t>(FIP program)</a:t>
            </a:r>
            <a:endParaRPr lang="en-US" dirty="0"/>
          </a:p>
        </p:txBody>
      </p:sp>
      <p:grpSp>
        <p:nvGrpSpPr>
          <p:cNvPr id="3" name="Group 2"/>
          <p:cNvGrpSpPr/>
          <p:nvPr/>
        </p:nvGrpSpPr>
        <p:grpSpPr>
          <a:xfrm>
            <a:off x="323528" y="3284984"/>
            <a:ext cx="8424935" cy="3336914"/>
            <a:chOff x="712821" y="4077071"/>
            <a:chExt cx="7591791" cy="2376266"/>
          </a:xfrm>
        </p:grpSpPr>
        <p:grpSp>
          <p:nvGrpSpPr>
            <p:cNvPr id="7" name="Group 6"/>
            <p:cNvGrpSpPr/>
            <p:nvPr/>
          </p:nvGrpSpPr>
          <p:grpSpPr>
            <a:xfrm>
              <a:off x="712821" y="4077071"/>
              <a:ext cx="7591791" cy="2376266"/>
              <a:chOff x="1095010" y="2557056"/>
              <a:chExt cx="10112229" cy="3884790"/>
            </a:xfrm>
          </p:grpSpPr>
          <p:sp>
            <p:nvSpPr>
              <p:cNvPr id="20" name="Rectangle 19"/>
              <p:cNvSpPr/>
              <p:nvPr/>
            </p:nvSpPr>
            <p:spPr>
              <a:xfrm>
                <a:off x="1095010" y="2557057"/>
                <a:ext cx="2186486" cy="3884789"/>
              </a:xfrm>
              <a:prstGeom prst="rect">
                <a:avLst/>
              </a:prstGeom>
              <a:solidFill>
                <a:srgbClr val="63C4D0"/>
              </a:solidFill>
              <a:ln>
                <a:solidFill>
                  <a:srgbClr val="62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
                </a:r>
                <a:br>
                  <a:rPr lang="en-US" sz="1400" dirty="0" smtClean="0"/>
                </a:br>
                <a:endParaRPr lang="en-US" sz="1400" dirty="0"/>
              </a:p>
            </p:txBody>
          </p:sp>
          <p:sp>
            <p:nvSpPr>
              <p:cNvPr id="18" name="Rectangle 17"/>
              <p:cNvSpPr/>
              <p:nvPr/>
            </p:nvSpPr>
            <p:spPr>
              <a:xfrm>
                <a:off x="3736559" y="2557058"/>
                <a:ext cx="2194560" cy="3884785"/>
              </a:xfrm>
              <a:prstGeom prst="rect">
                <a:avLst/>
              </a:prstGeom>
              <a:solidFill>
                <a:srgbClr val="327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pPr marL="285750" indent="-285750">
                  <a:buFont typeface="Arial"/>
                  <a:buChar char="•"/>
                </a:pPr>
                <a:endParaRPr lang="en-US" dirty="0"/>
              </a:p>
              <a:p>
                <a:endParaRPr lang="en-US" dirty="0"/>
              </a:p>
              <a:p>
                <a:pPr algn="ctr"/>
                <a:endParaRPr lang="en-US" dirty="0"/>
              </a:p>
            </p:txBody>
          </p:sp>
          <p:sp>
            <p:nvSpPr>
              <p:cNvPr id="14" name="Rectangle 13"/>
              <p:cNvSpPr/>
              <p:nvPr/>
            </p:nvSpPr>
            <p:spPr>
              <a:xfrm>
                <a:off x="9012679" y="2557056"/>
                <a:ext cx="2194560" cy="3884785"/>
              </a:xfrm>
              <a:prstGeom prst="rect">
                <a:avLst/>
              </a:prstGeom>
              <a:solidFill>
                <a:srgbClr val="387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Rectangle 22"/>
            <p:cNvSpPr/>
            <p:nvPr/>
          </p:nvSpPr>
          <p:spPr>
            <a:xfrm>
              <a:off x="4686041" y="4077073"/>
              <a:ext cx="1647573" cy="2376263"/>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36" y="3356992"/>
            <a:ext cx="1691640" cy="422910"/>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300" y="3404282"/>
            <a:ext cx="1691640" cy="422910"/>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982" y="3395438"/>
            <a:ext cx="2057400" cy="41148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7476" y="3422454"/>
            <a:ext cx="1965960" cy="357448"/>
          </a:xfrm>
          <a:prstGeom prst="rect">
            <a:avLst/>
          </a:prstGeom>
        </p:spPr>
      </p:pic>
      <p:sp>
        <p:nvSpPr>
          <p:cNvPr id="35" name="TextBox 34"/>
          <p:cNvSpPr txBox="1"/>
          <p:nvPr/>
        </p:nvSpPr>
        <p:spPr>
          <a:xfrm>
            <a:off x="2524317" y="3860832"/>
            <a:ext cx="1828383" cy="2785378"/>
          </a:xfrm>
          <a:prstGeom prst="rect">
            <a:avLst/>
          </a:prstGeom>
          <a:noFill/>
        </p:spPr>
        <p:txBody>
          <a:bodyPr wrap="square" rtlCol="0">
            <a:spAutoFit/>
          </a:bodyPr>
          <a:lstStyle/>
          <a:p>
            <a:pPr lvl="0"/>
            <a:r>
              <a:rPr lang="en-US" sz="1300" dirty="0" smtClean="0">
                <a:solidFill>
                  <a:schemeClr val="bg1"/>
                </a:solidFill>
                <a:latin typeface="+mj-lt"/>
                <a:cs typeface="Arial" panose="020B0604020202020204" pitchFamily="34" charset="0"/>
                <a:sym typeface="Wingdings" panose="05000000000000000000" pitchFamily="2" charset="2"/>
              </a:rPr>
              <a:t>Focus on</a:t>
            </a:r>
            <a:br>
              <a:rPr lang="en-US" sz="1300" dirty="0" smtClean="0">
                <a:solidFill>
                  <a:schemeClr val="bg1"/>
                </a:solidFill>
                <a:latin typeface="+mj-lt"/>
                <a:cs typeface="Arial" panose="020B0604020202020204" pitchFamily="34" charset="0"/>
                <a:sym typeface="Wingdings" panose="05000000000000000000" pitchFamily="2" charset="2"/>
              </a:rPr>
            </a:br>
            <a:endParaRPr lang="en-US" sz="400" dirty="0" smtClean="0">
              <a:solidFill>
                <a:schemeClr val="bg1"/>
              </a:solidFill>
              <a:latin typeface="+mj-lt"/>
              <a:cs typeface="Arial" panose="020B0604020202020204" pitchFamily="34" charset="0"/>
              <a:sym typeface="Wingdings" panose="05000000000000000000" pitchFamily="2" charset="2"/>
            </a:endParaRPr>
          </a:p>
          <a:p>
            <a:pPr lvl="0"/>
            <a:r>
              <a:rPr lang="en-US" sz="1600" b="1" dirty="0" smtClean="0">
                <a:solidFill>
                  <a:schemeClr val="bg1"/>
                </a:solidFill>
                <a:latin typeface="+mj-lt"/>
                <a:cs typeface="Arial" panose="020B0604020202020204" pitchFamily="34" charset="0"/>
                <a:sym typeface="Wingdings" panose="05000000000000000000" pitchFamily="2" charset="2"/>
              </a:rPr>
              <a:t>portfolio </a:t>
            </a:r>
            <a:r>
              <a:rPr lang="en-US" sz="1600" b="1" dirty="0">
                <a:solidFill>
                  <a:schemeClr val="bg1"/>
                </a:solidFill>
                <a:latin typeface="+mj-lt"/>
                <a:cs typeface="Arial" panose="020B0604020202020204" pitchFamily="34" charset="0"/>
                <a:sym typeface="Wingdings" panose="05000000000000000000" pitchFamily="2" charset="2"/>
              </a:rPr>
              <a:t>investments with local </a:t>
            </a:r>
            <a:r>
              <a:rPr lang="en-US" sz="1600" b="1" dirty="0" smtClean="0">
                <a:solidFill>
                  <a:schemeClr val="bg1"/>
                </a:solidFill>
                <a:latin typeface="+mj-lt"/>
                <a:cs typeface="Arial" panose="020B0604020202020204" pitchFamily="34" charset="0"/>
                <a:sym typeface="Wingdings" panose="05000000000000000000" pitchFamily="2" charset="2"/>
              </a:rPr>
              <a:t>impact</a:t>
            </a:r>
            <a:r>
              <a:rPr lang="en-US" sz="1500" b="1" dirty="0" smtClean="0">
                <a:solidFill>
                  <a:schemeClr val="bg1"/>
                </a:solidFill>
                <a:latin typeface="+mj-lt"/>
                <a:cs typeface="Arial" panose="020B0604020202020204" pitchFamily="34" charset="0"/>
                <a:sym typeface="Wingdings" panose="05000000000000000000" pitchFamily="2" charset="2"/>
              </a:rPr>
              <a:t/>
            </a:r>
            <a:br>
              <a:rPr lang="en-US" sz="1500" b="1" dirty="0" smtClean="0">
                <a:solidFill>
                  <a:schemeClr val="bg1"/>
                </a:solidFill>
                <a:latin typeface="+mj-lt"/>
                <a:cs typeface="Arial" panose="020B0604020202020204" pitchFamily="34" charset="0"/>
                <a:sym typeface="Wingdings" panose="05000000000000000000" pitchFamily="2" charset="2"/>
              </a:rPr>
            </a:br>
            <a:r>
              <a:rPr lang="en-US" sz="400" b="1" dirty="0" smtClean="0">
                <a:solidFill>
                  <a:schemeClr val="bg1"/>
                </a:solidFill>
                <a:latin typeface="+mj-lt"/>
                <a:cs typeface="Arial" panose="020B0604020202020204" pitchFamily="34" charset="0"/>
                <a:sym typeface="Wingdings" panose="05000000000000000000" pitchFamily="2" charset="2"/>
              </a:rPr>
              <a:t/>
            </a:r>
            <a:br>
              <a:rPr lang="en-US" sz="400" b="1" dirty="0" smtClean="0">
                <a:solidFill>
                  <a:schemeClr val="bg1"/>
                </a:solidFill>
                <a:latin typeface="+mj-lt"/>
                <a:cs typeface="Arial" panose="020B0604020202020204" pitchFamily="34" charset="0"/>
                <a:sym typeface="Wingdings" panose="05000000000000000000" pitchFamily="2" charset="2"/>
              </a:rPr>
            </a:br>
            <a:r>
              <a:rPr lang="en-US" sz="1600" b="1" dirty="0" smtClean="0">
                <a:solidFill>
                  <a:schemeClr val="bg1"/>
                </a:solidFill>
                <a:latin typeface="+mj-lt"/>
                <a:cs typeface="Arial" panose="020B0604020202020204" pitchFamily="34" charset="0"/>
                <a:sym typeface="Wingdings" panose="05000000000000000000" pitchFamily="2" charset="2"/>
              </a:rPr>
              <a:t>including off-grid </a:t>
            </a:r>
            <a:r>
              <a:rPr lang="en-US" sz="1600" b="1" dirty="0">
                <a:solidFill>
                  <a:schemeClr val="bg1"/>
                </a:solidFill>
                <a:latin typeface="+mj-lt"/>
                <a:cs typeface="Arial" panose="020B0604020202020204" pitchFamily="34" charset="0"/>
                <a:sym typeface="Wingdings" panose="05000000000000000000" pitchFamily="2" charset="2"/>
              </a:rPr>
              <a:t>investments &amp; RE sector small </a:t>
            </a:r>
            <a:r>
              <a:rPr lang="en-US" sz="1600" b="1" dirty="0" smtClean="0">
                <a:solidFill>
                  <a:schemeClr val="bg1"/>
                </a:solidFill>
                <a:latin typeface="+mj-lt"/>
                <a:cs typeface="Arial" panose="020B0604020202020204" pitchFamily="34" charset="0"/>
                <a:sym typeface="Wingdings" panose="05000000000000000000" pitchFamily="2" charset="2"/>
              </a:rPr>
              <a:t>enterprise development</a:t>
            </a:r>
          </a:p>
          <a:p>
            <a:pPr lvl="0"/>
            <a:endParaRPr lang="en-US" sz="1300" dirty="0">
              <a:solidFill>
                <a:schemeClr val="bg1"/>
              </a:solidFill>
              <a:latin typeface="+mj-lt"/>
              <a:cs typeface="Arial" panose="020B0604020202020204" pitchFamily="34" charset="0"/>
              <a:sym typeface="Wingdings" panose="05000000000000000000" pitchFamily="2" charset="2"/>
            </a:endParaRPr>
          </a:p>
          <a:p>
            <a:pPr lvl="0"/>
            <a:endParaRPr lang="en-US" sz="1300" dirty="0">
              <a:solidFill>
                <a:schemeClr val="bg1"/>
              </a:solidFill>
              <a:latin typeface="+mj-lt"/>
            </a:endParaRPr>
          </a:p>
        </p:txBody>
      </p:sp>
      <p:sp>
        <p:nvSpPr>
          <p:cNvPr id="36" name="TextBox 35"/>
          <p:cNvSpPr txBox="1"/>
          <p:nvPr/>
        </p:nvSpPr>
        <p:spPr>
          <a:xfrm>
            <a:off x="4706375" y="3913426"/>
            <a:ext cx="1828383" cy="1831271"/>
          </a:xfrm>
          <a:prstGeom prst="rect">
            <a:avLst/>
          </a:prstGeom>
          <a:noFill/>
        </p:spPr>
        <p:txBody>
          <a:bodyPr wrap="square" rtlCol="0">
            <a:spAutoFit/>
          </a:bodyPr>
          <a:lstStyle/>
          <a:p>
            <a:pPr lvl="0"/>
            <a:r>
              <a:rPr lang="en-US" sz="1300" dirty="0" smtClean="0">
                <a:solidFill>
                  <a:schemeClr val="bg1"/>
                </a:solidFill>
                <a:latin typeface="+mj-lt"/>
                <a:cs typeface="Arial" panose="020B0604020202020204" pitchFamily="34" charset="0"/>
                <a:sym typeface="Wingdings" panose="05000000000000000000" pitchFamily="2" charset="2"/>
              </a:rPr>
              <a:t>Focus on</a:t>
            </a:r>
            <a:br>
              <a:rPr lang="en-US" sz="1300" dirty="0" smtClean="0">
                <a:solidFill>
                  <a:schemeClr val="bg1"/>
                </a:solidFill>
                <a:latin typeface="+mj-lt"/>
                <a:cs typeface="Arial" panose="020B0604020202020204" pitchFamily="34" charset="0"/>
                <a:sym typeface="Wingdings" panose="05000000000000000000" pitchFamily="2" charset="2"/>
              </a:rPr>
            </a:br>
            <a:endParaRPr lang="en-US" sz="400" dirty="0" smtClean="0">
              <a:solidFill>
                <a:schemeClr val="bg1"/>
              </a:solidFill>
              <a:latin typeface="+mj-lt"/>
              <a:cs typeface="Arial" panose="020B0604020202020204" pitchFamily="34" charset="0"/>
              <a:sym typeface="Wingdings" panose="05000000000000000000" pitchFamily="2" charset="2"/>
            </a:endParaRPr>
          </a:p>
          <a:p>
            <a:pPr lvl="0"/>
            <a:r>
              <a:rPr lang="en-US" sz="1600" b="1" dirty="0" smtClean="0">
                <a:solidFill>
                  <a:schemeClr val="bg1"/>
                </a:solidFill>
                <a:latin typeface="+mj-lt"/>
                <a:cs typeface="Arial" panose="020B0604020202020204" pitchFamily="34" charset="0"/>
                <a:sym typeface="Wingdings" panose="05000000000000000000" pitchFamily="2" charset="2"/>
              </a:rPr>
              <a:t>community-level impacts &amp; institutional development</a:t>
            </a:r>
            <a:r>
              <a:rPr lang="en-US" sz="1600" dirty="0" smtClean="0">
                <a:solidFill>
                  <a:schemeClr val="bg1"/>
                </a:solidFill>
                <a:latin typeface="+mj-lt"/>
                <a:cs typeface="Arial" panose="020B0604020202020204" pitchFamily="34" charset="0"/>
                <a:sym typeface="Wingdings" panose="05000000000000000000" pitchFamily="2" charset="2"/>
              </a:rPr>
              <a:t/>
            </a:r>
            <a:br>
              <a:rPr lang="en-US" sz="1600" dirty="0" smtClean="0">
                <a:solidFill>
                  <a:schemeClr val="bg1"/>
                </a:solidFill>
                <a:latin typeface="+mj-lt"/>
                <a:cs typeface="Arial" panose="020B0604020202020204" pitchFamily="34" charset="0"/>
                <a:sym typeface="Wingdings" panose="05000000000000000000" pitchFamily="2" charset="2"/>
              </a:rPr>
            </a:br>
            <a:r>
              <a:rPr lang="en-US" sz="1600" b="1" dirty="0" smtClean="0">
                <a:solidFill>
                  <a:schemeClr val="bg1"/>
                </a:solidFill>
                <a:latin typeface="+mj-lt"/>
                <a:cs typeface="Arial" panose="020B0604020202020204" pitchFamily="34" charset="0"/>
                <a:sym typeface="Wingdings" panose="05000000000000000000" pitchFamily="2" charset="2"/>
              </a:rPr>
              <a:t>central to PPCR  approach</a:t>
            </a:r>
            <a:endParaRPr lang="en-US" sz="1600" b="1" dirty="0">
              <a:solidFill>
                <a:schemeClr val="bg1"/>
              </a:solidFill>
              <a:latin typeface="+mj-lt"/>
              <a:cs typeface="Arial" panose="020B0604020202020204" pitchFamily="34" charset="0"/>
              <a:sym typeface="Wingdings" panose="05000000000000000000" pitchFamily="2" charset="2"/>
            </a:endParaRPr>
          </a:p>
        </p:txBody>
      </p:sp>
      <p:sp>
        <p:nvSpPr>
          <p:cNvPr id="38" name="Rectangle 37"/>
          <p:cNvSpPr/>
          <p:nvPr/>
        </p:nvSpPr>
        <p:spPr>
          <a:xfrm>
            <a:off x="408843" y="3851909"/>
            <a:ext cx="1709936" cy="2769989"/>
          </a:xfrm>
          <a:prstGeom prst="rect">
            <a:avLst/>
          </a:prstGeom>
        </p:spPr>
        <p:txBody>
          <a:bodyPr wrap="square">
            <a:spAutoFit/>
          </a:bodyPr>
          <a:lstStyle/>
          <a:p>
            <a:r>
              <a:rPr lang="en-US" sz="1300" dirty="0">
                <a:solidFill>
                  <a:schemeClr val="bg1"/>
                </a:solidFill>
                <a:latin typeface="+mj-lt"/>
                <a:cs typeface="Arial" panose="020B0604020202020204" pitchFamily="34" charset="0"/>
                <a:sym typeface="Wingdings" panose="05000000000000000000" pitchFamily="2" charset="2"/>
              </a:rPr>
              <a:t>F</a:t>
            </a:r>
            <a:r>
              <a:rPr lang="en-US" sz="1300" dirty="0" smtClean="0">
                <a:solidFill>
                  <a:schemeClr val="bg1"/>
                </a:solidFill>
                <a:latin typeface="+mj-lt"/>
                <a:cs typeface="Arial" panose="020B0604020202020204" pitchFamily="34" charset="0"/>
                <a:sym typeface="Wingdings" panose="05000000000000000000" pitchFamily="2" charset="2"/>
              </a:rPr>
              <a:t>ocus on</a:t>
            </a:r>
            <a:br>
              <a:rPr lang="en-US" sz="1300" dirty="0" smtClean="0">
                <a:solidFill>
                  <a:schemeClr val="bg1"/>
                </a:solidFill>
                <a:latin typeface="+mj-lt"/>
                <a:cs typeface="Arial" panose="020B0604020202020204" pitchFamily="34" charset="0"/>
                <a:sym typeface="Wingdings" panose="05000000000000000000" pitchFamily="2" charset="2"/>
              </a:rPr>
            </a:br>
            <a:r>
              <a:rPr lang="en-US" sz="1600" b="1" dirty="0" smtClean="0">
                <a:solidFill>
                  <a:schemeClr val="bg1"/>
                </a:solidFill>
                <a:latin typeface="+mj-lt"/>
              </a:rPr>
              <a:t>large-scale </a:t>
            </a:r>
            <a:r>
              <a:rPr lang="en-US" sz="1600" b="1" dirty="0">
                <a:solidFill>
                  <a:schemeClr val="bg1"/>
                </a:solidFill>
                <a:latin typeface="+mj-lt"/>
              </a:rPr>
              <a:t>projects in </a:t>
            </a:r>
            <a:r>
              <a:rPr lang="en-US" sz="1600" b="1" dirty="0" smtClean="0">
                <a:solidFill>
                  <a:schemeClr val="bg1"/>
                </a:solidFill>
                <a:latin typeface="+mj-lt"/>
              </a:rPr>
              <a:t>renewable energy (RE), energy </a:t>
            </a:r>
            <a:r>
              <a:rPr lang="en-US" sz="1600" b="1" dirty="0">
                <a:solidFill>
                  <a:schemeClr val="bg1"/>
                </a:solidFill>
                <a:latin typeface="+mj-lt"/>
              </a:rPr>
              <a:t>e</a:t>
            </a:r>
            <a:r>
              <a:rPr lang="en-US" sz="1600" b="1" dirty="0" smtClean="0">
                <a:solidFill>
                  <a:schemeClr val="bg1"/>
                </a:solidFill>
                <a:latin typeface="+mj-lt"/>
              </a:rPr>
              <a:t>fficiency (EE) &amp; transport  </a:t>
            </a:r>
            <a:r>
              <a:rPr lang="en-US" sz="1300" dirty="0">
                <a:solidFill>
                  <a:schemeClr val="bg1"/>
                </a:solidFill>
                <a:latin typeface="+mj-lt"/>
              </a:rPr>
              <a:t>identifying distributional impacts, to move beyond safeguards approaches alone</a:t>
            </a:r>
          </a:p>
        </p:txBody>
      </p:sp>
      <p:sp>
        <p:nvSpPr>
          <p:cNvPr id="41" name="Rectangle 40"/>
          <p:cNvSpPr/>
          <p:nvPr/>
        </p:nvSpPr>
        <p:spPr>
          <a:xfrm>
            <a:off x="6927573" y="3939054"/>
            <a:ext cx="1798367" cy="2508379"/>
          </a:xfrm>
          <a:prstGeom prst="rect">
            <a:avLst/>
          </a:prstGeom>
        </p:spPr>
        <p:txBody>
          <a:bodyPr wrap="square">
            <a:spAutoFit/>
          </a:bodyPr>
          <a:lstStyle/>
          <a:p>
            <a:pPr lvl="0"/>
            <a:r>
              <a:rPr lang="en-US" sz="1300" dirty="0" smtClean="0">
                <a:solidFill>
                  <a:schemeClr val="bg1"/>
                </a:solidFill>
                <a:sym typeface="Wingdings" panose="05000000000000000000" pitchFamily="2" charset="2"/>
              </a:rPr>
              <a:t>Focus on:</a:t>
            </a:r>
          </a:p>
          <a:p>
            <a:pPr lvl="0"/>
            <a:r>
              <a:rPr lang="en-US" sz="1600" b="1" dirty="0" smtClean="0">
                <a:solidFill>
                  <a:schemeClr val="bg1"/>
                </a:solidFill>
                <a:sym typeface="Wingdings" panose="05000000000000000000" pitchFamily="2" charset="2"/>
              </a:rPr>
              <a:t>- forest </a:t>
            </a:r>
            <a:r>
              <a:rPr lang="en-US" sz="1600" b="1" dirty="0">
                <a:solidFill>
                  <a:schemeClr val="bg1"/>
                </a:solidFill>
                <a:sym typeface="Wingdings" panose="05000000000000000000" pitchFamily="2" charset="2"/>
              </a:rPr>
              <a:t>users &amp; producers within </a:t>
            </a:r>
            <a:r>
              <a:rPr lang="en-US" sz="1600" b="1" dirty="0" smtClean="0">
                <a:solidFill>
                  <a:schemeClr val="bg1"/>
                </a:solidFill>
                <a:sym typeface="Wingdings" panose="05000000000000000000" pitchFamily="2" charset="2"/>
              </a:rPr>
              <a:t>landscape approach</a:t>
            </a:r>
            <a:endParaRPr lang="en-US" sz="1300" dirty="0">
              <a:solidFill>
                <a:schemeClr val="bg1"/>
              </a:solidFill>
              <a:sym typeface="Wingdings" panose="05000000000000000000" pitchFamily="2" charset="2"/>
            </a:endParaRPr>
          </a:p>
          <a:p>
            <a:pPr lvl="0"/>
            <a:r>
              <a:rPr lang="en-US" sz="1600" b="1" dirty="0" smtClean="0">
                <a:solidFill>
                  <a:schemeClr val="bg1"/>
                </a:solidFill>
                <a:sym typeface="Wingdings" panose="05000000000000000000" pitchFamily="2" charset="2"/>
              </a:rPr>
              <a:t>Benefit-sharing </a:t>
            </a:r>
            <a:r>
              <a:rPr lang="en-US" sz="1600" b="1" dirty="0">
                <a:solidFill>
                  <a:schemeClr val="bg1"/>
                </a:solidFill>
                <a:sym typeface="Wingdings" panose="05000000000000000000" pitchFamily="2" charset="2"/>
              </a:rPr>
              <a:t>&amp; participation of women in local forest governance; </a:t>
            </a:r>
            <a:r>
              <a:rPr lang="en-US" sz="1600" b="1" dirty="0" smtClean="0">
                <a:solidFill>
                  <a:schemeClr val="bg1"/>
                </a:solidFill>
                <a:sym typeface="Wingdings" panose="05000000000000000000" pitchFamily="2" charset="2"/>
              </a:rPr>
              <a:t>tenure; livelihoods </a:t>
            </a:r>
            <a:endParaRPr lang="en-US" sz="1600" b="1" dirty="0">
              <a:solidFill>
                <a:schemeClr val="bg1"/>
              </a:solidFill>
            </a:endParaRPr>
          </a:p>
        </p:txBody>
      </p:sp>
    </p:spTree>
    <p:extLst>
      <p:ext uri="{BB962C8B-B14F-4D97-AF65-F5344CB8AC3E}">
        <p14:creationId xmlns:p14="http://schemas.microsoft.com/office/powerpoint/2010/main" val="371151385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Key gender entry points within CIF  </a:t>
            </a:r>
            <a:endParaRPr lang="en-US" dirty="0"/>
          </a:p>
        </p:txBody>
      </p:sp>
      <p:sp>
        <p:nvSpPr>
          <p:cNvPr id="23" name="Text Placeholder 22"/>
          <p:cNvSpPr>
            <a:spLocks noGrp="1"/>
          </p:cNvSpPr>
          <p:nvPr>
            <p:ph type="body" sz="half" idx="10"/>
          </p:nvPr>
        </p:nvSpPr>
        <p:spPr>
          <a:xfrm>
            <a:off x="1187624" y="2276872"/>
            <a:ext cx="3748117" cy="3602483"/>
          </a:xfrm>
        </p:spPr>
        <p:txBody>
          <a:bodyPr/>
          <a:lstStyle/>
          <a:p>
            <a:pPr>
              <a:lnSpc>
                <a:spcPct val="150000"/>
              </a:lnSpc>
            </a:pPr>
            <a:r>
              <a:rPr lang="en-US" sz="2000" dirty="0" smtClean="0"/>
              <a:t>CIF-level governance </a:t>
            </a:r>
          </a:p>
          <a:p>
            <a:pPr>
              <a:lnSpc>
                <a:spcPct val="150000"/>
              </a:lnSpc>
            </a:pPr>
            <a:r>
              <a:rPr lang="en-US" sz="2000" dirty="0" smtClean="0"/>
              <a:t>Project safeguards processes</a:t>
            </a:r>
          </a:p>
          <a:p>
            <a:pPr>
              <a:lnSpc>
                <a:spcPct val="150000"/>
              </a:lnSpc>
            </a:pPr>
            <a:r>
              <a:rPr lang="en-US" sz="2000" dirty="0" smtClean="0"/>
              <a:t>Monitoring and </a:t>
            </a:r>
            <a:r>
              <a:rPr lang="en-US" sz="2000" dirty="0"/>
              <a:t>r</a:t>
            </a:r>
            <a:r>
              <a:rPr lang="en-US" sz="2000" dirty="0" smtClean="0"/>
              <a:t>eporting</a:t>
            </a:r>
          </a:p>
          <a:p>
            <a:pPr>
              <a:lnSpc>
                <a:spcPct val="150000"/>
              </a:lnSpc>
            </a:pPr>
            <a:r>
              <a:rPr lang="en-US" sz="2000" dirty="0"/>
              <a:t>Technical Support </a:t>
            </a:r>
          </a:p>
          <a:p>
            <a:pPr>
              <a:lnSpc>
                <a:spcPct val="150000"/>
              </a:lnSpc>
            </a:pPr>
            <a:r>
              <a:rPr lang="en-US" sz="2000" dirty="0" smtClean="0"/>
              <a:t>Knowledge and learning  </a:t>
            </a:r>
            <a:endParaRPr lang="en-US" sz="2000" dirty="0"/>
          </a:p>
          <a:p>
            <a:pPr>
              <a:lnSpc>
                <a:spcPct val="150000"/>
              </a:lnSpc>
            </a:pPr>
            <a:r>
              <a:rPr lang="en-US" sz="2000" dirty="0" smtClean="0"/>
              <a:t>Institutional change </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741" y="2514227"/>
            <a:ext cx="3657600" cy="2619550"/>
          </a:xfrm>
          <a:prstGeom prst="rect">
            <a:avLst/>
          </a:prstGeom>
        </p:spPr>
      </p:pic>
    </p:spTree>
    <p:extLst>
      <p:ext uri="{BB962C8B-B14F-4D97-AF65-F5344CB8AC3E}">
        <p14:creationId xmlns:p14="http://schemas.microsoft.com/office/powerpoint/2010/main" val="252309080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spcBef>
                <a:spcPct val="20000"/>
              </a:spcBef>
            </a:pPr>
            <a:r>
              <a:rPr lang="en-GB" dirty="0" smtClean="0">
                <a:latin typeface="+mj-lt"/>
                <a:ea typeface="+mn-ea"/>
                <a:cs typeface="Arial" panose="020B0604020202020204" pitchFamily="34" charset="0"/>
              </a:rPr>
              <a:t/>
            </a:r>
            <a:br>
              <a:rPr lang="en-GB" dirty="0" smtClean="0">
                <a:latin typeface="+mj-lt"/>
                <a:ea typeface="+mn-ea"/>
                <a:cs typeface="Arial" panose="020B0604020202020204" pitchFamily="34" charset="0"/>
              </a:rPr>
            </a:br>
            <a:r>
              <a:rPr lang="en-GB" dirty="0" smtClean="0">
                <a:latin typeface="+mj-lt"/>
                <a:ea typeface="+mn-ea"/>
                <a:cs typeface="Arial" panose="020B0604020202020204" pitchFamily="34" charset="0"/>
              </a:rPr>
              <a:t>CIF Gender Action Plan - Phase 1 </a:t>
            </a:r>
            <a:r>
              <a:rPr lang="en-US" dirty="0" smtClean="0">
                <a:latin typeface="+mj-lt"/>
                <a:ea typeface="+mn-ea"/>
                <a:cs typeface="Arial" panose="020B0604020202020204" pitchFamily="34" charset="0"/>
              </a:rPr>
              <a:t>Approach </a:t>
            </a:r>
            <a:r>
              <a:rPr lang="en-GB" sz="2500" b="1" dirty="0">
                <a:latin typeface="+mj-lt"/>
                <a:ea typeface="+mn-ea"/>
                <a:cs typeface="Arial" panose="020B0604020202020204" pitchFamily="34" charset="0"/>
              </a:rPr>
              <a:t/>
            </a:r>
            <a:br>
              <a:rPr lang="en-GB" sz="2500" b="1" dirty="0">
                <a:latin typeface="+mj-lt"/>
                <a:ea typeface="+mn-ea"/>
                <a:cs typeface="Arial" panose="020B0604020202020204" pitchFamily="34" charset="0"/>
              </a:rPr>
            </a:br>
            <a:endParaRPr lang="en-US" sz="25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110439170"/>
              </p:ext>
            </p:extLst>
          </p:nvPr>
        </p:nvGraphicFramePr>
        <p:xfrm>
          <a:off x="395536" y="1721295"/>
          <a:ext cx="8424936" cy="5018741"/>
        </p:xfrm>
        <a:graphic>
          <a:graphicData uri="http://schemas.openxmlformats.org/drawingml/2006/table">
            <a:tbl>
              <a:tblPr firstRow="1" bandRow="1">
                <a:tableStyleId>{7DF18680-E054-41AD-8BC1-D1AEF772440D}</a:tableStyleId>
              </a:tblPr>
              <a:tblGrid>
                <a:gridCol w="2010020"/>
                <a:gridCol w="5309318"/>
                <a:gridCol w="1105598"/>
              </a:tblGrid>
              <a:tr h="302539">
                <a:tc>
                  <a:txBody>
                    <a:bodyPr/>
                    <a:lstStyle/>
                    <a:p>
                      <a:endParaRPr lang="en-US" sz="1600" b="1" i="0" kern="1200" dirty="0">
                        <a:solidFill>
                          <a:schemeClr val="bg1"/>
                        </a:solidFill>
                        <a:latin typeface="Calibri" panose="020F0502020204030204" pitchFamily="34" charset="0"/>
                        <a:ea typeface="+mn-ea"/>
                        <a:cs typeface="+mn-cs"/>
                      </a:endParaRPr>
                    </a:p>
                  </a:txBody>
                  <a:tcPr marT="45722" marB="45722"/>
                </a:tc>
                <a:tc>
                  <a:txBody>
                    <a:bodyPr/>
                    <a:lstStyle/>
                    <a:p>
                      <a:r>
                        <a:rPr lang="en-US" sz="1600" dirty="0" smtClean="0"/>
                        <a:t>OUTPUTS</a:t>
                      </a:r>
                      <a:endParaRPr lang="en-US" sz="1600" i="0" dirty="0">
                        <a:solidFill>
                          <a:schemeClr val="bg1"/>
                        </a:solidFill>
                        <a:latin typeface="Calibri" panose="020F0502020204030204" pitchFamily="34" charset="0"/>
                      </a:endParaRPr>
                    </a:p>
                  </a:txBody>
                  <a:tcPr marT="45722" marB="45722" anchor="ctr"/>
                </a:tc>
                <a:tc>
                  <a:txBody>
                    <a:bodyPr/>
                    <a:lstStyle/>
                    <a:p>
                      <a:r>
                        <a:rPr lang="en-US" sz="1600" dirty="0" smtClean="0"/>
                        <a:t>LEAD</a:t>
                      </a:r>
                      <a:endParaRPr lang="en-US" sz="1600" i="0" dirty="0" smtClean="0">
                        <a:solidFill>
                          <a:schemeClr val="bg1"/>
                        </a:solidFill>
                        <a:latin typeface="Calibri" panose="020F0502020204030204" pitchFamily="34" charset="0"/>
                      </a:endParaRPr>
                    </a:p>
                  </a:txBody>
                  <a:tcPr marT="45722" marB="45722" anchor="ctr"/>
                </a:tc>
              </a:tr>
              <a:tr h="302539">
                <a:tc>
                  <a:txBody>
                    <a:bodyPr/>
                    <a:lstStyle/>
                    <a:p>
                      <a:r>
                        <a:rPr lang="en-US" sz="1600" b="1" dirty="0" smtClean="0">
                          <a:solidFill>
                            <a:schemeClr val="tx1">
                              <a:lumMod val="65000"/>
                              <a:lumOff val="35000"/>
                            </a:schemeClr>
                          </a:solidFill>
                          <a:effectLst/>
                        </a:rPr>
                        <a:t> POLICY</a:t>
                      </a:r>
                      <a:endParaRPr lang="en-US" sz="1600" b="1" dirty="0">
                        <a:solidFill>
                          <a:schemeClr val="tx1">
                            <a:lumMod val="65000"/>
                            <a:lumOff val="35000"/>
                          </a:schemeClr>
                        </a:solidFill>
                        <a:effectLst/>
                        <a:latin typeface="+mn-lt"/>
                      </a:endParaRPr>
                    </a:p>
                  </a:txBody>
                  <a:tcPr marT="45722" marB="45722" anchor="ctr"/>
                </a:tc>
                <a:tc>
                  <a:txBody>
                    <a:bodyPr/>
                    <a:lstStyle/>
                    <a:p>
                      <a:pPr marL="285750" indent="-285750" algn="l">
                        <a:buFont typeface="Arial" panose="020B0604020202020204" pitchFamily="34" charset="0"/>
                        <a:buChar char="•"/>
                      </a:pPr>
                      <a:r>
                        <a:rPr lang="en-US" sz="1400" dirty="0" smtClean="0"/>
                        <a:t>CIF gender p</a:t>
                      </a:r>
                      <a:r>
                        <a:rPr lang="en-US" sz="1400" baseline="0" dirty="0" smtClean="0"/>
                        <a:t>olicy review exercise  </a:t>
                      </a:r>
                      <a:endParaRPr lang="en-US" sz="1400" dirty="0">
                        <a:solidFill>
                          <a:schemeClr val="tx1"/>
                        </a:solidFill>
                        <a:latin typeface="Arial" panose="020B0604020202020204" pitchFamily="34" charset="0"/>
                        <a:cs typeface="Arial" panose="020B0604020202020204" pitchFamily="34" charset="0"/>
                      </a:endParaRPr>
                    </a:p>
                  </a:txBody>
                  <a:tcPr marT="45722" marB="45722"/>
                </a:tc>
                <a:tc>
                  <a:txBody>
                    <a:bodyPr/>
                    <a:lstStyle/>
                    <a:p>
                      <a:r>
                        <a:rPr lang="en-US" sz="1400" dirty="0" smtClean="0"/>
                        <a:t>CIF AU</a:t>
                      </a:r>
                      <a:endParaRPr lang="en-US" sz="1400" dirty="0">
                        <a:solidFill>
                          <a:schemeClr val="tx1"/>
                        </a:solidFill>
                        <a:latin typeface="Arial" panose="020B0604020202020204" pitchFamily="34" charset="0"/>
                        <a:cs typeface="Arial" panose="020B0604020202020204" pitchFamily="34" charset="0"/>
                      </a:endParaRPr>
                    </a:p>
                  </a:txBody>
                  <a:tcPr marT="45722" marB="45722"/>
                </a:tc>
              </a:tr>
              <a:tr h="660081">
                <a:tc>
                  <a:txBody>
                    <a:bodyPr/>
                    <a:lstStyle/>
                    <a:p>
                      <a:r>
                        <a:rPr lang="en-US" sz="1600" b="1" dirty="0" smtClean="0">
                          <a:solidFill>
                            <a:schemeClr val="tx1">
                              <a:lumMod val="65000"/>
                              <a:lumOff val="35000"/>
                            </a:schemeClr>
                          </a:solidFill>
                          <a:effectLst/>
                        </a:rPr>
                        <a:t> PROGRAM</a:t>
                      </a:r>
                    </a:p>
                    <a:p>
                      <a:r>
                        <a:rPr lang="en-US" sz="1600" b="1" dirty="0" smtClean="0">
                          <a:solidFill>
                            <a:schemeClr val="tx1">
                              <a:lumMod val="65000"/>
                              <a:lumOff val="35000"/>
                            </a:schemeClr>
                          </a:solidFill>
                          <a:effectLst/>
                        </a:rPr>
                        <a:t> SUPPORT</a:t>
                      </a:r>
                      <a:endParaRPr lang="en-US" sz="1600" b="1" dirty="0">
                        <a:solidFill>
                          <a:schemeClr val="tx1">
                            <a:lumMod val="65000"/>
                            <a:lumOff val="35000"/>
                          </a:schemeClr>
                        </a:solidFill>
                        <a:effectLst/>
                        <a:latin typeface="+mn-lt"/>
                      </a:endParaRPr>
                    </a:p>
                  </a:txBody>
                  <a:tcPr marT="45722" marB="45722" anchor="ctr"/>
                </a:tc>
                <a:tc>
                  <a:txBody>
                    <a:bodyPr/>
                    <a:lstStyle/>
                    <a:p>
                      <a:pPr marL="285750" indent="-285750" algn="l">
                        <a:buFont typeface="Arial" panose="020B0604020202020204" pitchFamily="34" charset="0"/>
                        <a:buChar char="•"/>
                      </a:pPr>
                      <a:r>
                        <a:rPr lang="en-US" sz="1400" dirty="0" smtClean="0"/>
                        <a:t>CIF </a:t>
                      </a:r>
                      <a:r>
                        <a:rPr lang="en-US" sz="1400" baseline="0" dirty="0" smtClean="0"/>
                        <a:t>s</a:t>
                      </a:r>
                      <a:r>
                        <a:rPr lang="en-US" sz="1400" dirty="0" smtClean="0"/>
                        <a:t>ector guidance sheets under preparation</a:t>
                      </a:r>
                    </a:p>
                    <a:p>
                      <a:pPr marL="285750" indent="-285750" algn="l">
                        <a:buFont typeface="Arial" panose="020B0604020202020204" pitchFamily="34" charset="0"/>
                        <a:buChar char="•"/>
                      </a:pPr>
                      <a:r>
                        <a:rPr lang="en-US" sz="1400" baseline="0" dirty="0" smtClean="0"/>
                        <a:t>Technical support to CIF IPs and projects, with MDBs</a:t>
                      </a:r>
                      <a:endParaRPr lang="en-US" sz="1400" dirty="0">
                        <a:solidFill>
                          <a:schemeClr val="tx1"/>
                        </a:solidFill>
                        <a:latin typeface="Arial" panose="020B0604020202020204" pitchFamily="34" charset="0"/>
                        <a:cs typeface="Arial" panose="020B0604020202020204" pitchFamily="34" charset="0"/>
                      </a:endParaRPr>
                    </a:p>
                  </a:txBody>
                  <a:tcPr marT="45722" marB="45722"/>
                </a:tc>
                <a:tc>
                  <a:txBody>
                    <a:bodyPr/>
                    <a:lstStyle/>
                    <a:p>
                      <a:r>
                        <a:rPr lang="en-US" sz="1400" dirty="0" smtClean="0"/>
                        <a:t>CIF AU</a:t>
                      </a:r>
                      <a:endParaRPr lang="en-US" sz="1400" dirty="0">
                        <a:solidFill>
                          <a:schemeClr val="tx1"/>
                        </a:solidFill>
                        <a:latin typeface="Arial" panose="020B0604020202020204" pitchFamily="34" charset="0"/>
                        <a:cs typeface="Arial" panose="020B0604020202020204" pitchFamily="34" charset="0"/>
                      </a:endParaRPr>
                    </a:p>
                  </a:txBody>
                  <a:tcPr marT="45722" marB="45722"/>
                </a:tc>
              </a:tr>
              <a:tr h="1116441">
                <a:tc>
                  <a:txBody>
                    <a:bodyPr/>
                    <a:lstStyle/>
                    <a:p>
                      <a:r>
                        <a:rPr lang="en-US" sz="1600" b="1" dirty="0" smtClean="0">
                          <a:solidFill>
                            <a:schemeClr val="tx1">
                              <a:lumMod val="65000"/>
                              <a:lumOff val="35000"/>
                            </a:schemeClr>
                          </a:solidFill>
                          <a:effectLst/>
                        </a:rPr>
                        <a:t> ANALYTICAL  </a:t>
                      </a:r>
                    </a:p>
                    <a:p>
                      <a:r>
                        <a:rPr lang="en-US" sz="1600" b="1" dirty="0" smtClean="0">
                          <a:solidFill>
                            <a:schemeClr val="tx1">
                              <a:lumMod val="65000"/>
                              <a:lumOff val="35000"/>
                            </a:schemeClr>
                          </a:solidFill>
                          <a:effectLst/>
                        </a:rPr>
                        <a:t> WORK</a:t>
                      </a:r>
                      <a:endParaRPr lang="en-US" sz="1600" b="1" dirty="0">
                        <a:solidFill>
                          <a:schemeClr val="tx1">
                            <a:lumMod val="65000"/>
                            <a:lumOff val="35000"/>
                          </a:schemeClr>
                        </a:solidFill>
                        <a:effectLst/>
                        <a:latin typeface="+mn-lt"/>
                      </a:endParaRPr>
                    </a:p>
                  </a:txBody>
                  <a:tcPr marT="45722" marB="45722" anchor="ctr"/>
                </a:tc>
                <a:tc>
                  <a:txBody>
                    <a:bodyPr/>
                    <a:lstStyle/>
                    <a:p>
                      <a:pPr marL="285750" indent="-285750" algn="l">
                        <a:buFont typeface="Arial" panose="020B0604020202020204" pitchFamily="34" charset="0"/>
                        <a:buChar char="•"/>
                      </a:pPr>
                      <a:r>
                        <a:rPr lang="en-US" sz="1400" dirty="0" smtClean="0"/>
                        <a:t>Gender</a:t>
                      </a:r>
                      <a:r>
                        <a:rPr lang="en-US" sz="1400" baseline="0" dirty="0" smtClean="0"/>
                        <a:t> and Renewable </a:t>
                      </a:r>
                      <a:r>
                        <a:rPr lang="en-US" sz="1400" dirty="0" smtClean="0"/>
                        <a:t>Energy</a:t>
                      </a:r>
                      <a:r>
                        <a:rPr lang="en-US" sz="1400" baseline="0" dirty="0" smtClean="0"/>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Gender and energy efficiency assessments (Turkey, Ukraine, Kazakhstan), with toolkit/ operational support prepared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Gender portfolio review of CIF-supported projects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Gender and large-scale renewables  (wind energy) </a:t>
                      </a:r>
                      <a:endParaRPr lang="en-US" sz="1400" baseline="0" dirty="0" smtClean="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400" i="1" dirty="0">
                        <a:solidFill>
                          <a:schemeClr val="tx1"/>
                        </a:solidFill>
                        <a:latin typeface="Arial" panose="020B0604020202020204" pitchFamily="34" charset="0"/>
                        <a:cs typeface="Arial" panose="020B0604020202020204" pitchFamily="34" charset="0"/>
                      </a:endParaRPr>
                    </a:p>
                  </a:txBody>
                  <a:tcPr marT="45722" marB="45722"/>
                </a:tc>
                <a:tc>
                  <a:txBody>
                    <a:bodyPr/>
                    <a:lstStyle/>
                    <a:p>
                      <a:r>
                        <a:rPr lang="en-US" sz="1400" dirty="0" smtClean="0"/>
                        <a:t>CIF AU</a:t>
                      </a:r>
                    </a:p>
                    <a:p>
                      <a:r>
                        <a:rPr lang="en-US" sz="1400" dirty="0" smtClean="0"/>
                        <a:t>EBRD</a:t>
                      </a:r>
                    </a:p>
                    <a:p>
                      <a:r>
                        <a:rPr lang="en-US" sz="1400" dirty="0" smtClean="0"/>
                        <a:t>ADB</a:t>
                      </a:r>
                    </a:p>
                    <a:p>
                      <a:r>
                        <a:rPr lang="en-US" sz="1400" dirty="0" smtClean="0"/>
                        <a:t>IDB</a:t>
                      </a:r>
                      <a:endParaRPr lang="en-US" sz="1400" dirty="0" smtClean="0">
                        <a:solidFill>
                          <a:schemeClr val="tx1"/>
                        </a:solidFill>
                        <a:latin typeface="Arial" panose="020B0604020202020204" pitchFamily="34" charset="0"/>
                        <a:cs typeface="Arial" panose="020B0604020202020204" pitchFamily="34" charset="0"/>
                      </a:endParaRPr>
                    </a:p>
                  </a:txBody>
                  <a:tcPr marT="45722" marB="45722"/>
                </a:tc>
              </a:tr>
              <a:tr h="660081">
                <a:tc>
                  <a:txBody>
                    <a:bodyPr/>
                    <a:lstStyle/>
                    <a:p>
                      <a:r>
                        <a:rPr lang="en-US" sz="1600" b="1" dirty="0" smtClean="0">
                          <a:solidFill>
                            <a:schemeClr val="tx1">
                              <a:lumMod val="65000"/>
                              <a:lumOff val="35000"/>
                            </a:schemeClr>
                          </a:solidFill>
                          <a:effectLst/>
                        </a:rPr>
                        <a:t> MONITORING &amp;</a:t>
                      </a:r>
                    </a:p>
                    <a:p>
                      <a:r>
                        <a:rPr lang="en-US" sz="1600" b="1" dirty="0" smtClean="0">
                          <a:solidFill>
                            <a:schemeClr val="tx1">
                              <a:lumMod val="65000"/>
                              <a:lumOff val="35000"/>
                            </a:schemeClr>
                          </a:solidFill>
                          <a:effectLst/>
                        </a:rPr>
                        <a:t> REPORTING</a:t>
                      </a:r>
                      <a:endParaRPr lang="en-US" sz="1600" b="1" dirty="0">
                        <a:solidFill>
                          <a:schemeClr val="tx1">
                            <a:lumMod val="65000"/>
                            <a:lumOff val="35000"/>
                          </a:schemeClr>
                        </a:solidFill>
                        <a:effectLst/>
                        <a:latin typeface="+mn-lt"/>
                      </a:endParaRPr>
                    </a:p>
                  </a:txBody>
                  <a:tcPr marT="45722" marB="45722" anchor="ctr"/>
                </a:tc>
                <a:tc>
                  <a:txBody>
                    <a:bodyPr/>
                    <a:lstStyle/>
                    <a:p>
                      <a:pPr marL="285750" indent="-285750" algn="l">
                        <a:buFont typeface="Arial" panose="020B0604020202020204" pitchFamily="34" charset="0"/>
                        <a:buChar char="•"/>
                      </a:pPr>
                      <a:r>
                        <a:rPr lang="en-US" sz="1400" dirty="0" smtClean="0"/>
                        <a:t>CIF gender portfolio review and scorecard indicators</a:t>
                      </a:r>
                    </a:p>
                    <a:p>
                      <a:pPr marL="285750" indent="-285750" algn="l">
                        <a:buFont typeface="Arial" panose="020B0604020202020204" pitchFamily="34" charset="0"/>
                        <a:buChar char="•"/>
                      </a:pPr>
                      <a:r>
                        <a:rPr lang="en-US" sz="1400" dirty="0" smtClean="0"/>
                        <a:t>Reporting</a:t>
                      </a:r>
                      <a:r>
                        <a:rPr lang="en-US" sz="1400" baseline="0" dirty="0" smtClean="0"/>
                        <a:t> on CIF gender program indicators annually; and gender reporting in 6-monthly operational &amp; results reports</a:t>
                      </a:r>
                      <a:endParaRPr lang="en-US" sz="1400" dirty="0">
                        <a:solidFill>
                          <a:schemeClr val="tx1"/>
                        </a:solidFill>
                        <a:latin typeface="Arial" panose="020B0604020202020204" pitchFamily="34" charset="0"/>
                        <a:cs typeface="Arial" panose="020B0604020202020204" pitchFamily="34" charset="0"/>
                      </a:endParaRPr>
                    </a:p>
                  </a:txBody>
                  <a:tcPr marT="45722" marB="45722"/>
                </a:tc>
                <a:tc>
                  <a:txBody>
                    <a:bodyPr/>
                    <a:lstStyle/>
                    <a:p>
                      <a:r>
                        <a:rPr lang="en-US" sz="1400" dirty="0" smtClean="0"/>
                        <a:t>CIF AU</a:t>
                      </a:r>
                      <a:endParaRPr lang="en-US" sz="1600" dirty="0" smtClean="0"/>
                    </a:p>
                    <a:p>
                      <a:pPr algn="ctr"/>
                      <a:endParaRPr lang="en-US" sz="1600" dirty="0">
                        <a:solidFill>
                          <a:schemeClr val="tx1"/>
                        </a:solidFill>
                        <a:latin typeface="Calibri" panose="020F0502020204030204" pitchFamily="34" charset="0"/>
                      </a:endParaRPr>
                    </a:p>
                  </a:txBody>
                  <a:tcPr marT="45722" marB="45722"/>
                </a:tc>
              </a:tr>
              <a:tr h="1442845">
                <a:tc>
                  <a:txBody>
                    <a:bodyPr/>
                    <a:lstStyle/>
                    <a:p>
                      <a:r>
                        <a:rPr lang="en-US" sz="1600" b="1" dirty="0" smtClean="0">
                          <a:solidFill>
                            <a:schemeClr val="tx1">
                              <a:lumMod val="65000"/>
                              <a:lumOff val="35000"/>
                            </a:schemeClr>
                          </a:solidFill>
                          <a:effectLst/>
                        </a:rPr>
                        <a:t>KNOWLEDGE &amp;</a:t>
                      </a:r>
                      <a:r>
                        <a:rPr lang="en-US" sz="1600" b="1" baseline="0" dirty="0" smtClean="0">
                          <a:solidFill>
                            <a:schemeClr val="tx1">
                              <a:lumMod val="65000"/>
                              <a:lumOff val="35000"/>
                            </a:schemeClr>
                          </a:solidFill>
                          <a:effectLst/>
                        </a:rPr>
                        <a:t>  </a:t>
                      </a:r>
                    </a:p>
                    <a:p>
                      <a:r>
                        <a:rPr lang="en-US" sz="1600" b="1" baseline="0" dirty="0" smtClean="0">
                          <a:solidFill>
                            <a:schemeClr val="tx1">
                              <a:lumMod val="65000"/>
                              <a:lumOff val="35000"/>
                            </a:schemeClr>
                          </a:solidFill>
                          <a:effectLst/>
                        </a:rPr>
                        <a:t>L</a:t>
                      </a:r>
                      <a:r>
                        <a:rPr lang="en-US" sz="1600" b="1" dirty="0" smtClean="0">
                          <a:solidFill>
                            <a:schemeClr val="tx1">
                              <a:lumMod val="65000"/>
                              <a:lumOff val="35000"/>
                            </a:schemeClr>
                          </a:solidFill>
                          <a:effectLst/>
                        </a:rPr>
                        <a:t>EARNING</a:t>
                      </a:r>
                      <a:endParaRPr lang="en-US" sz="1600" b="1" dirty="0" smtClean="0">
                        <a:solidFill>
                          <a:schemeClr val="tx1">
                            <a:lumMod val="65000"/>
                            <a:lumOff val="35000"/>
                          </a:schemeClr>
                        </a:solidFill>
                        <a:effectLst/>
                        <a:latin typeface="+mn-lt"/>
                      </a:endParaRPr>
                    </a:p>
                    <a:p>
                      <a:endParaRPr lang="en-US" sz="1600" b="1" dirty="0">
                        <a:solidFill>
                          <a:schemeClr val="tx1">
                            <a:lumMod val="65000"/>
                            <a:lumOff val="35000"/>
                          </a:schemeClr>
                        </a:solidFill>
                        <a:effectLst/>
                        <a:latin typeface="+mn-lt"/>
                      </a:endParaRPr>
                    </a:p>
                  </a:txBody>
                  <a:tcPr marT="45722" marB="45722" anchor="ctr"/>
                </a:tc>
                <a:tc>
                  <a:txBody>
                    <a:bodyPr/>
                    <a:lstStyle/>
                    <a:p>
                      <a:pPr marL="285750" indent="-285750" algn="l">
                        <a:buFont typeface="Arial" panose="020B0604020202020204" pitchFamily="34" charset="0"/>
                        <a:buChar char="•"/>
                      </a:pPr>
                      <a:endParaRPr lang="en-US" sz="1400" baseline="0" dirty="0" smtClean="0"/>
                    </a:p>
                    <a:p>
                      <a:pPr marL="285750" indent="-285750" algn="l">
                        <a:buFont typeface="Arial" panose="020B0604020202020204" pitchFamily="34" charset="0"/>
                        <a:buChar char="•"/>
                      </a:pPr>
                      <a:r>
                        <a:rPr lang="en-US" sz="1400" baseline="0" dirty="0" smtClean="0"/>
                        <a:t>Gender sessions in learning events (Pilot Countries Meetings)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Gender website</a:t>
                      </a:r>
                      <a:r>
                        <a:rPr lang="en-US" sz="1400" baseline="0" dirty="0" smtClean="0"/>
                        <a:t> with technical resources </a:t>
                      </a:r>
                      <a:r>
                        <a:rPr lang="en-US" sz="1400" dirty="0" smtClean="0"/>
                        <a:t>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Gender and Renewable Energy Livelihoods Note</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smtClean="0"/>
                    </a:p>
                    <a:p>
                      <a:pPr marL="285750" indent="-285750" algn="l">
                        <a:buFont typeface="Arial" panose="020B0604020202020204" pitchFamily="34" charset="0"/>
                        <a:buChar char="•"/>
                      </a:pPr>
                      <a:endParaRPr lang="en-US" sz="1400" baseline="0" dirty="0" smtClean="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400" baseline="0" dirty="0" smtClean="0">
                        <a:solidFill>
                          <a:schemeClr val="tx1"/>
                        </a:solidFill>
                        <a:latin typeface="Arial" panose="020B0604020202020204" pitchFamily="34" charset="0"/>
                        <a:cs typeface="Arial" panose="020B0604020202020204" pitchFamily="34" charset="0"/>
                      </a:endParaRPr>
                    </a:p>
                  </a:txBody>
                  <a:tcPr marT="45722" marB="45722"/>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CIF AU</a:t>
                      </a:r>
                      <a:endParaRPr lang="en-US" sz="1400" dirty="0" smtClean="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txBody>
                  <a:tcPr marT="45722" marB="45722"/>
                </a:tc>
              </a:tr>
            </a:tbl>
          </a:graphicData>
        </a:graphic>
      </p:graphicFrame>
    </p:spTree>
    <p:extLst>
      <p:ext uri="{BB962C8B-B14F-4D97-AF65-F5344CB8AC3E}">
        <p14:creationId xmlns:p14="http://schemas.microsoft.com/office/powerpoint/2010/main" val="2189222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spcBef>
                <a:spcPct val="20000"/>
              </a:spcBef>
            </a:pPr>
            <a:r>
              <a:rPr lang="en-US" dirty="0">
                <a:latin typeface="+mj-lt"/>
                <a:ea typeface="+mn-ea"/>
                <a:cs typeface="Arial" panose="020B0604020202020204" pitchFamily="34" charset="0"/>
              </a:rPr>
              <a:t>Portfolio Results on Gender under Phase 1</a:t>
            </a:r>
            <a:endParaRPr lang="en-US" sz="2500" dirty="0">
              <a:latin typeface="+mj-lt"/>
            </a:endParaRPr>
          </a:p>
        </p:txBody>
      </p:sp>
      <p:sp>
        <p:nvSpPr>
          <p:cNvPr id="6" name="Text Placeholder 22"/>
          <p:cNvSpPr>
            <a:spLocks noGrp="1"/>
          </p:cNvSpPr>
          <p:nvPr>
            <p:ph type="body" sz="half" idx="10"/>
          </p:nvPr>
        </p:nvSpPr>
        <p:spPr>
          <a:xfrm>
            <a:off x="1764742" y="1844824"/>
            <a:ext cx="6912768" cy="3816424"/>
          </a:xfrm>
        </p:spPr>
        <p:txBody>
          <a:bodyPr/>
          <a:lstStyle/>
          <a:p>
            <a:pPr marL="0" indent="0">
              <a:buNone/>
            </a:pPr>
            <a:r>
              <a:rPr lang="en-US" sz="2000" b="1" dirty="0" smtClean="0"/>
              <a:t>Strong </a:t>
            </a:r>
            <a:r>
              <a:rPr lang="en-US" sz="2000" b="1" dirty="0"/>
              <a:t>performance results, compared to </a:t>
            </a:r>
            <a:r>
              <a:rPr lang="en-US" sz="2000" b="1" dirty="0" smtClean="0"/>
              <a:t>pre-plan baseline: </a:t>
            </a:r>
            <a:endParaRPr lang="en-US" sz="2000" b="1" dirty="0"/>
          </a:p>
          <a:p>
            <a:pPr lvl="1"/>
            <a:r>
              <a:rPr lang="en-US" sz="1600" dirty="0" smtClean="0"/>
              <a:t>68</a:t>
            </a:r>
            <a:r>
              <a:rPr lang="en-US" sz="1600" dirty="0"/>
              <a:t>% of new projects approved  in CY15 undertook </a:t>
            </a:r>
            <a:r>
              <a:rPr lang="en-US" sz="1600" dirty="0" smtClean="0"/>
              <a:t/>
            </a:r>
            <a:br>
              <a:rPr lang="en-US" sz="1600" dirty="0" smtClean="0"/>
            </a:br>
            <a:r>
              <a:rPr lang="en-US" sz="1600" b="1" dirty="0" smtClean="0"/>
              <a:t>sector-specific </a:t>
            </a:r>
            <a:r>
              <a:rPr lang="en-US" sz="1600" b="1" dirty="0"/>
              <a:t>gender analysis </a:t>
            </a:r>
            <a:r>
              <a:rPr lang="en-US" sz="1600" dirty="0"/>
              <a:t>at design stage, vs. baseline of 24</a:t>
            </a:r>
            <a:r>
              <a:rPr lang="en-US" sz="1600" dirty="0" smtClean="0"/>
              <a:t>% </a:t>
            </a:r>
            <a:br>
              <a:rPr lang="en-US" sz="1600" dirty="0" smtClean="0"/>
            </a:br>
            <a:endParaRPr lang="en-US" sz="400" dirty="0"/>
          </a:p>
          <a:p>
            <a:pPr lvl="1"/>
            <a:r>
              <a:rPr lang="en-US" sz="1600" dirty="0"/>
              <a:t>56% of new projects </a:t>
            </a:r>
            <a:r>
              <a:rPr lang="en-US" sz="1600" dirty="0" smtClean="0">
                <a:sym typeface="Wingdings" panose="05000000000000000000" pitchFamily="2" charset="2"/>
              </a:rPr>
              <a:t>include </a:t>
            </a:r>
            <a:r>
              <a:rPr lang="en-US" sz="1600" b="1" dirty="0" smtClean="0"/>
              <a:t>specific activities targeting women</a:t>
            </a:r>
            <a:r>
              <a:rPr lang="en-US" sz="1600" dirty="0"/>
              <a:t/>
            </a:r>
            <a:br>
              <a:rPr lang="en-US" sz="1600" dirty="0"/>
            </a:br>
            <a:r>
              <a:rPr lang="en-US" sz="1600" dirty="0" smtClean="0"/>
              <a:t>vs</a:t>
            </a:r>
            <a:r>
              <a:rPr lang="en-US" sz="1600" dirty="0"/>
              <a:t>. baseline of </a:t>
            </a:r>
            <a:r>
              <a:rPr lang="en-US" sz="1600" dirty="0" smtClean="0"/>
              <a:t>31%</a:t>
            </a:r>
            <a:br>
              <a:rPr lang="en-US" sz="1600" dirty="0" smtClean="0"/>
            </a:br>
            <a:endParaRPr lang="en-US" sz="400" dirty="0"/>
          </a:p>
          <a:p>
            <a:pPr lvl="1"/>
            <a:r>
              <a:rPr lang="en-US" sz="1600" dirty="0"/>
              <a:t>58% of new projects </a:t>
            </a:r>
            <a:r>
              <a:rPr lang="en-US" sz="1600" dirty="0" smtClean="0">
                <a:sym typeface="Wingdings" panose="05000000000000000000" pitchFamily="2" charset="2"/>
              </a:rPr>
              <a:t>take into account </a:t>
            </a:r>
            <a:r>
              <a:rPr lang="en-US" sz="1600" b="1" dirty="0"/>
              <a:t>gender-disaggregated indicators</a:t>
            </a:r>
            <a:r>
              <a:rPr lang="en-US" sz="1600" dirty="0"/>
              <a:t>, vs</a:t>
            </a:r>
            <a:r>
              <a:rPr lang="en-US" sz="1600" dirty="0" smtClean="0"/>
              <a:t>. baseline of </a:t>
            </a:r>
            <a:r>
              <a:rPr lang="en-US" sz="1600" dirty="0"/>
              <a:t>25% </a:t>
            </a:r>
            <a:r>
              <a:rPr lang="en-US" sz="1600" dirty="0" smtClean="0"/>
              <a:t/>
            </a:r>
            <a:br>
              <a:rPr lang="en-US" sz="1600" dirty="0" smtClean="0"/>
            </a:br>
            <a:endParaRPr lang="en-US" sz="400" dirty="0"/>
          </a:p>
          <a:p>
            <a:pPr lvl="1">
              <a:lnSpc>
                <a:spcPct val="150000"/>
              </a:lnSpc>
            </a:pPr>
            <a:r>
              <a:rPr lang="en-US" sz="1600" dirty="0"/>
              <a:t>At </a:t>
            </a:r>
            <a:r>
              <a:rPr lang="en-US" sz="1600" dirty="0" smtClean="0"/>
              <a:t>the level of </a:t>
            </a:r>
            <a:r>
              <a:rPr lang="en-US" sz="1600" b="1" dirty="0" smtClean="0"/>
              <a:t>investment plans, </a:t>
            </a:r>
            <a:r>
              <a:rPr lang="en-US" sz="1600" dirty="0" smtClean="0"/>
              <a:t>results </a:t>
            </a:r>
            <a:r>
              <a:rPr lang="en-US" sz="1600" dirty="0"/>
              <a:t>even more </a:t>
            </a:r>
            <a:r>
              <a:rPr lang="en-US" sz="1600" dirty="0" smtClean="0"/>
              <a:t>encouraging</a:t>
            </a:r>
            <a:br>
              <a:rPr lang="en-US" sz="1600" dirty="0" smtClean="0"/>
            </a:br>
            <a:endParaRPr lang="en-US" sz="800" b="1" dirty="0" smtClean="0"/>
          </a:p>
          <a:p>
            <a:pPr marL="0" indent="0">
              <a:buNone/>
            </a:pPr>
            <a:r>
              <a:rPr lang="en-US" sz="2000" b="1" dirty="0" smtClean="0"/>
              <a:t>Though lag still found between CTF program and those of SCF, in terms of gender performance </a:t>
            </a:r>
          </a:p>
          <a:p>
            <a:pPr marL="457200" lvl="1" indent="0">
              <a:buNone/>
            </a:pPr>
            <a:endParaRPr lang="en-US" sz="16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81" y="1772816"/>
            <a:ext cx="627619" cy="62761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81" y="5000795"/>
            <a:ext cx="627619" cy="627619"/>
          </a:xfrm>
          <a:prstGeom prst="rect">
            <a:avLst/>
          </a:prstGeom>
        </p:spPr>
      </p:pic>
    </p:spTree>
    <p:extLst>
      <p:ext uri="{BB962C8B-B14F-4D97-AF65-F5344CB8AC3E}">
        <p14:creationId xmlns:p14="http://schemas.microsoft.com/office/powerpoint/2010/main" val="207392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Summary of Achievements – Phase 1  </a:t>
            </a:r>
            <a:endParaRPr lang="en-US" dirty="0"/>
          </a:p>
        </p:txBody>
      </p:sp>
      <p:sp>
        <p:nvSpPr>
          <p:cNvPr id="5" name="Text Placeholder 22"/>
          <p:cNvSpPr>
            <a:spLocks noGrp="1"/>
          </p:cNvSpPr>
          <p:nvPr>
            <p:ph type="body" sz="half" idx="10"/>
          </p:nvPr>
        </p:nvSpPr>
        <p:spPr>
          <a:xfrm>
            <a:off x="683568" y="1916832"/>
            <a:ext cx="4345632" cy="4104456"/>
          </a:xfrm>
        </p:spPr>
        <p:txBody>
          <a:bodyPr/>
          <a:lstStyle/>
          <a:p>
            <a:pPr>
              <a:lnSpc>
                <a:spcPct val="150000"/>
              </a:lnSpc>
              <a:buFont typeface="Wingdings" panose="05000000000000000000" pitchFamily="2" charset="2"/>
              <a:buChar char="§"/>
            </a:pPr>
            <a:r>
              <a:rPr lang="en-US" sz="1800" dirty="0" smtClean="0"/>
              <a:t>Strengthening of </a:t>
            </a:r>
            <a:r>
              <a:rPr lang="en-US" sz="1800" b="1" dirty="0" smtClean="0"/>
              <a:t>gender-responsive M&amp;E  </a:t>
            </a:r>
            <a:endParaRPr lang="en-US" sz="1800" dirty="0" smtClean="0"/>
          </a:p>
          <a:p>
            <a:pPr>
              <a:lnSpc>
                <a:spcPct val="150000"/>
              </a:lnSpc>
              <a:buFont typeface="Wingdings" panose="05000000000000000000" pitchFamily="2" charset="2"/>
              <a:buChar char="§"/>
            </a:pPr>
            <a:r>
              <a:rPr lang="en-US" sz="1800" dirty="0" smtClean="0"/>
              <a:t>Strong </a:t>
            </a:r>
            <a:r>
              <a:rPr lang="en-US" sz="1800" b="1" dirty="0" smtClean="0"/>
              <a:t>South-South learning</a:t>
            </a:r>
            <a:r>
              <a:rPr lang="en-US" sz="1800" dirty="0" smtClean="0"/>
              <a:t> on gender  </a:t>
            </a:r>
          </a:p>
          <a:p>
            <a:pPr>
              <a:lnSpc>
                <a:spcPct val="150000"/>
              </a:lnSpc>
              <a:buFont typeface="Wingdings" panose="05000000000000000000" pitchFamily="2" charset="2"/>
              <a:buChar char="§"/>
            </a:pPr>
            <a:r>
              <a:rPr lang="en-US" sz="1800" dirty="0" smtClean="0"/>
              <a:t>Advancing </a:t>
            </a:r>
            <a:r>
              <a:rPr lang="en-US" sz="1800" b="1" dirty="0" smtClean="0"/>
              <a:t>CIF gender policy </a:t>
            </a:r>
            <a:r>
              <a:rPr lang="en-US" sz="1800" dirty="0" smtClean="0"/>
              <a:t>assessment and dialogue</a:t>
            </a:r>
          </a:p>
          <a:p>
            <a:pPr>
              <a:lnSpc>
                <a:spcPct val="150000"/>
              </a:lnSpc>
              <a:buFont typeface="Wingdings" panose="05000000000000000000" pitchFamily="2" charset="2"/>
              <a:buChar char="§"/>
            </a:pPr>
            <a:r>
              <a:rPr lang="en-US" sz="1800" dirty="0" smtClean="0"/>
              <a:t>External collaboration on </a:t>
            </a:r>
            <a:r>
              <a:rPr lang="en-US" sz="1800" b="1" dirty="0" smtClean="0"/>
              <a:t>gender and climate finance</a:t>
            </a:r>
            <a:r>
              <a:rPr lang="en-US" sz="1800" dirty="0" smtClean="0"/>
              <a:t>  </a:t>
            </a:r>
            <a:r>
              <a:rPr lang="en-US" sz="1800" i="1" dirty="0" smtClean="0"/>
              <a:t>(GEF; GCF; UN; CSOs) </a:t>
            </a:r>
            <a:endParaRPr lang="en-US" sz="1800" b="1" i="1" dirty="0" smtClean="0"/>
          </a:p>
          <a:p>
            <a:pPr>
              <a:lnSpc>
                <a:spcPct val="150000"/>
              </a:lnSpc>
              <a:buFont typeface="Wingdings" panose="05000000000000000000" pitchFamily="2" charset="2"/>
              <a:buChar char="§"/>
            </a:pPr>
            <a:r>
              <a:rPr lang="en-US" sz="1800" dirty="0"/>
              <a:t>S</a:t>
            </a:r>
            <a:r>
              <a:rPr lang="en-US" sz="1800" dirty="0" smtClean="0"/>
              <a:t>upport </a:t>
            </a:r>
            <a:r>
              <a:rPr lang="en-US" sz="1800" dirty="0"/>
              <a:t>to </a:t>
            </a:r>
            <a:r>
              <a:rPr lang="en-US" sz="1800" b="1" dirty="0"/>
              <a:t>MDB </a:t>
            </a:r>
            <a:r>
              <a:rPr lang="en-US" sz="1800" b="1" dirty="0" smtClean="0"/>
              <a:t>gender strategies, climate strategy </a:t>
            </a:r>
            <a:r>
              <a:rPr lang="en-US" sz="1800" dirty="0" smtClean="0"/>
              <a:t>processes; </a:t>
            </a:r>
            <a:r>
              <a:rPr lang="en-US" sz="1800" dirty="0" smtClean="0">
                <a:sym typeface="Wingdings" panose="05000000000000000000" pitchFamily="2" charset="2"/>
              </a:rPr>
              <a:t>n</a:t>
            </a:r>
            <a:r>
              <a:rPr lang="en-US" sz="1800" dirty="0" smtClean="0"/>
              <a:t>exus  </a:t>
            </a:r>
          </a:p>
          <a:p>
            <a:pPr>
              <a:lnSpc>
                <a:spcPct val="150000"/>
              </a:lnSpc>
              <a:buFont typeface="Wingdings" panose="05000000000000000000" pitchFamily="2" charset="2"/>
              <a:buChar char="§"/>
            </a:pPr>
            <a:r>
              <a:rPr lang="en-US" sz="1800" b="1" dirty="0" smtClean="0"/>
              <a:t>Knowledge management </a:t>
            </a:r>
            <a:r>
              <a:rPr lang="en-US" sz="1800" dirty="0" smtClean="0"/>
              <a:t>&amp; resources</a:t>
            </a:r>
          </a:p>
          <a:p>
            <a:pPr>
              <a:lnSpc>
                <a:spcPct val="150000"/>
              </a:lnSpc>
              <a:buFont typeface="+mj-lt"/>
              <a:buAutoNum type="arabicPeriod"/>
            </a:pPr>
            <a:endParaRPr lang="en-US" sz="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636912"/>
            <a:ext cx="3657600" cy="2437805"/>
          </a:xfrm>
          <a:prstGeom prst="rect">
            <a:avLst/>
          </a:prstGeom>
        </p:spPr>
      </p:pic>
    </p:spTree>
    <p:extLst>
      <p:ext uri="{BB962C8B-B14F-4D97-AF65-F5344CB8AC3E}">
        <p14:creationId xmlns:p14="http://schemas.microsoft.com/office/powerpoint/2010/main" val="269837597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609600"/>
            <a:ext cx="6504384" cy="808038"/>
          </a:xfrm>
        </p:spPr>
        <p:txBody>
          <a:bodyPr>
            <a:noAutofit/>
          </a:bodyPr>
          <a:lstStyle/>
          <a:p>
            <a:pPr lvl="0">
              <a:spcBef>
                <a:spcPct val="20000"/>
              </a:spcBef>
            </a:pPr>
            <a:r>
              <a:rPr lang="en-US" altLang="en-US" sz="2000" dirty="0" smtClean="0">
                <a:latin typeface="Arial" panose="020B0604020202020204" pitchFamily="34" charset="0"/>
                <a:cs typeface="Arial" panose="020B0604020202020204" pitchFamily="34" charset="0"/>
              </a:rPr>
              <a:t>Program Nepal </a:t>
            </a:r>
            <a:r>
              <a:rPr lang="en-US" altLang="en-US" sz="2000" dirty="0">
                <a:latin typeface="Arial" panose="020B0604020202020204" pitchFamily="34" charset="0"/>
                <a:cs typeface="Arial" panose="020B0604020202020204" pitchFamily="34" charset="0"/>
              </a:rPr>
              <a:t>PPCR:  “</a:t>
            </a:r>
            <a:r>
              <a:rPr lang="en-US" altLang="en-US" sz="2000" i="1" dirty="0">
                <a:latin typeface="Arial" panose="020B0604020202020204" pitchFamily="34" charset="0"/>
                <a:cs typeface="Arial" panose="020B0604020202020204" pitchFamily="34" charset="0"/>
              </a:rPr>
              <a:t>Building Climate Resilience of Watersheds in Mountain Eco-Systems”</a:t>
            </a:r>
            <a:endParaRPr lang="en-US" sz="2500" dirty="0">
              <a:latin typeface="+mj-lt"/>
            </a:endParaRPr>
          </a:p>
        </p:txBody>
      </p:sp>
      <p:sp>
        <p:nvSpPr>
          <p:cNvPr id="6" name="Text Placeholder 22"/>
          <p:cNvSpPr>
            <a:spLocks noGrp="1"/>
          </p:cNvSpPr>
          <p:nvPr>
            <p:ph type="body" sz="half" idx="10"/>
          </p:nvPr>
        </p:nvSpPr>
        <p:spPr>
          <a:xfrm>
            <a:off x="395536" y="1628800"/>
            <a:ext cx="4536504" cy="4248472"/>
          </a:xfrm>
        </p:spPr>
        <p:txBody>
          <a:bodyPr/>
          <a:lstStyle/>
          <a:p>
            <a:r>
              <a:rPr lang="en-US" sz="1900" b="1" dirty="0"/>
              <a:t>Design f</a:t>
            </a:r>
            <a:r>
              <a:rPr lang="en-US" sz="1900" b="1" dirty="0" smtClean="0"/>
              <a:t>eatures:  </a:t>
            </a:r>
            <a:r>
              <a:rPr lang="en-US" dirty="0" smtClean="0"/>
              <a:t>Women’s participation in governance of local resource management; USD 24m project (ADB)</a:t>
            </a:r>
            <a:endParaRPr lang="en-US" b="1" dirty="0"/>
          </a:p>
          <a:p>
            <a:r>
              <a:rPr lang="en-US" sz="1900" b="1" dirty="0" smtClean="0"/>
              <a:t>Project goals:</a:t>
            </a:r>
          </a:p>
          <a:p>
            <a:pPr lvl="1"/>
            <a:r>
              <a:rPr lang="en-US" sz="1600" dirty="0" smtClean="0"/>
              <a:t>Improving </a:t>
            </a:r>
            <a:r>
              <a:rPr lang="en-US" sz="1600" dirty="0"/>
              <a:t>watershed planning in climate-vulnerable areas and community-based WRM for irrigation and domestic </a:t>
            </a:r>
            <a:r>
              <a:rPr lang="en-US" sz="1600" dirty="0" smtClean="0"/>
              <a:t>use</a:t>
            </a:r>
          </a:p>
          <a:p>
            <a:pPr lvl="1"/>
            <a:r>
              <a:rPr lang="en-US" sz="1600" dirty="0" smtClean="0"/>
              <a:t>Benefits </a:t>
            </a:r>
            <a:r>
              <a:rPr lang="en-US" sz="1600" dirty="0"/>
              <a:t>35,000 households, with enhanced water productivity through improved agricultural practices.  </a:t>
            </a:r>
          </a:p>
          <a:p>
            <a:r>
              <a:rPr lang="en-US" sz="1900" b="1" dirty="0" smtClean="0"/>
              <a:t>Gender focus: </a:t>
            </a:r>
          </a:p>
          <a:p>
            <a:pPr lvl="1"/>
            <a:r>
              <a:rPr lang="en-US" sz="1600" dirty="0" smtClean="0"/>
              <a:t>Targeted goals for women’s participation in water committees, including Dalit women </a:t>
            </a:r>
          </a:p>
          <a:p>
            <a:pPr lvl="1"/>
            <a:r>
              <a:rPr lang="en-US" sz="1600" dirty="0" smtClean="0"/>
              <a:t>Equity in water allocation arrangements, micro-irrigation benefiting women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829" y="2534133"/>
            <a:ext cx="3657600" cy="2437805"/>
          </a:xfrm>
          <a:prstGeom prst="rect">
            <a:avLst/>
          </a:prstGeom>
        </p:spPr>
      </p:pic>
    </p:spTree>
    <p:extLst>
      <p:ext uri="{BB962C8B-B14F-4D97-AF65-F5344CB8AC3E}">
        <p14:creationId xmlns:p14="http://schemas.microsoft.com/office/powerpoint/2010/main" val="2161412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4654</TotalTime>
  <Words>1738</Words>
  <Application>Microsoft Office PowerPoint</Application>
  <PresentationFormat>On-screen Show (4:3)</PresentationFormat>
  <Paragraphs>252</Paragraphs>
  <Slides>15</Slides>
  <Notes>15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Aharoni</vt:lpstr>
      <vt:lpstr>Arial</vt:lpstr>
      <vt:lpstr>Calibri</vt:lpstr>
      <vt:lpstr>ConduitITC TT</vt:lpstr>
      <vt:lpstr>Myriad Pro</vt:lpstr>
      <vt:lpstr>Myriad Pro Semibold Cond</vt:lpstr>
      <vt:lpstr>Times New Roman</vt:lpstr>
      <vt:lpstr>Wingdings</vt:lpstr>
      <vt:lpstr>Kontortema</vt:lpstr>
      <vt:lpstr>CIF Gender Action Plan –  Phase 2</vt:lpstr>
      <vt:lpstr>Overview  </vt:lpstr>
      <vt:lpstr>Gender-transformative programming under CIF  </vt:lpstr>
      <vt:lpstr>Gender and social considerations across CIF programs</vt:lpstr>
      <vt:lpstr>Key gender entry points within CIF  </vt:lpstr>
      <vt:lpstr> CIF Gender Action Plan - Phase 1 Approach  </vt:lpstr>
      <vt:lpstr>Portfolio Results on Gender under Phase 1</vt:lpstr>
      <vt:lpstr>Summary of Achievements – Phase 1  </vt:lpstr>
      <vt:lpstr>Program Nepal PPCR:  “Building Climate Resilience of Watersheds in Mountain Eco-Systems”</vt:lpstr>
      <vt:lpstr>PPCR Zambia: “Strengthening Climate Resilience and the Barotse Sub-Basin”</vt:lpstr>
      <vt:lpstr>From ‘Mainstreaming’ to Institutional Change</vt:lpstr>
      <vt:lpstr>Key Lessons from Phase 1  </vt:lpstr>
      <vt:lpstr>CIF Gender Action Plan – Phase 2  (FY17-20)</vt:lpstr>
      <vt:lpstr>CIF Gender Action Plan – Phase 2 Activities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Pia</dc:creator>
  <cp:lastModifiedBy>Regina Nesiama</cp:lastModifiedBy>
  <cp:revision>243</cp:revision>
  <cp:lastPrinted>2016-06-09T03:07:51Z</cp:lastPrinted>
  <dcterms:created xsi:type="dcterms:W3CDTF">2015-10-23T14:37:48Z</dcterms:created>
  <dcterms:modified xsi:type="dcterms:W3CDTF">2016-06-15T02:35:19Z</dcterms:modified>
</cp:coreProperties>
</file>