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18"/>
  </p:notesMasterIdLst>
  <p:sldIdLst>
    <p:sldId id="256" r:id="rId2"/>
    <p:sldId id="261" r:id="rId3"/>
    <p:sldId id="295" r:id="rId4"/>
    <p:sldId id="323" r:id="rId5"/>
    <p:sldId id="271" r:id="rId6"/>
    <p:sldId id="299" r:id="rId7"/>
    <p:sldId id="296" r:id="rId8"/>
    <p:sldId id="322" r:id="rId9"/>
    <p:sldId id="315" r:id="rId10"/>
    <p:sldId id="306" r:id="rId11"/>
    <p:sldId id="316" r:id="rId12"/>
    <p:sldId id="318" r:id="rId13"/>
    <p:sldId id="319" r:id="rId14"/>
    <p:sldId id="320" r:id="rId15"/>
    <p:sldId id="298" r:id="rId16"/>
    <p:sldId id="32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6"/>
    <p:restoredTop sz="87500" autoAdjust="0"/>
  </p:normalViewPr>
  <p:slideViewPr>
    <p:cSldViewPr>
      <p:cViewPr varScale="1">
        <p:scale>
          <a:sx n="80" d="100"/>
          <a:sy n="80" d="100"/>
        </p:scale>
        <p:origin x="-1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7F2E2-A7CA-4B4A-92A8-E487B6A7C346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B802C22-299A-45FD-B031-1B98CCA4CC78}">
      <dgm:prSet phldrT="[Texto]" custT="1"/>
      <dgm:spPr>
        <a:solidFill>
          <a:srgbClr val="3F6F6A"/>
        </a:solidFill>
      </dgm:spPr>
      <dgm:t>
        <a:bodyPr/>
        <a:lstStyle/>
        <a:p>
          <a:r>
            <a:rPr lang="en-US" sz="2800" dirty="0" smtClean="0"/>
            <a:t>Government</a:t>
          </a:r>
          <a:endParaRPr lang="pt-BR" sz="2800" dirty="0"/>
        </a:p>
      </dgm:t>
    </dgm:pt>
    <dgm:pt modelId="{36728865-4EA1-4823-9BE6-5CD4DD570D4C}" type="parTrans" cxnId="{C957B65A-C4F2-41C0-AD97-D2CD5A006753}">
      <dgm:prSet/>
      <dgm:spPr/>
      <dgm:t>
        <a:bodyPr/>
        <a:lstStyle/>
        <a:p>
          <a:endParaRPr lang="pt-BR"/>
        </a:p>
      </dgm:t>
    </dgm:pt>
    <dgm:pt modelId="{BE180A05-1804-4DDA-85B2-B230C953A847}" type="sibTrans" cxnId="{C957B65A-C4F2-41C0-AD97-D2CD5A006753}">
      <dgm:prSet/>
      <dgm:spPr/>
      <dgm:t>
        <a:bodyPr/>
        <a:lstStyle/>
        <a:p>
          <a:endParaRPr lang="pt-BR"/>
        </a:p>
      </dgm:t>
    </dgm:pt>
    <dgm:pt modelId="{D75CF9E0-C9C6-44BE-95E3-5588D4264D13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Ministry of Land, Environment and Rural Development (MITADER) </a:t>
          </a:r>
          <a:endParaRPr lang="pt-BR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441B3D7-929A-46D2-804D-9C69AE01F499}" type="parTrans" cxnId="{EF5C78B5-7A12-4FC6-BECE-5C2B60FE882B}">
      <dgm:prSet/>
      <dgm:spPr/>
      <dgm:t>
        <a:bodyPr/>
        <a:lstStyle/>
        <a:p>
          <a:endParaRPr lang="pt-BR"/>
        </a:p>
      </dgm:t>
    </dgm:pt>
    <dgm:pt modelId="{F44B63A6-5B02-408A-BD71-C34A5EEC0425}" type="sibTrans" cxnId="{EF5C78B5-7A12-4FC6-BECE-5C2B60FE882B}">
      <dgm:prSet/>
      <dgm:spPr/>
      <dgm:t>
        <a:bodyPr/>
        <a:lstStyle/>
        <a:p>
          <a:endParaRPr lang="pt-BR"/>
        </a:p>
      </dgm:t>
    </dgm:pt>
    <dgm:pt modelId="{F000DB5F-2E1D-4FE2-A974-6FE93C275D95}">
      <dgm:prSet phldrT="[Texto]" custT="1"/>
      <dgm:spPr>
        <a:solidFill>
          <a:srgbClr val="3F6F6A"/>
        </a:solidFill>
      </dgm:spPr>
      <dgm:t>
        <a:bodyPr/>
        <a:lstStyle/>
        <a:p>
          <a:r>
            <a:rPr lang="en-US" sz="2800" dirty="0" smtClean="0"/>
            <a:t>Private Sector </a:t>
          </a:r>
          <a:endParaRPr lang="pt-BR" sz="2800" dirty="0"/>
        </a:p>
      </dgm:t>
    </dgm:pt>
    <dgm:pt modelId="{00B7226B-7267-4D00-A6DD-1CBA98250726}" type="parTrans" cxnId="{79475D3E-D6BD-4EF8-A980-E96E9E8604DB}">
      <dgm:prSet/>
      <dgm:spPr/>
      <dgm:t>
        <a:bodyPr/>
        <a:lstStyle/>
        <a:p>
          <a:endParaRPr lang="pt-BR"/>
        </a:p>
      </dgm:t>
    </dgm:pt>
    <dgm:pt modelId="{5B4D9274-5715-4AC5-ABA9-1489A87F8A4B}" type="sibTrans" cxnId="{79475D3E-D6BD-4EF8-A980-E96E9E8604DB}">
      <dgm:prSet/>
      <dgm:spPr/>
      <dgm:t>
        <a:bodyPr/>
        <a:lstStyle/>
        <a:p>
          <a:endParaRPr lang="pt-BR"/>
        </a:p>
      </dgm:t>
    </dgm:pt>
    <dgm:pt modelId="{E808A7DB-D671-474E-A439-2443F73940AD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BR" sz="18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Portucel</a:t>
          </a:r>
          <a:r>
            <a:rPr lang="pt-BR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sz="18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Mozambique</a:t>
          </a:r>
          <a:endParaRPr lang="pt-BR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4D3ABA7-2BA2-4527-ACDF-5073331341A9}" type="parTrans" cxnId="{E23E338A-706A-40E1-B30C-35F7001C9AEB}">
      <dgm:prSet/>
      <dgm:spPr/>
      <dgm:t>
        <a:bodyPr/>
        <a:lstStyle/>
        <a:p>
          <a:endParaRPr lang="pt-BR"/>
        </a:p>
      </dgm:t>
    </dgm:pt>
    <dgm:pt modelId="{8FD0ADFA-8BAC-4E7A-930B-AC1BF9033094}" type="sibTrans" cxnId="{E23E338A-706A-40E1-B30C-35F7001C9AEB}">
      <dgm:prSet/>
      <dgm:spPr/>
      <dgm:t>
        <a:bodyPr/>
        <a:lstStyle/>
        <a:p>
          <a:endParaRPr lang="pt-BR"/>
        </a:p>
      </dgm:t>
    </dgm:pt>
    <dgm:pt modelId="{CDDC234F-241A-4CD9-8EF3-04B52EF8D0CD}">
      <dgm:prSet phldrT="[Texto]" custT="1"/>
      <dgm:spPr>
        <a:solidFill>
          <a:srgbClr val="3F6F6A"/>
        </a:solidFill>
      </dgm:spPr>
      <dgm:t>
        <a:bodyPr/>
        <a:lstStyle/>
        <a:p>
          <a:r>
            <a:rPr lang="en-US" sz="2800" dirty="0" smtClean="0"/>
            <a:t>Other</a:t>
          </a:r>
          <a:endParaRPr lang="pt-BR" sz="2800" dirty="0"/>
        </a:p>
      </dgm:t>
    </dgm:pt>
    <dgm:pt modelId="{443E8A55-BE94-4EDD-8433-2DE23F533AD3}" type="parTrans" cxnId="{B37B8192-F9F6-4E98-8393-85E92499FC1C}">
      <dgm:prSet/>
      <dgm:spPr/>
      <dgm:t>
        <a:bodyPr/>
        <a:lstStyle/>
        <a:p>
          <a:endParaRPr lang="pt-BR"/>
        </a:p>
      </dgm:t>
    </dgm:pt>
    <dgm:pt modelId="{A92D0C69-B444-4BDF-A5F9-FF7A064BA1D4}" type="sibTrans" cxnId="{B37B8192-F9F6-4E98-8393-85E92499FC1C}">
      <dgm:prSet/>
      <dgm:spPr/>
      <dgm:t>
        <a:bodyPr/>
        <a:lstStyle/>
        <a:p>
          <a:endParaRPr lang="pt-BR"/>
        </a:p>
      </dgm:t>
    </dgm:pt>
    <dgm:pt modelId="{DE824838-7634-4AF9-BA90-430E20E5C8E2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BC8BBED-BCD4-4F6E-8EC1-412DC2F2A134}" type="parTrans" cxnId="{DB0FD043-A38A-4EBC-8022-4EE432A514B4}">
      <dgm:prSet/>
      <dgm:spPr/>
      <dgm:t>
        <a:bodyPr/>
        <a:lstStyle/>
        <a:p>
          <a:endParaRPr lang="pt-BR"/>
        </a:p>
      </dgm:t>
    </dgm:pt>
    <dgm:pt modelId="{298D95B2-A913-4373-8646-20AC1BEE35FA}" type="sibTrans" cxnId="{DB0FD043-A38A-4EBC-8022-4EE432A514B4}">
      <dgm:prSet/>
      <dgm:spPr/>
      <dgm:t>
        <a:bodyPr/>
        <a:lstStyle/>
        <a:p>
          <a:endParaRPr lang="pt-BR"/>
        </a:p>
      </dgm:t>
    </dgm:pt>
    <dgm:pt modelId="{3C94711A-41DA-4E36-A83D-8F5DF05999A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Ministry of Agriculture</a:t>
          </a:r>
          <a:endParaRPr lang="en-US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F9882B0-382F-4DA2-B045-F8C199442B3A}" type="parTrans" cxnId="{E0237F06-1F94-4E68-8658-7F0DBDF4AC69}">
      <dgm:prSet/>
      <dgm:spPr/>
      <dgm:t>
        <a:bodyPr/>
        <a:lstStyle/>
        <a:p>
          <a:endParaRPr lang="pt-BR"/>
        </a:p>
      </dgm:t>
    </dgm:pt>
    <dgm:pt modelId="{AB48FAEE-DBF5-411E-A407-36557EA92412}" type="sibTrans" cxnId="{E0237F06-1F94-4E68-8658-7F0DBDF4AC69}">
      <dgm:prSet/>
      <dgm:spPr/>
      <dgm:t>
        <a:bodyPr/>
        <a:lstStyle/>
        <a:p>
          <a:endParaRPr lang="pt-BR"/>
        </a:p>
      </dgm:t>
    </dgm:pt>
    <dgm:pt modelId="{7E52E170-ED7C-4418-9C1D-DACBA38F21B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Provincial Government of </a:t>
          </a:r>
          <a:r>
            <a:rPr lang="en-US" sz="18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Zambézia</a:t>
          </a:r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 and Cabo Delgado</a:t>
          </a:r>
          <a:endParaRPr lang="en-US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7482313-B228-4DEC-AB93-B17A6520CC64}" type="parTrans" cxnId="{1B57B2C3-468F-4EC7-A058-4A1DDD0FDD3B}">
      <dgm:prSet/>
      <dgm:spPr/>
      <dgm:t>
        <a:bodyPr/>
        <a:lstStyle/>
        <a:p>
          <a:endParaRPr lang="pt-BR"/>
        </a:p>
      </dgm:t>
    </dgm:pt>
    <dgm:pt modelId="{B33C1664-5D69-4438-B0A0-F77322799091}" type="sibTrans" cxnId="{1B57B2C3-468F-4EC7-A058-4A1DDD0FDD3B}">
      <dgm:prSet/>
      <dgm:spPr/>
      <dgm:t>
        <a:bodyPr/>
        <a:lstStyle/>
        <a:p>
          <a:endParaRPr lang="pt-BR"/>
        </a:p>
      </dgm:t>
    </dgm:pt>
    <dgm:pt modelId="{475CA94F-21E4-4E77-8BDD-607C810F2A78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Forest Concession Holder</a:t>
          </a:r>
        </a:p>
      </dgm:t>
    </dgm:pt>
    <dgm:pt modelId="{F5E7158B-68EE-4350-924F-01646E8773C5}" type="parTrans" cxnId="{803AC9F3-0A41-411B-B230-7CB7FCB37D49}">
      <dgm:prSet/>
      <dgm:spPr/>
      <dgm:t>
        <a:bodyPr/>
        <a:lstStyle/>
        <a:p>
          <a:endParaRPr lang="pt-BR"/>
        </a:p>
      </dgm:t>
    </dgm:pt>
    <dgm:pt modelId="{4E366D49-5DE6-4C27-8697-94CC498656E1}" type="sibTrans" cxnId="{803AC9F3-0A41-411B-B230-7CB7FCB37D49}">
      <dgm:prSet/>
      <dgm:spPr/>
      <dgm:t>
        <a:bodyPr/>
        <a:lstStyle/>
        <a:p>
          <a:endParaRPr lang="pt-BR"/>
        </a:p>
      </dgm:t>
    </dgm:pt>
    <dgm:pt modelId="{D9142592-0A2C-4C31-8C33-8743D2B5FB5F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Reforestation Companies</a:t>
          </a:r>
        </a:p>
      </dgm:t>
    </dgm:pt>
    <dgm:pt modelId="{BCCB025A-90D3-40CF-BC8A-F3A0FDDD2F38}" type="parTrans" cxnId="{DC967FCA-CD3F-4CF8-9A4B-D744763EB1C1}">
      <dgm:prSet/>
      <dgm:spPr/>
      <dgm:t>
        <a:bodyPr/>
        <a:lstStyle/>
        <a:p>
          <a:endParaRPr lang="pt-BR"/>
        </a:p>
      </dgm:t>
    </dgm:pt>
    <dgm:pt modelId="{81C89DF1-EDFF-46F4-B7A7-D88CDD418B7D}" type="sibTrans" cxnId="{DC967FCA-CD3F-4CF8-9A4B-D744763EB1C1}">
      <dgm:prSet/>
      <dgm:spPr/>
      <dgm:t>
        <a:bodyPr/>
        <a:lstStyle/>
        <a:p>
          <a:endParaRPr lang="pt-BR"/>
        </a:p>
      </dgm:t>
    </dgm:pt>
    <dgm:pt modelId="{B9E560F0-1006-45C8-BAA0-D146B6A449BE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Tourism concessionaires</a:t>
          </a:r>
        </a:p>
      </dgm:t>
    </dgm:pt>
    <dgm:pt modelId="{F5E37EB2-6920-42EC-83AD-22E8DA01D67A}" type="parTrans" cxnId="{2DD9339B-A3EF-482B-B464-F3F97BDABC7E}">
      <dgm:prSet/>
      <dgm:spPr/>
      <dgm:t>
        <a:bodyPr/>
        <a:lstStyle/>
        <a:p>
          <a:endParaRPr lang="pt-BR"/>
        </a:p>
      </dgm:t>
    </dgm:pt>
    <dgm:pt modelId="{7971F906-04FE-447E-9844-7AB7A85241E8}" type="sibTrans" cxnId="{2DD9339B-A3EF-482B-B464-F3F97BDABC7E}">
      <dgm:prSet/>
      <dgm:spPr/>
      <dgm:t>
        <a:bodyPr/>
        <a:lstStyle/>
        <a:p>
          <a:endParaRPr lang="pt-BR"/>
        </a:p>
      </dgm:t>
    </dgm:pt>
    <dgm:pt modelId="{8BB7C193-8A6A-4946-8BF5-27C5DD380F5E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Ministry of Energy </a:t>
          </a:r>
          <a:endParaRPr lang="en-US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51E7CA7-BC8A-44C8-8993-1268F3495034}" type="parTrans" cxnId="{AD5DBD48-AEBE-4BBB-BCA3-BECA4C0F7E60}">
      <dgm:prSet/>
      <dgm:spPr/>
      <dgm:t>
        <a:bodyPr/>
        <a:lstStyle/>
        <a:p>
          <a:endParaRPr lang="en-AU"/>
        </a:p>
      </dgm:t>
    </dgm:pt>
    <dgm:pt modelId="{9217B524-586D-4997-897D-7B8BA839494C}" type="sibTrans" cxnId="{AD5DBD48-AEBE-4BBB-BCA3-BECA4C0F7E60}">
      <dgm:prSet/>
      <dgm:spPr/>
      <dgm:t>
        <a:bodyPr/>
        <a:lstStyle/>
        <a:p>
          <a:endParaRPr lang="en-AU"/>
        </a:p>
      </dgm:t>
    </dgm:pt>
    <dgm:pt modelId="{D4D3ED92-21BB-42E9-8B1F-FA5DAF14F05D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 Timber Association </a:t>
          </a:r>
        </a:p>
      </dgm:t>
    </dgm:pt>
    <dgm:pt modelId="{1470A69A-15D7-4A71-8CEF-BD2E55340B7F}" type="parTrans" cxnId="{B0035B8E-5F72-4CF4-8C4E-840CED106963}">
      <dgm:prSet/>
      <dgm:spPr/>
      <dgm:t>
        <a:bodyPr/>
        <a:lstStyle/>
        <a:p>
          <a:endParaRPr lang="en-AU"/>
        </a:p>
      </dgm:t>
    </dgm:pt>
    <dgm:pt modelId="{68F9B05D-2FC6-411A-B594-CA513C1FF389}" type="sibTrans" cxnId="{B0035B8E-5F72-4CF4-8C4E-840CED106963}">
      <dgm:prSet/>
      <dgm:spPr/>
      <dgm:t>
        <a:bodyPr/>
        <a:lstStyle/>
        <a:p>
          <a:endParaRPr lang="en-AU"/>
        </a:p>
      </dgm:t>
    </dgm:pt>
    <dgm:pt modelId="{6343BC93-7E05-4BDC-8EB6-8E1393AE1B5D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17145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 smtClean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FDD0004-13B2-4376-B23D-80DB22CEE912}" type="parTrans" cxnId="{463A73C1-4C41-4663-9E54-5F10916916BD}">
      <dgm:prSet/>
      <dgm:spPr/>
      <dgm:t>
        <a:bodyPr/>
        <a:lstStyle/>
        <a:p>
          <a:endParaRPr lang="en-AU"/>
        </a:p>
      </dgm:t>
    </dgm:pt>
    <dgm:pt modelId="{C88CB976-4341-482F-8DF3-D14E350C94C3}" type="sibTrans" cxnId="{463A73C1-4C41-4663-9E54-5F10916916BD}">
      <dgm:prSet/>
      <dgm:spPr/>
      <dgm:t>
        <a:bodyPr/>
        <a:lstStyle/>
        <a:p>
          <a:endParaRPr lang="en-AU"/>
        </a:p>
      </dgm:t>
    </dgm:pt>
    <dgm:pt modelId="{ED0CAEF5-46ED-4B91-BBFB-EEE34E39FDA8}" type="pres">
      <dgm:prSet presAssocID="{1B07F2E2-A7CA-4B4A-92A8-E487B6A7C3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676659-0FD3-459B-A251-0D329B870019}" type="pres">
      <dgm:prSet presAssocID="{6B802C22-299A-45FD-B031-1B98CCA4CC78}" presName="linNode" presStyleCnt="0"/>
      <dgm:spPr/>
    </dgm:pt>
    <dgm:pt modelId="{0425EAE0-FAFE-4542-BC43-629367BE1D2D}" type="pres">
      <dgm:prSet presAssocID="{6B802C22-299A-45FD-B031-1B98CCA4CC78}" presName="parentText" presStyleLbl="node1" presStyleIdx="0" presStyleCnt="3" custScaleX="100001" custScaleY="82645" custLinFactNeighborX="53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1FA7EB-A234-4A1D-97C3-20AE112A1EDB}" type="pres">
      <dgm:prSet presAssocID="{6B802C22-299A-45FD-B031-1B98CCA4CC78}" presName="descendantText" presStyleLbl="alignAccFollowNode1" presStyleIdx="0" presStyleCnt="3" custScaleX="107175" custLinFactNeighborX="-3601" custLinFactNeighborY="11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ACAAE1-CB26-4434-A967-629E532E3BC7}" type="pres">
      <dgm:prSet presAssocID="{BE180A05-1804-4DDA-85B2-B230C953A847}" presName="sp" presStyleCnt="0"/>
      <dgm:spPr/>
    </dgm:pt>
    <dgm:pt modelId="{25E58A8D-C451-4504-B980-70A38005145F}" type="pres">
      <dgm:prSet presAssocID="{F000DB5F-2E1D-4FE2-A974-6FE93C275D95}" presName="linNode" presStyleCnt="0"/>
      <dgm:spPr/>
    </dgm:pt>
    <dgm:pt modelId="{E8074967-BD26-4C84-95F5-861E42AE5126}" type="pres">
      <dgm:prSet presAssocID="{F000DB5F-2E1D-4FE2-A974-6FE93C275D95}" presName="parentText" presStyleLbl="node1" presStyleIdx="1" presStyleCnt="3" custScaleX="100001" custScaleY="64929" custLinFactNeighborX="81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6EB6C2-D5F6-4557-96C4-45915A21FE1E}" type="pres">
      <dgm:prSet presAssocID="{F000DB5F-2E1D-4FE2-A974-6FE93C275D95}" presName="descendantText" presStyleLbl="alignAccFollowNode1" presStyleIdx="1" presStyleCnt="3" custScaleY="808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C10F3A-5510-4D2F-B600-A446D409A3DC}" type="pres">
      <dgm:prSet presAssocID="{5B4D9274-5715-4AC5-ABA9-1489A87F8A4B}" presName="sp" presStyleCnt="0"/>
      <dgm:spPr/>
    </dgm:pt>
    <dgm:pt modelId="{35AB1E0A-7C35-4756-B274-A8520C821F9C}" type="pres">
      <dgm:prSet presAssocID="{CDDC234F-241A-4CD9-8EF3-04B52EF8D0CD}" presName="linNode" presStyleCnt="0"/>
      <dgm:spPr/>
    </dgm:pt>
    <dgm:pt modelId="{8E5E1EC8-9D0A-49A9-8BF4-DE26A1963969}" type="pres">
      <dgm:prSet presAssocID="{CDDC234F-241A-4CD9-8EF3-04B52EF8D0CD}" presName="parentText" presStyleLbl="node1" presStyleIdx="2" presStyleCnt="3" custScaleX="100001" custScaleY="77799" custLinFactNeighborX="81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D8B3E4-2AE1-45B3-ABF8-D72F998AEDE4}" type="pres">
      <dgm:prSet presAssocID="{CDDC234F-241A-4CD9-8EF3-04B52EF8D0CD}" presName="descendantText" presStyleLbl="alignAccFollowNode1" presStyleIdx="2" presStyleCnt="3" custScaleY="83882" custLinFactNeighborX="-2901" custLinFactNeighborY="23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867A12-4AC2-4149-986B-C627C5D759E4}" type="presOf" srcId="{6B802C22-299A-45FD-B031-1B98CCA4CC78}" destId="{0425EAE0-FAFE-4542-BC43-629367BE1D2D}" srcOrd="0" destOrd="0" presId="urn:microsoft.com/office/officeart/2005/8/layout/vList5"/>
    <dgm:cxn modelId="{2DD9339B-A3EF-482B-B464-F3F97BDABC7E}" srcId="{F000DB5F-2E1D-4FE2-A974-6FE93C275D95}" destId="{B9E560F0-1006-45C8-BAA0-D146B6A449BE}" srcOrd="3" destOrd="0" parTransId="{F5E37EB2-6920-42EC-83AD-22E8DA01D67A}" sibTransId="{7971F906-04FE-447E-9844-7AB7A85241E8}"/>
    <dgm:cxn modelId="{BC2BAC82-9514-B84E-B580-96EF1567E4D7}" type="presOf" srcId="{B9E560F0-1006-45C8-BAA0-D146B6A449BE}" destId="{156EB6C2-D5F6-4557-96C4-45915A21FE1E}" srcOrd="0" destOrd="3" presId="urn:microsoft.com/office/officeart/2005/8/layout/vList5"/>
    <dgm:cxn modelId="{9D87F632-3D77-5F44-94F7-64E39B5AFC88}" type="presOf" srcId="{6343BC93-7E05-4BDC-8EB6-8E1393AE1B5D}" destId="{02D8B3E4-2AE1-45B3-ABF8-D72F998AEDE4}" srcOrd="0" destOrd="1" presId="urn:microsoft.com/office/officeart/2005/8/layout/vList5"/>
    <dgm:cxn modelId="{79475D3E-D6BD-4EF8-A980-E96E9E8604DB}" srcId="{1B07F2E2-A7CA-4B4A-92A8-E487B6A7C346}" destId="{F000DB5F-2E1D-4FE2-A974-6FE93C275D95}" srcOrd="1" destOrd="0" parTransId="{00B7226B-7267-4D00-A6DD-1CBA98250726}" sibTransId="{5B4D9274-5715-4AC5-ABA9-1489A87F8A4B}"/>
    <dgm:cxn modelId="{FD889065-EFA6-2940-910E-C6E080452320}" type="presOf" srcId="{3C94711A-41DA-4E36-A83D-8F5DF05999A1}" destId="{AF1FA7EB-A234-4A1D-97C3-20AE112A1EDB}" srcOrd="0" destOrd="1" presId="urn:microsoft.com/office/officeart/2005/8/layout/vList5"/>
    <dgm:cxn modelId="{B90E2837-B4D7-9E4C-96D1-595360FC8F2A}" type="presOf" srcId="{D4D3ED92-21BB-42E9-8B1F-FA5DAF14F05D}" destId="{156EB6C2-D5F6-4557-96C4-45915A21FE1E}" srcOrd="0" destOrd="4" presId="urn:microsoft.com/office/officeart/2005/8/layout/vList5"/>
    <dgm:cxn modelId="{C957B65A-C4F2-41C0-AD97-D2CD5A006753}" srcId="{1B07F2E2-A7CA-4B4A-92A8-E487B6A7C346}" destId="{6B802C22-299A-45FD-B031-1B98CCA4CC78}" srcOrd="0" destOrd="0" parTransId="{36728865-4EA1-4823-9BE6-5CD4DD570D4C}" sibTransId="{BE180A05-1804-4DDA-85B2-B230C953A847}"/>
    <dgm:cxn modelId="{1B57B2C3-468F-4EC7-A058-4A1DDD0FDD3B}" srcId="{6B802C22-299A-45FD-B031-1B98CCA4CC78}" destId="{7E52E170-ED7C-4418-9C1D-DACBA38F21B3}" srcOrd="3" destOrd="0" parTransId="{47482313-B228-4DEC-AB93-B17A6520CC64}" sibTransId="{B33C1664-5D69-4438-B0A0-F77322799091}"/>
    <dgm:cxn modelId="{AD5DBD48-AEBE-4BBB-BCA3-BECA4C0F7E60}" srcId="{6B802C22-299A-45FD-B031-1B98CCA4CC78}" destId="{8BB7C193-8A6A-4946-8BF5-27C5DD380F5E}" srcOrd="2" destOrd="0" parTransId="{151E7CA7-BC8A-44C8-8993-1268F3495034}" sibTransId="{9217B524-586D-4997-897D-7B8BA839494C}"/>
    <dgm:cxn modelId="{BB189B5D-17FF-804F-AA72-3A9FF28A7446}" type="presOf" srcId="{D75CF9E0-C9C6-44BE-95E3-5588D4264D13}" destId="{AF1FA7EB-A234-4A1D-97C3-20AE112A1EDB}" srcOrd="0" destOrd="0" presId="urn:microsoft.com/office/officeart/2005/8/layout/vList5"/>
    <dgm:cxn modelId="{A65BF93E-DFAE-4A49-BFAE-3B19D110E7C7}" type="presOf" srcId="{E808A7DB-D671-474E-A439-2443F73940AD}" destId="{156EB6C2-D5F6-4557-96C4-45915A21FE1E}" srcOrd="0" destOrd="0" presId="urn:microsoft.com/office/officeart/2005/8/layout/vList5"/>
    <dgm:cxn modelId="{463A73C1-4C41-4663-9E54-5F10916916BD}" srcId="{CDDC234F-241A-4CD9-8EF3-04B52EF8D0CD}" destId="{6343BC93-7E05-4BDC-8EB6-8E1393AE1B5D}" srcOrd="1" destOrd="0" parTransId="{EFDD0004-13B2-4376-B23D-80DB22CEE912}" sibTransId="{C88CB976-4341-482F-8DF3-D14E350C94C3}"/>
    <dgm:cxn modelId="{B0C369AC-B313-5C41-8C8D-A956C3D1DB6E}" type="presOf" srcId="{F000DB5F-2E1D-4FE2-A974-6FE93C275D95}" destId="{E8074967-BD26-4C84-95F5-861E42AE5126}" srcOrd="0" destOrd="0" presId="urn:microsoft.com/office/officeart/2005/8/layout/vList5"/>
    <dgm:cxn modelId="{BF49E700-5D74-C049-9841-D4F2A925F872}" type="presOf" srcId="{7E52E170-ED7C-4418-9C1D-DACBA38F21B3}" destId="{AF1FA7EB-A234-4A1D-97C3-20AE112A1EDB}" srcOrd="0" destOrd="3" presId="urn:microsoft.com/office/officeart/2005/8/layout/vList5"/>
    <dgm:cxn modelId="{B37B8192-F9F6-4E98-8393-85E92499FC1C}" srcId="{1B07F2E2-A7CA-4B4A-92A8-E487B6A7C346}" destId="{CDDC234F-241A-4CD9-8EF3-04B52EF8D0CD}" srcOrd="2" destOrd="0" parTransId="{443E8A55-BE94-4EDD-8433-2DE23F533AD3}" sibTransId="{A92D0C69-B444-4BDF-A5F9-FF7A064BA1D4}"/>
    <dgm:cxn modelId="{DB0FD043-A38A-4EBC-8022-4EE432A514B4}" srcId="{CDDC234F-241A-4CD9-8EF3-04B52EF8D0CD}" destId="{DE824838-7634-4AF9-BA90-430E20E5C8E2}" srcOrd="0" destOrd="0" parTransId="{FBC8BBED-BCD4-4F6E-8EC1-412DC2F2A134}" sibTransId="{298D95B2-A913-4373-8646-20AC1BEE35FA}"/>
    <dgm:cxn modelId="{E23E338A-706A-40E1-B30C-35F7001C9AEB}" srcId="{F000DB5F-2E1D-4FE2-A974-6FE93C275D95}" destId="{E808A7DB-D671-474E-A439-2443F73940AD}" srcOrd="0" destOrd="0" parTransId="{C4D3ABA7-2BA2-4527-ACDF-5073331341A9}" sibTransId="{8FD0ADFA-8BAC-4E7A-930B-AC1BF9033094}"/>
    <dgm:cxn modelId="{74F602E6-D5D0-734F-802C-E61ECDFB1325}" type="presOf" srcId="{D9142592-0A2C-4C31-8C33-8743D2B5FB5F}" destId="{156EB6C2-D5F6-4557-96C4-45915A21FE1E}" srcOrd="0" destOrd="2" presId="urn:microsoft.com/office/officeart/2005/8/layout/vList5"/>
    <dgm:cxn modelId="{B0035B8E-5F72-4CF4-8C4E-840CED106963}" srcId="{F000DB5F-2E1D-4FE2-A974-6FE93C275D95}" destId="{D4D3ED92-21BB-42E9-8B1F-FA5DAF14F05D}" srcOrd="4" destOrd="0" parTransId="{1470A69A-15D7-4A71-8CEF-BD2E55340B7F}" sibTransId="{68F9B05D-2FC6-411A-B594-CA513C1FF389}"/>
    <dgm:cxn modelId="{8157EB3E-3538-AC42-9D9D-08360831C31F}" type="presOf" srcId="{475CA94F-21E4-4E77-8BDD-607C810F2A78}" destId="{156EB6C2-D5F6-4557-96C4-45915A21FE1E}" srcOrd="0" destOrd="1" presId="urn:microsoft.com/office/officeart/2005/8/layout/vList5"/>
    <dgm:cxn modelId="{BF430EF0-4D57-134B-9FA0-A8B540CC6AFC}" type="presOf" srcId="{1B07F2E2-A7CA-4B4A-92A8-E487B6A7C346}" destId="{ED0CAEF5-46ED-4B91-BBFB-EEE34E39FDA8}" srcOrd="0" destOrd="0" presId="urn:microsoft.com/office/officeart/2005/8/layout/vList5"/>
    <dgm:cxn modelId="{972DACC6-7503-194D-98B3-5B3E88AC85DB}" type="presOf" srcId="{CDDC234F-241A-4CD9-8EF3-04B52EF8D0CD}" destId="{8E5E1EC8-9D0A-49A9-8BF4-DE26A1963969}" srcOrd="0" destOrd="0" presId="urn:microsoft.com/office/officeart/2005/8/layout/vList5"/>
    <dgm:cxn modelId="{EF5C78B5-7A12-4FC6-BECE-5C2B60FE882B}" srcId="{6B802C22-299A-45FD-B031-1B98CCA4CC78}" destId="{D75CF9E0-C9C6-44BE-95E3-5588D4264D13}" srcOrd="0" destOrd="0" parTransId="{B441B3D7-929A-46D2-804D-9C69AE01F499}" sibTransId="{F44B63A6-5B02-408A-BD71-C34A5EEC0425}"/>
    <dgm:cxn modelId="{6C0B7309-F2F3-1149-B96A-421B4771534C}" type="presOf" srcId="{DE824838-7634-4AF9-BA90-430E20E5C8E2}" destId="{02D8B3E4-2AE1-45B3-ABF8-D72F998AEDE4}" srcOrd="0" destOrd="0" presId="urn:microsoft.com/office/officeart/2005/8/layout/vList5"/>
    <dgm:cxn modelId="{DC967FCA-CD3F-4CF8-9A4B-D744763EB1C1}" srcId="{F000DB5F-2E1D-4FE2-A974-6FE93C275D95}" destId="{D9142592-0A2C-4C31-8C33-8743D2B5FB5F}" srcOrd="2" destOrd="0" parTransId="{BCCB025A-90D3-40CF-BC8A-F3A0FDDD2F38}" sibTransId="{81C89DF1-EDFF-46F4-B7A7-D88CDD418B7D}"/>
    <dgm:cxn modelId="{E0237F06-1F94-4E68-8658-7F0DBDF4AC69}" srcId="{6B802C22-299A-45FD-B031-1B98CCA4CC78}" destId="{3C94711A-41DA-4E36-A83D-8F5DF05999A1}" srcOrd="1" destOrd="0" parTransId="{6F9882B0-382F-4DA2-B045-F8C199442B3A}" sibTransId="{AB48FAEE-DBF5-411E-A407-36557EA92412}"/>
    <dgm:cxn modelId="{803AC9F3-0A41-411B-B230-7CB7FCB37D49}" srcId="{F000DB5F-2E1D-4FE2-A974-6FE93C275D95}" destId="{475CA94F-21E4-4E77-8BDD-607C810F2A78}" srcOrd="1" destOrd="0" parTransId="{F5E7158B-68EE-4350-924F-01646E8773C5}" sibTransId="{4E366D49-5DE6-4C27-8697-94CC498656E1}"/>
    <dgm:cxn modelId="{0A34FC71-C001-5D4F-8F8A-76A2514A826C}" type="presOf" srcId="{8BB7C193-8A6A-4946-8BF5-27C5DD380F5E}" destId="{AF1FA7EB-A234-4A1D-97C3-20AE112A1EDB}" srcOrd="0" destOrd="2" presId="urn:microsoft.com/office/officeart/2005/8/layout/vList5"/>
    <dgm:cxn modelId="{B323537E-92B4-9346-8278-31EE7B338777}" type="presParOf" srcId="{ED0CAEF5-46ED-4B91-BBFB-EEE34E39FDA8}" destId="{8B676659-0FD3-459B-A251-0D329B870019}" srcOrd="0" destOrd="0" presId="urn:microsoft.com/office/officeart/2005/8/layout/vList5"/>
    <dgm:cxn modelId="{0F7AD1AC-14A3-AB49-B28B-36B669A0E848}" type="presParOf" srcId="{8B676659-0FD3-459B-A251-0D329B870019}" destId="{0425EAE0-FAFE-4542-BC43-629367BE1D2D}" srcOrd="0" destOrd="0" presId="urn:microsoft.com/office/officeart/2005/8/layout/vList5"/>
    <dgm:cxn modelId="{678E68F3-9E22-E043-B1B8-23A392CF1B30}" type="presParOf" srcId="{8B676659-0FD3-459B-A251-0D329B870019}" destId="{AF1FA7EB-A234-4A1D-97C3-20AE112A1EDB}" srcOrd="1" destOrd="0" presId="urn:microsoft.com/office/officeart/2005/8/layout/vList5"/>
    <dgm:cxn modelId="{131FD4AA-4B2D-A544-95B3-947899ABB157}" type="presParOf" srcId="{ED0CAEF5-46ED-4B91-BBFB-EEE34E39FDA8}" destId="{07ACAAE1-CB26-4434-A967-629E532E3BC7}" srcOrd="1" destOrd="0" presId="urn:microsoft.com/office/officeart/2005/8/layout/vList5"/>
    <dgm:cxn modelId="{F5BCD7E2-EFF7-FB47-A9A8-A6F28BE52CB0}" type="presParOf" srcId="{ED0CAEF5-46ED-4B91-BBFB-EEE34E39FDA8}" destId="{25E58A8D-C451-4504-B980-70A38005145F}" srcOrd="2" destOrd="0" presId="urn:microsoft.com/office/officeart/2005/8/layout/vList5"/>
    <dgm:cxn modelId="{F7EBCCAF-8288-694D-8796-6E757BD94D0E}" type="presParOf" srcId="{25E58A8D-C451-4504-B980-70A38005145F}" destId="{E8074967-BD26-4C84-95F5-861E42AE5126}" srcOrd="0" destOrd="0" presId="urn:microsoft.com/office/officeart/2005/8/layout/vList5"/>
    <dgm:cxn modelId="{274C0E65-DB19-444B-8A9C-BDE68C8A1EEA}" type="presParOf" srcId="{25E58A8D-C451-4504-B980-70A38005145F}" destId="{156EB6C2-D5F6-4557-96C4-45915A21FE1E}" srcOrd="1" destOrd="0" presId="urn:microsoft.com/office/officeart/2005/8/layout/vList5"/>
    <dgm:cxn modelId="{C81E616C-ADD1-3B4B-8842-6A86EFF554AA}" type="presParOf" srcId="{ED0CAEF5-46ED-4B91-BBFB-EEE34E39FDA8}" destId="{B0C10F3A-5510-4D2F-B600-A446D409A3DC}" srcOrd="3" destOrd="0" presId="urn:microsoft.com/office/officeart/2005/8/layout/vList5"/>
    <dgm:cxn modelId="{9177CBF3-9B9B-634C-8DD7-DF471F1AA9D4}" type="presParOf" srcId="{ED0CAEF5-46ED-4B91-BBFB-EEE34E39FDA8}" destId="{35AB1E0A-7C35-4756-B274-A8520C821F9C}" srcOrd="4" destOrd="0" presId="urn:microsoft.com/office/officeart/2005/8/layout/vList5"/>
    <dgm:cxn modelId="{08985AD5-4EBD-CA4F-9E28-38672A3F216D}" type="presParOf" srcId="{35AB1E0A-7C35-4756-B274-A8520C821F9C}" destId="{8E5E1EC8-9D0A-49A9-8BF4-DE26A1963969}" srcOrd="0" destOrd="0" presId="urn:microsoft.com/office/officeart/2005/8/layout/vList5"/>
    <dgm:cxn modelId="{01DED710-D220-5348-AEFD-478D066E2AE9}" type="presParOf" srcId="{35AB1E0A-7C35-4756-B274-A8520C821F9C}" destId="{02D8B3E4-2AE1-45B3-ABF8-D72F998AED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FA7EB-A234-4A1D-97C3-20AE112A1EDB}">
      <dsp:nvSpPr>
        <dsp:cNvPr id="0" name=""/>
        <dsp:cNvSpPr/>
      </dsp:nvSpPr>
      <dsp:spPr>
        <a:xfrm rot="5400000">
          <a:off x="3381252" y="-1113403"/>
          <a:ext cx="2024972" cy="4367626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Ministry of Land, Environment and Rural Development (MITADER) </a:t>
          </a:r>
          <a:endParaRPr lang="pt-BR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Ministry of Agriculture</a:t>
          </a:r>
          <a:endParaRPr lang="en-US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Ministry of Energy </a:t>
          </a:r>
          <a:endParaRPr lang="en-US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Provincial Government of </a:t>
          </a:r>
          <a:r>
            <a:rPr lang="en-US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Zambézia</a:t>
          </a: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and Cabo Delgado</a:t>
          </a:r>
          <a:endParaRPr lang="en-US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2209926" y="156774"/>
        <a:ext cx="4268775" cy="1827270"/>
      </dsp:txXfrm>
    </dsp:sp>
    <dsp:sp modelId="{0425EAE0-FAFE-4542-BC43-629367BE1D2D}">
      <dsp:nvSpPr>
        <dsp:cNvPr id="0" name=""/>
        <dsp:cNvSpPr/>
      </dsp:nvSpPr>
      <dsp:spPr>
        <a:xfrm>
          <a:off x="21935" y="370"/>
          <a:ext cx="2292339" cy="2091923"/>
        </a:xfrm>
        <a:prstGeom prst="roundRect">
          <a:avLst/>
        </a:prstGeom>
        <a:solidFill>
          <a:srgbClr val="3F6F6A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Government</a:t>
          </a:r>
          <a:endParaRPr lang="pt-BR" sz="2800" kern="1200" dirty="0"/>
        </a:p>
      </dsp:txBody>
      <dsp:txXfrm>
        <a:off x="124054" y="102489"/>
        <a:ext cx="2088101" cy="1887685"/>
      </dsp:txXfrm>
    </dsp:sp>
    <dsp:sp modelId="{156EB6C2-D5F6-4557-96C4-45915A21FE1E}">
      <dsp:nvSpPr>
        <dsp:cNvPr id="0" name=""/>
        <dsp:cNvSpPr/>
      </dsp:nvSpPr>
      <dsp:spPr>
        <a:xfrm rot="5400000">
          <a:off x="3706227" y="911408"/>
          <a:ext cx="1636927" cy="425838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Portucel</a:t>
          </a:r>
          <a:r>
            <a:rPr lang="pt-BR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pt-BR" sz="1800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Mozambique</a:t>
          </a:r>
          <a:endParaRPr lang="pt-BR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Forest Concession Holder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Reforestation Companies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Tourism concessionaires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Timber Association </a:t>
          </a:r>
        </a:p>
      </dsp:txBody>
      <dsp:txXfrm rot="-5400000">
        <a:off x="2395498" y="2302045"/>
        <a:ext cx="4178477" cy="1477111"/>
      </dsp:txXfrm>
    </dsp:sp>
    <dsp:sp modelId="{E8074967-BD26-4C84-95F5-861E42AE5126}">
      <dsp:nvSpPr>
        <dsp:cNvPr id="0" name=""/>
        <dsp:cNvSpPr/>
      </dsp:nvSpPr>
      <dsp:spPr>
        <a:xfrm>
          <a:off x="34668" y="2218854"/>
          <a:ext cx="2395365" cy="1643493"/>
        </a:xfrm>
        <a:prstGeom prst="roundRect">
          <a:avLst/>
        </a:prstGeom>
        <a:solidFill>
          <a:srgbClr val="3F6F6A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Private Sector </a:t>
          </a:r>
          <a:endParaRPr lang="pt-BR" sz="2800" kern="1200" dirty="0"/>
        </a:p>
      </dsp:txBody>
      <dsp:txXfrm>
        <a:off x="114897" y="2299083"/>
        <a:ext cx="2234907" cy="1483035"/>
      </dsp:txXfrm>
    </dsp:sp>
    <dsp:sp modelId="{02D8B3E4-2AE1-45B3-ABF8-D72F998AEDE4}">
      <dsp:nvSpPr>
        <dsp:cNvPr id="0" name=""/>
        <dsp:cNvSpPr/>
      </dsp:nvSpPr>
      <dsp:spPr>
        <a:xfrm rot="5400000">
          <a:off x="3605908" y="2892439"/>
          <a:ext cx="1698587" cy="425838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pt-BR" sz="16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2326009" y="4255256"/>
        <a:ext cx="4175467" cy="1532751"/>
      </dsp:txXfrm>
    </dsp:sp>
    <dsp:sp modelId="{8E5E1EC8-9D0A-49A9-8BF4-DE26A1963969}">
      <dsp:nvSpPr>
        <dsp:cNvPr id="0" name=""/>
        <dsp:cNvSpPr/>
      </dsp:nvSpPr>
      <dsp:spPr>
        <a:xfrm>
          <a:off x="34668" y="3988908"/>
          <a:ext cx="2395365" cy="1969260"/>
        </a:xfrm>
        <a:prstGeom prst="roundRect">
          <a:avLst/>
        </a:prstGeom>
        <a:solidFill>
          <a:srgbClr val="3F6F6A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</a:t>
          </a:r>
          <a:endParaRPr lang="pt-BR" sz="2800" kern="1200" dirty="0"/>
        </a:p>
      </dsp:txBody>
      <dsp:txXfrm>
        <a:off x="130799" y="4085039"/>
        <a:ext cx="2203103" cy="1776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E09D3-FFE6-4BD4-AF38-05BDCC10B9BF}" type="datetimeFigureOut">
              <a:rPr lang="en-AU" smtClean="0"/>
              <a:pPr/>
              <a:t>6/15/16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CA2C8-2C90-4DE5-8CF4-F93F06DAAA3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43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6E8C-B88C-476F-89F5-0C9D17E22F73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1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A2C8-2C90-4DE5-8CF4-F93F06DAAA39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87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Climate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6E8C-B88C-476F-89F5-0C9D17E22F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50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2CD64-514F-FE4D-8212-D6F2357E3D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ct val="0"/>
              </a:spcBef>
            </a:pPr>
            <a:r>
              <a:rPr lang="en-US" baseline="0" dirty="0" smtClean="0"/>
              <a:t>- </a:t>
            </a:r>
            <a:r>
              <a:rPr lang="en-US" baseline="0" dirty="0" err="1" smtClean="0"/>
              <a:t>Incluir</a:t>
            </a:r>
            <a:r>
              <a:rPr lang="en-US" baseline="0" dirty="0" smtClean="0"/>
              <a:t> logo dos </a:t>
            </a:r>
            <a:r>
              <a:rPr lang="en-US" baseline="0" dirty="0" err="1" smtClean="0"/>
              <a:t>demais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parceiros</a:t>
            </a:r>
            <a:r>
              <a:rPr lang="en-US" baseline="0" dirty="0" smtClean="0"/>
              <a:t>?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baseline="0" dirty="0" smtClean="0"/>
              <a:t>- </a:t>
            </a:r>
            <a:r>
              <a:rPr lang="en-US" baseline="0" dirty="0" err="1" smtClean="0"/>
              <a:t>Checar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nome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Associação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Madeireiros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Zambezia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Zambezia</a:t>
            </a:r>
            <a:r>
              <a:rPr lang="en-US" baseline="0" dirty="0" smtClean="0"/>
              <a:t> Timber Association)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C6E8C-B88C-476F-89F5-0C9D17E22F7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4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National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r>
              <a:rPr lang="pt-PT" dirty="0" smtClean="0"/>
              <a:t> </a:t>
            </a:r>
            <a:r>
              <a:rPr lang="pt-PT" dirty="0" err="1" smtClean="0"/>
              <a:t>Reforms</a:t>
            </a:r>
            <a:r>
              <a:rPr lang="pt-PT" dirty="0" smtClean="0"/>
              <a:t> </a:t>
            </a:r>
            <a:r>
              <a:rPr lang="en-CA" dirty="0" smtClean="0"/>
              <a:t>=</a:t>
            </a:r>
            <a:r>
              <a:rPr lang="en-CA" baseline="0" dirty="0" smtClean="0"/>
              <a:t> Enabling and Governance Reforms</a:t>
            </a:r>
          </a:p>
          <a:p>
            <a:r>
              <a:rPr lang="en-CA" baseline="0" dirty="0" err="1" smtClean="0"/>
              <a:t>Sectoral</a:t>
            </a:r>
            <a:r>
              <a:rPr lang="en-CA" baseline="0" dirty="0" smtClean="0"/>
              <a:t> Solutions = Viable Conservation Agriculture and Biomass Solutions</a:t>
            </a:r>
          </a:p>
          <a:p>
            <a:r>
              <a:rPr lang="en-CA" baseline="0" dirty="0" smtClean="0"/>
              <a:t>Private Sector Stimulation – Planted Forests, Forest Certification, Processing etc.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CA2C8-2C90-4DE5-8CF4-F93F06DAAA39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458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5AD4C3-4674-46E0-8996-0C89BDB7CB05}" type="datetime1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6/15/16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CF12 / Paris / Apr 27-30 / 2015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76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07A498-5EC2-4427-9379-86ECB9838BF7}" type="datetime1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6/15/16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CF12 / Paris / Apr 27-30 / 2015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47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6BE61E-FB6E-4945-8A65-59121E693A10}" type="datetime1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6/15/16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CF12 / Paris / Apr 27-30 / 2015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083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BEA91-883C-4202-A3F7-0828D314A2F8}" type="datetime1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6/15/16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CF12 / Paris / Apr 27-30 / 2015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800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220F1D-B56F-4D67-B3A1-BFB3054AB045}" type="datetime1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6/15/16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CF12 / Paris / Apr 27-30 / 2015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50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E76D8A-A2AB-43C3-B17E-632F9F34A2B2}" type="datetime1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6/15/16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CF12 / Paris / Apr 27-30 / 2015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214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AD2F3C-1A72-473B-A322-4B83004000D4}" type="datetime1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6/15/16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CF12 / Paris / Apr 27-30 / 2015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29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C718-7045-483C-BE81-64AFEE22C5EA}" type="datetime1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t>6/15/16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CF12 / Paris / Apr 27-30 /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2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B20D24-65EB-4276-9CDA-A985A71F3B96}" type="datetime1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6/15/16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CF12 / Paris / Apr 27-30 / 2015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88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1" r:id="rId7"/>
    <p:sldLayoutId id="2147484015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-47625"/>
            <a:ext cx="9182100" cy="695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4733" y="1676401"/>
            <a:ext cx="6942667" cy="1447799"/>
          </a:xfrm>
        </p:spPr>
        <p:txBody>
          <a:bodyPr>
            <a:normAutofit/>
          </a:bodyPr>
          <a:lstStyle/>
          <a:p>
            <a:r>
              <a:rPr lang="en-AU" sz="3200" b="1" dirty="0" smtClean="0">
                <a:latin typeface="Gotham Bold" charset="0"/>
                <a:ea typeface="Gotham Bold" charset="0"/>
                <a:cs typeface="Gotham Bold" charset="0"/>
              </a:rPr>
              <a:t>MOZAMBIQUE’S </a:t>
            </a:r>
            <a:br>
              <a:rPr lang="en-AU" sz="3200" b="1" dirty="0" smtClean="0">
                <a:latin typeface="Gotham Bold" charset="0"/>
                <a:ea typeface="Gotham Bold" charset="0"/>
                <a:cs typeface="Gotham Bold" charset="0"/>
              </a:rPr>
            </a:br>
            <a:r>
              <a:rPr lang="en-AU" sz="3200" b="1" dirty="0" smtClean="0">
                <a:latin typeface="Gotham Bold" charset="0"/>
                <a:ea typeface="Gotham Bold" charset="0"/>
                <a:cs typeface="Gotham Bold" charset="0"/>
              </a:rPr>
              <a:t>FOREST INVESTMENT PLAN</a:t>
            </a:r>
            <a:endParaRPr lang="en-AU" sz="3200" b="1" dirty="0"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124200"/>
            <a:ext cx="3239184" cy="709020"/>
          </a:xfrm>
        </p:spPr>
        <p:txBody>
          <a:bodyPr>
            <a:normAutofit fontScale="55000" lnSpcReduction="20000"/>
          </a:bodyPr>
          <a:lstStyle/>
          <a:p>
            <a:r>
              <a:rPr lang="en-AU" b="1" dirty="0" smtClean="0">
                <a:solidFill>
                  <a:srgbClr val="008000"/>
                </a:solidFill>
                <a:latin typeface="Gotham Book" charset="0"/>
                <a:ea typeface="Gotham Book" charset="0"/>
                <a:cs typeface="Gotham Book" charset="0"/>
              </a:rPr>
              <a:t>FIP Sub-Committee Meeting</a:t>
            </a:r>
          </a:p>
          <a:p>
            <a:r>
              <a:rPr lang="en-AU" b="1" dirty="0" smtClean="0">
                <a:solidFill>
                  <a:srgbClr val="008000"/>
                </a:solidFill>
                <a:latin typeface="Gotham Book" charset="0"/>
                <a:ea typeface="Gotham Book" charset="0"/>
                <a:cs typeface="Gotham Book" charset="0"/>
              </a:rPr>
              <a:t>Oaxaca, Mexico | June 2016</a:t>
            </a:r>
            <a:endParaRPr lang="en-AU" b="1" dirty="0">
              <a:solidFill>
                <a:srgbClr val="008000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344269"/>
            <a:ext cx="777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MINISTRY OF LAND, ENVIRONMENT AND RURAL DEVELOPMENT</a:t>
            </a:r>
          </a:p>
          <a:p>
            <a:pPr algn="ctr"/>
            <a:r>
              <a:rPr lang="pt-PT" sz="2000" b="1" dirty="0" smtClean="0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							</a:t>
            </a:r>
            <a:r>
              <a:rPr lang="pt-PT" sz="2000" b="1" dirty="0" err="1" smtClean="0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International</a:t>
            </a:r>
            <a:r>
              <a:rPr lang="pt-PT" sz="2000" b="1" dirty="0" smtClean="0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 </a:t>
            </a:r>
            <a:r>
              <a:rPr lang="pt-PT" sz="2000" b="1" dirty="0" err="1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F</a:t>
            </a:r>
            <a:r>
              <a:rPr lang="pt-PT" sz="2000" b="1" dirty="0" err="1" smtClean="0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unds</a:t>
            </a:r>
            <a:r>
              <a:rPr lang="pt-PT" sz="2000" b="1" dirty="0" smtClean="0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 </a:t>
            </a:r>
            <a:r>
              <a:rPr lang="pt-PT" sz="2000" b="1" dirty="0" err="1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M</a:t>
            </a:r>
            <a:r>
              <a:rPr lang="pt-PT" sz="2000" b="1" dirty="0" err="1" smtClean="0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anagement</a:t>
            </a:r>
            <a:r>
              <a:rPr lang="pt-PT" sz="2000" b="1" dirty="0" smtClean="0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 </a:t>
            </a:r>
            <a:r>
              <a:rPr lang="pt-PT" sz="2000" b="1" dirty="0" err="1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U</a:t>
            </a:r>
            <a:r>
              <a:rPr lang="pt-PT" sz="2000" b="1" dirty="0" err="1" smtClean="0">
                <a:solidFill>
                  <a:srgbClr val="C00000"/>
                </a:solidFill>
                <a:latin typeface="Gotham Ultra" charset="0"/>
                <a:ea typeface="Gotham Ultra" charset="0"/>
                <a:cs typeface="Gotham Ultra" charset="0"/>
              </a:rPr>
              <a:t>nit</a:t>
            </a:r>
            <a:endParaRPr lang="pt-PT" sz="2000" b="1" dirty="0">
              <a:solidFill>
                <a:srgbClr val="C00000"/>
              </a:solidFill>
              <a:latin typeface="Gotham Ultra" charset="0"/>
              <a:ea typeface="Gotham Ultra" charset="0"/>
              <a:cs typeface="Gotham Ultr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221277"/>
            <a:ext cx="1504950" cy="1600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368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6"/>
          <p:cNvSpPr txBox="1"/>
          <p:nvPr/>
        </p:nvSpPr>
        <p:spPr>
          <a:xfrm>
            <a:off x="6019800" y="3675956"/>
            <a:ext cx="1981200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68580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400" b="1">
                <a:solidFill>
                  <a:srgbClr val="005654"/>
                </a:solidFill>
              </a:defRPr>
            </a:lvl1pPr>
          </a:lstStyle>
          <a:p>
            <a:r>
              <a:rPr lang="pt-BR" sz="2000" dirty="0" smtClean="0">
                <a:solidFill>
                  <a:schemeClr val="tx1"/>
                </a:solidFill>
                <a:latin typeface="Gotham Ultra"/>
              </a:rPr>
              <a:t>ZAMBEZIA</a:t>
            </a:r>
            <a:endParaRPr lang="en-US" sz="2000" dirty="0">
              <a:solidFill>
                <a:schemeClr val="tx1"/>
              </a:solidFill>
              <a:latin typeface="Gotham Ultra"/>
            </a:endParaRPr>
          </a:p>
        </p:txBody>
      </p:sp>
      <p:sp>
        <p:nvSpPr>
          <p:cNvPr id="9" name="CaixaDeTexto 6"/>
          <p:cNvSpPr txBox="1"/>
          <p:nvPr/>
        </p:nvSpPr>
        <p:spPr>
          <a:xfrm>
            <a:off x="6400800" y="152400"/>
            <a:ext cx="4267200" cy="37446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68580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400" b="1">
                <a:solidFill>
                  <a:srgbClr val="005654"/>
                </a:solidFill>
              </a:defRPr>
            </a:lvl1pPr>
          </a:lstStyle>
          <a:p>
            <a:r>
              <a:rPr lang="pt-BR" sz="2000" dirty="0" smtClean="0">
                <a:solidFill>
                  <a:schemeClr val="tx1"/>
                </a:solidFill>
                <a:latin typeface="Gotham Ultra"/>
              </a:rPr>
              <a:t>CABO DELGADO </a:t>
            </a:r>
            <a:endParaRPr lang="en-US" sz="2000" dirty="0">
              <a:solidFill>
                <a:schemeClr val="tx1"/>
              </a:solidFill>
              <a:latin typeface="Gotham Ultra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2400" y="0"/>
            <a:ext cx="6248400" cy="4873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68580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400" b="1">
                <a:solidFill>
                  <a:srgbClr val="005654"/>
                </a:solidFill>
              </a:defRPr>
            </a:lvl1pPr>
          </a:lstStyle>
          <a:p>
            <a:r>
              <a:rPr lang="pt-BR" sz="2800" dirty="0" err="1" smtClean="0">
                <a:solidFill>
                  <a:srgbClr val="008000"/>
                </a:solidFill>
                <a:latin typeface="Gotham Ultra"/>
              </a:rPr>
              <a:t>Landscape-</a:t>
            </a:r>
            <a:r>
              <a:rPr lang="pt-BR" sz="2800" dirty="0" err="1">
                <a:solidFill>
                  <a:srgbClr val="008000"/>
                </a:solidFill>
                <a:latin typeface="Gotham Ultra"/>
              </a:rPr>
              <a:t>L</a:t>
            </a:r>
            <a:r>
              <a:rPr lang="pt-BR" sz="2800" dirty="0" err="1" smtClean="0">
                <a:solidFill>
                  <a:srgbClr val="008000"/>
                </a:solidFill>
                <a:latin typeface="Gotham Ultra"/>
              </a:rPr>
              <a:t>evel</a:t>
            </a:r>
            <a:r>
              <a:rPr lang="pt-BR" sz="2800" dirty="0" smtClean="0">
                <a:solidFill>
                  <a:srgbClr val="008000"/>
                </a:solidFill>
                <a:latin typeface="Gotham Ultra"/>
              </a:rPr>
              <a:t> FIP </a:t>
            </a:r>
            <a:r>
              <a:rPr lang="pt-BR" sz="2800" dirty="0" err="1">
                <a:solidFill>
                  <a:srgbClr val="008000"/>
                </a:solidFill>
                <a:latin typeface="Gotham Ultra"/>
              </a:rPr>
              <a:t>I</a:t>
            </a:r>
            <a:r>
              <a:rPr lang="pt-BR" sz="2800" dirty="0" err="1" smtClean="0">
                <a:solidFill>
                  <a:srgbClr val="008000"/>
                </a:solidFill>
                <a:latin typeface="Gotham Ultra"/>
              </a:rPr>
              <a:t>nterventions</a:t>
            </a:r>
            <a:endParaRPr lang="en-US" sz="2800" dirty="0">
              <a:solidFill>
                <a:srgbClr val="008000"/>
              </a:solidFill>
              <a:latin typeface="Gotham Ultr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313"/>
            <a:ext cx="9144000" cy="6477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146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366308"/>
              </p:ext>
            </p:extLst>
          </p:nvPr>
        </p:nvGraphicFramePr>
        <p:xfrm>
          <a:off x="281923" y="808160"/>
          <a:ext cx="8375650" cy="401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6875106" imgH="3451614" progId="Word.Document.12">
                  <p:embed/>
                </p:oleObj>
              </mc:Choice>
              <mc:Fallback>
                <p:oleObj name="Document" r:id="rId3" imgW="6875106" imgH="34516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23" y="808160"/>
                        <a:ext cx="8375650" cy="401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228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Gotham Ultra"/>
              </a:rPr>
              <a:t>FIP Package and Financing Plan</a:t>
            </a:r>
            <a:endParaRPr lang="en-US" sz="2800" b="1" dirty="0">
              <a:solidFill>
                <a:srgbClr val="008000"/>
              </a:solidFill>
              <a:latin typeface="Gotham Ultr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782031"/>
            <a:ext cx="834546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rgbClr val="008000"/>
                </a:solidFill>
                <a:latin typeface="Gotham Ultra"/>
                <a:cs typeface="Gotham Ultra"/>
              </a:rPr>
              <a:t>Co-Financing Leveraged: </a:t>
            </a:r>
            <a:r>
              <a:rPr lang="en-US" sz="2300" dirty="0" smtClean="0">
                <a:latin typeface="Gotham Ultra"/>
                <a:cs typeface="Gotham Ultra"/>
              </a:rPr>
              <a:t>GoM </a:t>
            </a:r>
            <a:r>
              <a:rPr lang="en-US" sz="2300" dirty="0">
                <a:latin typeface="Gotham Ultra"/>
                <a:cs typeface="Gotham Ultra"/>
              </a:rPr>
              <a:t>own </a:t>
            </a:r>
            <a:r>
              <a:rPr lang="en-US" sz="2300" dirty="0" smtClean="0">
                <a:latin typeface="Gotham Ultra"/>
                <a:cs typeface="Gotham Ultra"/>
              </a:rPr>
              <a:t>funds, Multi-Donor </a:t>
            </a:r>
            <a:r>
              <a:rPr lang="en-US" sz="2300" dirty="0">
                <a:latin typeface="Gotham Ultra"/>
                <a:cs typeface="Gotham Ultra"/>
              </a:rPr>
              <a:t>Trust </a:t>
            </a:r>
            <a:r>
              <a:rPr lang="en-US" sz="2300" dirty="0" smtClean="0">
                <a:latin typeface="Gotham Ultra"/>
                <a:cs typeface="Gotham Ultra"/>
              </a:rPr>
              <a:t>Fund, Private Sector buy in, DGM </a:t>
            </a:r>
            <a:r>
              <a:rPr lang="en-US" sz="2300" dirty="0">
                <a:latin typeface="Gotham Ultra"/>
                <a:cs typeface="Gotham Ultra"/>
              </a:rPr>
              <a:t>for Local </a:t>
            </a:r>
            <a:r>
              <a:rPr lang="en-US" sz="2300" dirty="0" smtClean="0">
                <a:latin typeface="Gotham Ultra"/>
                <a:cs typeface="Gotham Ultra"/>
              </a:rPr>
              <a:t>Communities (~$18.6M)</a:t>
            </a:r>
            <a:endParaRPr lang="en-US" sz="2300" dirty="0">
              <a:latin typeface="Gotham Ultra"/>
              <a:cs typeface="Gotham Ult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b="1" dirty="0" smtClean="0">
                <a:solidFill>
                  <a:srgbClr val="008000"/>
                </a:solidFill>
                <a:latin typeface="Gotham Ultra"/>
                <a:cs typeface="Gotham Ultra"/>
              </a:rPr>
              <a:t>Parallel Financing:  </a:t>
            </a:r>
            <a:r>
              <a:rPr lang="en-US" sz="2300" dirty="0" err="1" smtClean="0">
                <a:latin typeface="Gotham Ultra"/>
                <a:cs typeface="Gotham Ultra"/>
              </a:rPr>
              <a:t>MozBio</a:t>
            </a:r>
            <a:r>
              <a:rPr lang="en-US" sz="2300" dirty="0" smtClean="0">
                <a:latin typeface="Gotham Ultra"/>
                <a:cs typeface="Gotham Ultra"/>
              </a:rPr>
              <a:t>, </a:t>
            </a:r>
            <a:r>
              <a:rPr lang="en-US" sz="2300" dirty="0" err="1" smtClean="0">
                <a:latin typeface="Gotham Ultra"/>
                <a:cs typeface="Gotham Ultra"/>
              </a:rPr>
              <a:t>Agric</a:t>
            </a:r>
            <a:r>
              <a:rPr lang="en-US" sz="2300" dirty="0" smtClean="0">
                <a:latin typeface="Gotham Ultra"/>
                <a:cs typeface="Gotham Ultra"/>
              </a:rPr>
              <a:t> </a:t>
            </a:r>
            <a:r>
              <a:rPr lang="en-US" sz="2300" dirty="0">
                <a:latin typeface="Gotham Ultra"/>
                <a:cs typeface="Gotham Ultra"/>
              </a:rPr>
              <a:t>&amp; NRM Landscapes </a:t>
            </a:r>
            <a:r>
              <a:rPr lang="en-US" sz="2300" dirty="0" smtClean="0">
                <a:latin typeface="Gotham Ultra"/>
                <a:cs typeface="Gotham Ultra"/>
              </a:rPr>
              <a:t>Project (~$134.6M)               </a:t>
            </a:r>
            <a:endParaRPr lang="en-US" sz="2300" dirty="0">
              <a:latin typeface="Gotham Ultra"/>
              <a:cs typeface="Gotham Ultra"/>
            </a:endParaRPr>
          </a:p>
        </p:txBody>
      </p:sp>
    </p:spTree>
    <p:extLst>
      <p:ext uri="{BB962C8B-B14F-4D97-AF65-F5344CB8AC3E}">
        <p14:creationId xmlns:p14="http://schemas.microsoft.com/office/powerpoint/2010/main" val="96808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76200"/>
            <a:ext cx="9601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Stakeholder Participation and Consultations </a:t>
            </a:r>
            <a:endParaRPr lang="en-US" sz="3200" b="1" dirty="0">
              <a:solidFill>
                <a:srgbClr val="008000"/>
              </a:solidFill>
              <a:latin typeface="Gotham Ultra" charset="0"/>
              <a:ea typeface="Gotham Ultra" charset="0"/>
              <a:cs typeface="Gotham Ult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10" y="1219200"/>
            <a:ext cx="4473590" cy="45259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Gotham Ultra" charset="0"/>
                <a:ea typeface="Gotham Ultra" charset="0"/>
                <a:cs typeface="Gotham Ultra" charset="0"/>
              </a:rPr>
              <a:t>Ongoing</a:t>
            </a:r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 public </a:t>
            </a:r>
            <a:r>
              <a:rPr lang="en-US" sz="2200" dirty="0">
                <a:latin typeface="Gotham Ultra" charset="0"/>
                <a:ea typeface="Gotham Ultra" charset="0"/>
                <a:cs typeface="Gotham Ultra" charset="0"/>
              </a:rPr>
              <a:t>consultations at national, provincial and district </a:t>
            </a:r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levels since 2010 </a:t>
            </a:r>
            <a:endParaRPr lang="en-US" sz="2200" dirty="0">
              <a:latin typeface="Gotham Ultra" charset="0"/>
              <a:ea typeface="Gotham Ultra" charset="0"/>
              <a:cs typeface="Gotham Ultra" charset="0"/>
            </a:endParaRPr>
          </a:p>
          <a:p>
            <a:r>
              <a:rPr lang="en-US" sz="2200" dirty="0">
                <a:latin typeface="Gotham Ultra" charset="0"/>
                <a:ea typeface="Gotham Ultra" charset="0"/>
                <a:cs typeface="Gotham Ultra" charset="0"/>
              </a:rPr>
              <a:t>A</a:t>
            </a:r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ctive </a:t>
            </a:r>
            <a:r>
              <a:rPr lang="en-US" sz="2200" b="1" dirty="0" smtClean="0">
                <a:latin typeface="Gotham Ultra" charset="0"/>
                <a:ea typeface="Gotham Ultra" charset="0"/>
                <a:cs typeface="Gotham Ultra" charset="0"/>
              </a:rPr>
              <a:t>multi</a:t>
            </a:r>
            <a:r>
              <a:rPr lang="en-US" sz="2200" b="1" dirty="0">
                <a:latin typeface="Gotham Ultra" charset="0"/>
                <a:ea typeface="Gotham Ultra" charset="0"/>
                <a:cs typeface="Gotham Ultra" charset="0"/>
              </a:rPr>
              <a:t>-stakeholder provincial </a:t>
            </a:r>
            <a:r>
              <a:rPr lang="en-US" sz="2200" b="1" dirty="0" smtClean="0">
                <a:latin typeface="Gotham Ultra" charset="0"/>
                <a:ea typeface="Gotham Ultra" charset="0"/>
                <a:cs typeface="Gotham Ultra" charset="0"/>
              </a:rPr>
              <a:t>forums</a:t>
            </a:r>
            <a:r>
              <a:rPr lang="en-US" sz="2200" b="1" dirty="0">
                <a:latin typeface="Gotham Ultra" charset="0"/>
                <a:ea typeface="Gotham Ultra" charset="0"/>
                <a:cs typeface="Gotham Ultra" charset="0"/>
              </a:rPr>
              <a:t> </a:t>
            </a:r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involving </a:t>
            </a:r>
            <a:r>
              <a:rPr lang="en-US" sz="2200" dirty="0">
                <a:latin typeface="Gotham Ultra" charset="0"/>
                <a:ea typeface="Gotham Ultra" charset="0"/>
                <a:cs typeface="Gotham Ultra" charset="0"/>
              </a:rPr>
              <a:t>local governments, private sector, academia, civil </a:t>
            </a:r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society, </a:t>
            </a:r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local communities</a:t>
            </a:r>
            <a:endParaRPr lang="en-US" sz="2200" dirty="0" smtClean="0">
              <a:latin typeface="Gotham Ultra" charset="0"/>
              <a:ea typeface="Gotham Ultra" charset="0"/>
              <a:cs typeface="Gotham Ultra" charset="0"/>
            </a:endParaRPr>
          </a:p>
          <a:p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Online questionnaire; </a:t>
            </a:r>
            <a:r>
              <a:rPr lang="en-US" sz="2200" dirty="0">
                <a:latin typeface="Gotham Ultra" charset="0"/>
                <a:ea typeface="Gotham Ultra" charset="0"/>
                <a:cs typeface="Gotham Ultra" charset="0"/>
              </a:rPr>
              <a:t>c</a:t>
            </a:r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omments </a:t>
            </a:r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and all </a:t>
            </a:r>
            <a:r>
              <a:rPr lang="en-US" sz="2200" dirty="0" smtClean="0">
                <a:latin typeface="Gotham Ultra" charset="0"/>
                <a:ea typeface="Gotham Ultra" charset="0"/>
                <a:cs typeface="Gotham Ultra" charset="0"/>
              </a:rPr>
              <a:t>consultations posted online</a:t>
            </a:r>
            <a:endParaRPr lang="en-US" sz="2200" dirty="0">
              <a:latin typeface="Gotham Ultra" charset="0"/>
              <a:ea typeface="Gotham Ultra" charset="0"/>
              <a:cs typeface="Gotham Ultr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5715000"/>
            <a:ext cx="4114800" cy="533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3200" b="1" dirty="0" err="1" smtClean="0"/>
              <a:t>www.redd.org.mz</a:t>
            </a:r>
            <a:endParaRPr lang="en-AU" sz="3200" b="1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14400"/>
            <a:ext cx="4724400" cy="3079086"/>
          </a:xfrm>
          <a:prstGeom prst="rect">
            <a:avLst/>
          </a:prstGeom>
        </p:spPr>
      </p:pic>
      <p:pic>
        <p:nvPicPr>
          <p:cNvPr id="12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14674"/>
          <a:stretch/>
        </p:blipFill>
        <p:spPr>
          <a:xfrm>
            <a:off x="4419600" y="3962400"/>
            <a:ext cx="4724400" cy="25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3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7524328" y="5157193"/>
            <a:ext cx="15476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649442153"/>
              </p:ext>
            </p:extLst>
          </p:nvPr>
        </p:nvGraphicFramePr>
        <p:xfrm>
          <a:off x="188600" y="706404"/>
          <a:ext cx="6660231" cy="595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04800" y="65197"/>
            <a:ext cx="8305800" cy="5437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68580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400" b="1">
                <a:solidFill>
                  <a:srgbClr val="005654"/>
                </a:solidFill>
              </a:defRPr>
            </a:lvl1pPr>
          </a:lstStyle>
          <a:p>
            <a:r>
              <a:rPr lang="pt-BR" sz="3200" dirty="0" smtClean="0">
                <a:solidFill>
                  <a:srgbClr val="008000"/>
                </a:solidFill>
                <a:latin typeface="Gotham Ultra"/>
              </a:rPr>
              <a:t>Inclusive </a:t>
            </a:r>
            <a:r>
              <a:rPr lang="pt-BR" sz="3200" dirty="0" err="1" smtClean="0">
                <a:solidFill>
                  <a:srgbClr val="008000"/>
                </a:solidFill>
                <a:latin typeface="Gotham Ultra"/>
              </a:rPr>
              <a:t>Process</a:t>
            </a:r>
            <a:r>
              <a:rPr lang="pt-BR" sz="3200" dirty="0" smtClean="0">
                <a:solidFill>
                  <a:srgbClr val="008000"/>
                </a:solidFill>
                <a:latin typeface="Gotham Ultra"/>
              </a:rPr>
              <a:t> </a:t>
            </a:r>
            <a:r>
              <a:rPr lang="pt-BR" sz="3200" dirty="0" err="1" smtClean="0">
                <a:solidFill>
                  <a:srgbClr val="008000"/>
                </a:solidFill>
                <a:latin typeface="Gotham Ultra"/>
              </a:rPr>
              <a:t>and</a:t>
            </a:r>
            <a:r>
              <a:rPr lang="pt-BR" sz="3200" dirty="0" smtClean="0">
                <a:solidFill>
                  <a:srgbClr val="008000"/>
                </a:solidFill>
                <a:latin typeface="Gotham Ultra"/>
              </a:rPr>
              <a:t> </a:t>
            </a:r>
            <a:r>
              <a:rPr lang="pt-BR" sz="3200" dirty="0" err="1" smtClean="0">
                <a:solidFill>
                  <a:srgbClr val="008000"/>
                </a:solidFill>
                <a:latin typeface="Gotham Ultra"/>
              </a:rPr>
              <a:t>Partnerships</a:t>
            </a:r>
            <a:endParaRPr lang="en-US" sz="3200" dirty="0">
              <a:solidFill>
                <a:srgbClr val="008000"/>
              </a:solidFill>
              <a:latin typeface="Gotham Ult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086600" y="5948368"/>
            <a:ext cx="1981200" cy="604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077200" y="4876800"/>
            <a:ext cx="912775" cy="918177"/>
          </a:xfrm>
          <a:prstGeom prst="rect">
            <a:avLst/>
          </a:prstGeo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581400"/>
            <a:ext cx="8667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76575"/>
            <a:ext cx="838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962385" cy="79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00753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19400" y="4953000"/>
            <a:ext cx="1905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 smtClean="0"/>
              <a:t>Bank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AfDB</a:t>
            </a:r>
            <a:endParaRPr lang="pt-P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IFC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PNUD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FAO</a:t>
            </a:r>
          </a:p>
          <a:p>
            <a:endParaRPr lang="tn-ZA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67200" y="4953000"/>
            <a:ext cx="2560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WWF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IUCN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smtClean="0"/>
              <a:t>IIED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others</a:t>
            </a:r>
            <a:endParaRPr lang="tn-Z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2" name="Picture 11" descr="Screen Shot 2016-06-16 at 12.15.16 PM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37" y="2438400"/>
            <a:ext cx="1560163" cy="609600"/>
          </a:xfrm>
          <a:prstGeom prst="rect">
            <a:avLst/>
          </a:prstGeom>
        </p:spPr>
      </p:pic>
      <p:pic>
        <p:nvPicPr>
          <p:cNvPr id="13" name="Picture 12" descr="Screen Shot 2016-06-16 at 12.14.02 PM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87" y="304800"/>
            <a:ext cx="165941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38200"/>
          </a:xfrm>
        </p:spPr>
        <p:txBody>
          <a:bodyPr>
            <a:noAutofit/>
          </a:bodyPr>
          <a:lstStyle/>
          <a:p>
            <a:r>
              <a:rPr lang="en-AU" sz="2800" b="1" dirty="0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Mozambique’s Dedicated Grant Mechanism for Local Communities</a:t>
            </a:r>
            <a:endParaRPr lang="en-AU" sz="2800" b="1" dirty="0">
              <a:solidFill>
                <a:srgbClr val="008000"/>
              </a:solidFill>
              <a:latin typeface="Gotham Ultra" charset="0"/>
              <a:ea typeface="Gotham Ultra" charset="0"/>
              <a:cs typeface="Gotham Ultr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763000" cy="2438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AU" sz="2100" dirty="0">
                <a:latin typeface="Gotham Ultra"/>
                <a:ea typeface="Gotham Bold" charset="0"/>
                <a:cs typeface="Gotham Ultra"/>
              </a:rPr>
              <a:t>DGM will 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promote </a:t>
            </a:r>
            <a:r>
              <a:rPr lang="en-AU" sz="2100" dirty="0">
                <a:latin typeface="Gotham Ultra"/>
                <a:ea typeface="Gotham Bold" charset="0"/>
                <a:cs typeface="Gotham Ultra"/>
              </a:rPr>
              <a:t>synergies 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with </a:t>
            </a:r>
            <a:r>
              <a:rPr lang="en-AU" sz="2100" dirty="0">
                <a:latin typeface="Gotham Ultra"/>
                <a:ea typeface="Gotham Bold" charset="0"/>
                <a:cs typeface="Gotham Ultra"/>
              </a:rPr>
              <a:t>broader FIP and REDD+ 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activities</a:t>
            </a:r>
          </a:p>
          <a:p>
            <a:pPr>
              <a:buFont typeface="Arial"/>
              <a:buChar char="•"/>
            </a:pP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DGM will overlap </a:t>
            </a:r>
            <a:r>
              <a:rPr lang="en-AU" sz="2100" dirty="0">
                <a:latin typeface="Gotham Ultra"/>
                <a:ea typeface="Gotham Bold" charset="0"/>
                <a:cs typeface="Gotham Ultra"/>
              </a:rPr>
              <a:t>with 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FIP </a:t>
            </a:r>
            <a:r>
              <a:rPr lang="en-AU" sz="2100" dirty="0">
                <a:latin typeface="Gotham Ultra"/>
                <a:ea typeface="Gotham Bold" charset="0"/>
                <a:cs typeface="Gotham Ultra"/>
              </a:rPr>
              <a:t>investment areas 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and have </a:t>
            </a:r>
            <a:r>
              <a:rPr lang="en-AU" sz="2100" dirty="0">
                <a:latin typeface="Gotham Ultra"/>
                <a:ea typeface="Gotham Bold" charset="0"/>
                <a:cs typeface="Gotham Ultra"/>
              </a:rPr>
              <a:t>a national 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reach</a:t>
            </a:r>
          </a:p>
          <a:p>
            <a:pPr>
              <a:buFont typeface="Arial"/>
              <a:buChar char="•"/>
            </a:pPr>
            <a:r>
              <a:rPr lang="en-AU" sz="2100" dirty="0">
                <a:latin typeface="Gotham Ultra"/>
                <a:ea typeface="Gotham Bold" charset="0"/>
                <a:cs typeface="Gotham Ultra"/>
              </a:rPr>
              <a:t>O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bjective is to </a:t>
            </a:r>
            <a:r>
              <a:rPr lang="en-AU" sz="2100" dirty="0">
                <a:latin typeface="Gotham Ultra"/>
                <a:ea typeface="Gotham Bold" charset="0"/>
                <a:cs typeface="Gotham Ultra"/>
              </a:rPr>
              <a:t>align DGM 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timeline </a:t>
            </a:r>
            <a:r>
              <a:rPr lang="en-AU" sz="2100" dirty="0">
                <a:latin typeface="Gotham Ultra"/>
                <a:ea typeface="Gotham Bold" charset="0"/>
                <a:cs typeface="Gotham Ultra"/>
              </a:rPr>
              <a:t>as much as possible 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with the FIP</a:t>
            </a:r>
          </a:p>
          <a:p>
            <a:pPr>
              <a:buFont typeface="Arial"/>
              <a:buChar char="•"/>
            </a:pP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Current status: </a:t>
            </a:r>
            <a:r>
              <a:rPr lang="en-AU" sz="2100" dirty="0" smtClean="0">
                <a:latin typeface="Gotham Ultra"/>
                <a:ea typeface="Gotham Bold" charset="0"/>
                <a:cs typeface="Gotham Ultra"/>
              </a:rPr>
              <a:t>Dynamic process with active interim NSC; DGM projects already pre-identified</a:t>
            </a:r>
            <a:endParaRPr lang="en-AU" sz="2100" dirty="0">
              <a:latin typeface="Gotham Ultra"/>
              <a:ea typeface="Gotham Bold" charset="0"/>
              <a:cs typeface="Gotham Ultr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3"/>
          <a:stretch/>
        </p:blipFill>
        <p:spPr>
          <a:xfrm>
            <a:off x="228600" y="3505200"/>
            <a:ext cx="4572000" cy="29718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17830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AU" sz="2400" b="1" dirty="0" smtClean="0">
                <a:solidFill>
                  <a:srgbClr val="008000"/>
                </a:solidFill>
                <a:latin typeface="Gotham Ultra"/>
                <a:cs typeface="Gotham Ultra"/>
              </a:rPr>
              <a:t>WHERE DO WE GO FROM HERE?</a:t>
            </a:r>
            <a:br>
              <a:rPr lang="en-AU" sz="2400" b="1" dirty="0" smtClean="0">
                <a:solidFill>
                  <a:srgbClr val="008000"/>
                </a:solidFill>
                <a:latin typeface="Gotham Ultra"/>
                <a:cs typeface="Gotham Ultra"/>
              </a:rPr>
            </a:br>
            <a:r>
              <a:rPr lang="en-AU" sz="2400" b="1" dirty="0" err="1" smtClean="0">
                <a:solidFill>
                  <a:srgbClr val="008000"/>
                </a:solidFill>
                <a:latin typeface="Gotham Ultra"/>
                <a:cs typeface="Gotham Ultra"/>
              </a:rPr>
              <a:t>Govt</a:t>
            </a:r>
            <a:r>
              <a:rPr lang="en-AU" sz="2400" b="1" dirty="0" smtClean="0">
                <a:solidFill>
                  <a:srgbClr val="008000"/>
                </a:solidFill>
                <a:latin typeface="Gotham Ultra"/>
                <a:cs typeface="Gotham Ultra"/>
              </a:rPr>
              <a:t> Plan for Scale Up, Replication and </a:t>
            </a:r>
            <a:br>
              <a:rPr lang="en-AU" sz="2400" b="1" dirty="0" smtClean="0">
                <a:solidFill>
                  <a:srgbClr val="008000"/>
                </a:solidFill>
                <a:latin typeface="Gotham Ultra"/>
                <a:cs typeface="Gotham Ultra"/>
              </a:rPr>
            </a:br>
            <a:r>
              <a:rPr lang="en-AU" sz="2400" b="1" dirty="0" smtClean="0">
                <a:solidFill>
                  <a:srgbClr val="008000"/>
                </a:solidFill>
                <a:latin typeface="Gotham Ultra"/>
                <a:cs typeface="Gotham Ultra"/>
              </a:rPr>
              <a:t>Leveraging Finance</a:t>
            </a:r>
            <a:br>
              <a:rPr lang="en-AU" sz="2400" b="1" dirty="0" smtClean="0">
                <a:solidFill>
                  <a:srgbClr val="008000"/>
                </a:solidFill>
                <a:latin typeface="Gotham Ultra"/>
                <a:cs typeface="Gotham Ultra"/>
              </a:rPr>
            </a:br>
            <a:endParaRPr lang="en-AU" sz="2400" b="1" dirty="0">
              <a:solidFill>
                <a:srgbClr val="008000"/>
              </a:solidFill>
              <a:latin typeface="Gotham Ultra"/>
              <a:cs typeface="Gotham Ultra"/>
            </a:endParaRPr>
          </a:p>
        </p:txBody>
      </p:sp>
      <p:sp>
        <p:nvSpPr>
          <p:cNvPr id="10" name="Shape 9"/>
          <p:cNvSpPr/>
          <p:nvPr/>
        </p:nvSpPr>
        <p:spPr>
          <a:xfrm>
            <a:off x="457200" y="1828801"/>
            <a:ext cx="7924800" cy="49529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1463649" y="5319884"/>
            <a:ext cx="206044" cy="206044"/>
          </a:xfrm>
          <a:prstGeom prst="ellipse">
            <a:avLst/>
          </a:prstGeom>
          <a:ln>
            <a:solidFill>
              <a:srgbClr val="7F7F7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2" name="Freeform 11"/>
          <p:cNvSpPr/>
          <p:nvPr/>
        </p:nvSpPr>
        <p:spPr>
          <a:xfrm>
            <a:off x="1039985" y="5698624"/>
            <a:ext cx="3151015" cy="1159376"/>
          </a:xfrm>
          <a:custGeom>
            <a:avLst/>
            <a:gdLst>
              <a:gd name="connsiteX0" fmla="*/ 0 w 3151015"/>
              <a:gd name="connsiteY0" fmla="*/ 0 h 1159376"/>
              <a:gd name="connsiteX1" fmla="*/ 3151015 w 3151015"/>
              <a:gd name="connsiteY1" fmla="*/ 0 h 1159376"/>
              <a:gd name="connsiteX2" fmla="*/ 3151015 w 3151015"/>
              <a:gd name="connsiteY2" fmla="*/ 1159376 h 1159376"/>
              <a:gd name="connsiteX3" fmla="*/ 0 w 3151015"/>
              <a:gd name="connsiteY3" fmla="*/ 1159376 h 1159376"/>
              <a:gd name="connsiteX4" fmla="*/ 0 w 3151015"/>
              <a:gd name="connsiteY4" fmla="*/ 0 h 1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015" h="1159376">
                <a:moveTo>
                  <a:pt x="0" y="0"/>
                </a:moveTo>
                <a:lnTo>
                  <a:pt x="3151015" y="0"/>
                </a:lnTo>
                <a:lnTo>
                  <a:pt x="3151015" y="1159376"/>
                </a:lnTo>
                <a:lnTo>
                  <a:pt x="0" y="11593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9179" tIns="0" rIns="0" bIns="0" numCol="1" spcCol="1270" anchor="t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err="1" smtClean="0">
                <a:solidFill>
                  <a:srgbClr val="008000"/>
                </a:solidFill>
                <a:latin typeface="Gotham Ultra"/>
                <a:cs typeface="Gotham Ultra"/>
              </a:rPr>
              <a:t>National</a:t>
            </a:r>
            <a:r>
              <a:rPr lang="pt-PT" sz="2000" dirty="0" err="1" smtClean="0">
                <a:solidFill>
                  <a:srgbClr val="008000"/>
                </a:solidFill>
                <a:latin typeface="Gotham Ultra"/>
                <a:cs typeface="Gotham Ultra"/>
              </a:rPr>
              <a:t>-l</a:t>
            </a:r>
            <a:r>
              <a:rPr lang="pt-PT" sz="2000" kern="1200" dirty="0" err="1" smtClean="0">
                <a:solidFill>
                  <a:srgbClr val="008000"/>
                </a:solidFill>
                <a:latin typeface="Gotham Ultra"/>
                <a:cs typeface="Gotham Ultra"/>
              </a:rPr>
              <a:t>evel</a:t>
            </a:r>
            <a:r>
              <a:rPr lang="pt-PT" sz="2000" kern="1200" dirty="0" smtClean="0">
                <a:solidFill>
                  <a:srgbClr val="008000"/>
                </a:solidFill>
                <a:latin typeface="Gotham Ultra"/>
                <a:cs typeface="Gotham Ultra"/>
              </a:rPr>
              <a:t> </a:t>
            </a:r>
            <a:r>
              <a:rPr lang="pt-PT" sz="2000" dirty="0" err="1">
                <a:solidFill>
                  <a:srgbClr val="008000"/>
                </a:solidFill>
                <a:latin typeface="Gotham Ultra"/>
                <a:cs typeface="Gotham Ultra"/>
              </a:rPr>
              <a:t>r</a:t>
            </a:r>
            <a:r>
              <a:rPr lang="pt-PT" sz="2000" kern="1200" dirty="0" err="1" smtClean="0">
                <a:solidFill>
                  <a:srgbClr val="008000"/>
                </a:solidFill>
                <a:latin typeface="Gotham Ultra"/>
                <a:cs typeface="Gotham Ultra"/>
              </a:rPr>
              <a:t>eforms</a:t>
            </a:r>
            <a:r>
              <a:rPr lang="pt-PT" sz="2000" kern="1200" dirty="0" smtClean="0">
                <a:solidFill>
                  <a:srgbClr val="008000"/>
                </a:solidFill>
                <a:latin typeface="Gotham Ultra"/>
                <a:cs typeface="Gotham Ultra"/>
              </a:rPr>
              <a:t> </a:t>
            </a:r>
            <a:r>
              <a:rPr lang="pt-PT" sz="2000" kern="1200" dirty="0" err="1" smtClean="0">
                <a:latin typeface="Gotham Ultra"/>
                <a:cs typeface="Gotham Ultra"/>
              </a:rPr>
              <a:t>impact</a:t>
            </a:r>
            <a:r>
              <a:rPr lang="pt-PT" sz="2000" kern="1200" dirty="0" smtClean="0">
                <a:latin typeface="Gotham Ultra"/>
                <a:cs typeface="Gotham Ultra"/>
              </a:rPr>
              <a:t> </a:t>
            </a:r>
            <a:r>
              <a:rPr lang="pt-PT" sz="2000" kern="1200" dirty="0" err="1" smtClean="0">
                <a:latin typeface="Gotham Ultra"/>
                <a:cs typeface="Gotham Ultra"/>
              </a:rPr>
              <a:t>entire</a:t>
            </a:r>
            <a:r>
              <a:rPr lang="pt-PT" sz="2000" kern="1200" dirty="0" smtClean="0">
                <a:latin typeface="Gotham Ultra"/>
                <a:cs typeface="Gotham Ultra"/>
              </a:rPr>
              <a:t> </a:t>
            </a:r>
            <a:r>
              <a:rPr lang="pt-PT" sz="2000" kern="1200" dirty="0" err="1" smtClean="0">
                <a:latin typeface="Gotham Ultra"/>
                <a:cs typeface="Gotham Ultra"/>
              </a:rPr>
              <a:t>country</a:t>
            </a:r>
            <a:endParaRPr lang="en-CA" sz="2000" kern="1200" dirty="0">
              <a:latin typeface="Gotham Ultra"/>
              <a:cs typeface="Gotham Ultr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94535" y="4495800"/>
            <a:ext cx="372465" cy="372465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4" name="Freeform 13"/>
          <p:cNvSpPr/>
          <p:nvPr/>
        </p:nvSpPr>
        <p:spPr>
          <a:xfrm>
            <a:off x="2743206" y="4417575"/>
            <a:ext cx="3276594" cy="1145025"/>
          </a:xfrm>
          <a:custGeom>
            <a:avLst/>
            <a:gdLst>
              <a:gd name="connsiteX0" fmla="*/ 0 w 2285994"/>
              <a:gd name="connsiteY0" fmla="*/ 0 h 1145025"/>
              <a:gd name="connsiteX1" fmla="*/ 2285994 w 2285994"/>
              <a:gd name="connsiteY1" fmla="*/ 0 h 1145025"/>
              <a:gd name="connsiteX2" fmla="*/ 2285994 w 2285994"/>
              <a:gd name="connsiteY2" fmla="*/ 1145025 h 1145025"/>
              <a:gd name="connsiteX3" fmla="*/ 0 w 2285994"/>
              <a:gd name="connsiteY3" fmla="*/ 1145025 h 1145025"/>
              <a:gd name="connsiteX4" fmla="*/ 0 w 2285994"/>
              <a:gd name="connsiteY4" fmla="*/ 0 h 114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994" h="1145025">
                <a:moveTo>
                  <a:pt x="0" y="0"/>
                </a:moveTo>
                <a:lnTo>
                  <a:pt x="2285994" y="0"/>
                </a:lnTo>
                <a:lnTo>
                  <a:pt x="2285994" y="1145025"/>
                </a:lnTo>
                <a:lnTo>
                  <a:pt x="0" y="11450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7362" tIns="0" rIns="0" bIns="0" numCol="1" spcCol="1270" anchor="t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dirty="0" err="1">
                <a:solidFill>
                  <a:srgbClr val="008000"/>
                </a:solidFill>
                <a:latin typeface="Gotham Ultra"/>
                <a:cs typeface="Gotham Ultra"/>
              </a:rPr>
              <a:t>Landscape-level</a:t>
            </a:r>
            <a:r>
              <a:rPr lang="pt-PT" sz="2000" dirty="0">
                <a:solidFill>
                  <a:srgbClr val="008000"/>
                </a:solidFill>
                <a:latin typeface="Gotham Ultra"/>
                <a:cs typeface="Gotham Ultra"/>
              </a:rPr>
              <a:t> </a:t>
            </a:r>
            <a:r>
              <a:rPr lang="pt-PT" sz="2000" dirty="0" err="1">
                <a:solidFill>
                  <a:srgbClr val="008000"/>
                </a:solidFill>
                <a:latin typeface="Gotham Ultra"/>
                <a:cs typeface="Gotham Ultra"/>
              </a:rPr>
              <a:t>solutions</a:t>
            </a:r>
            <a:r>
              <a:rPr lang="pt-PT" sz="2000" dirty="0">
                <a:solidFill>
                  <a:srgbClr val="008000"/>
                </a:solidFill>
                <a:latin typeface="Gotham Ultra"/>
                <a:cs typeface="Gotham Ultra"/>
              </a:rPr>
              <a:t> </a:t>
            </a:r>
            <a:r>
              <a:rPr lang="pt-PT" sz="2000" dirty="0" err="1">
                <a:latin typeface="Gotham Ultra"/>
                <a:cs typeface="Gotham Ultra"/>
              </a:rPr>
              <a:t>demonstrated</a:t>
            </a:r>
            <a:r>
              <a:rPr lang="pt-PT" sz="2000" dirty="0">
                <a:latin typeface="Gotham Ultra"/>
                <a:cs typeface="Gotham Ultra"/>
              </a:rPr>
              <a:t> </a:t>
            </a:r>
            <a:r>
              <a:rPr lang="pt-PT" sz="2000" dirty="0" smtClean="0">
                <a:latin typeface="Gotham Ultra"/>
                <a:cs typeface="Gotham Ultra"/>
              </a:rPr>
              <a:t>and </a:t>
            </a:r>
            <a:r>
              <a:rPr lang="pt-PT" sz="2000" dirty="0" err="1" smtClean="0">
                <a:latin typeface="Gotham Ultra"/>
                <a:cs typeface="Gotham Ultra"/>
              </a:rPr>
              <a:t>applied</a:t>
            </a:r>
            <a:r>
              <a:rPr lang="pt-PT" sz="2000" dirty="0" smtClean="0">
                <a:latin typeface="Gotham Ultra"/>
                <a:cs typeface="Gotham Ultra"/>
              </a:rPr>
              <a:t> </a:t>
            </a:r>
            <a:r>
              <a:rPr lang="pt-PT" sz="2000" dirty="0" err="1">
                <a:latin typeface="Gotham Ultra"/>
                <a:cs typeface="Gotham Ultra"/>
              </a:rPr>
              <a:t>nation-wide</a:t>
            </a:r>
            <a:endParaRPr lang="en-CA" sz="2000" dirty="0">
              <a:latin typeface="Gotham Ultra"/>
              <a:cs typeface="Gotham Ultr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33800" y="3657600"/>
            <a:ext cx="457200" cy="43891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6" name="Freeform 15"/>
          <p:cNvSpPr/>
          <p:nvPr/>
        </p:nvSpPr>
        <p:spPr>
          <a:xfrm>
            <a:off x="381006" y="3669656"/>
            <a:ext cx="2908052" cy="1130944"/>
          </a:xfrm>
          <a:custGeom>
            <a:avLst/>
            <a:gdLst>
              <a:gd name="connsiteX0" fmla="*/ 0 w 2493268"/>
              <a:gd name="connsiteY0" fmla="*/ 0 h 1130944"/>
              <a:gd name="connsiteX1" fmla="*/ 2493268 w 2493268"/>
              <a:gd name="connsiteY1" fmla="*/ 0 h 1130944"/>
              <a:gd name="connsiteX2" fmla="*/ 2493268 w 2493268"/>
              <a:gd name="connsiteY2" fmla="*/ 1130944 h 1130944"/>
              <a:gd name="connsiteX3" fmla="*/ 0 w 2493268"/>
              <a:gd name="connsiteY3" fmla="*/ 1130944 h 1130944"/>
              <a:gd name="connsiteX4" fmla="*/ 0 w 2493268"/>
              <a:gd name="connsiteY4" fmla="*/ 0 h 113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268" h="1130944">
                <a:moveTo>
                  <a:pt x="0" y="0"/>
                </a:moveTo>
                <a:lnTo>
                  <a:pt x="2493268" y="0"/>
                </a:lnTo>
                <a:lnTo>
                  <a:pt x="2493268" y="1130944"/>
                </a:lnTo>
                <a:lnTo>
                  <a:pt x="0" y="1130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7" tIns="0" rIns="0" bIns="0" numCol="1" spcCol="1270" anchor="t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000" dirty="0">
                <a:solidFill>
                  <a:srgbClr val="008000"/>
                </a:solidFill>
                <a:latin typeface="Gotham Ultra"/>
                <a:cs typeface="Gotham Ultra"/>
              </a:rPr>
              <a:t>Private </a:t>
            </a:r>
            <a:r>
              <a:rPr lang="en-CA" sz="2000" dirty="0" smtClean="0">
                <a:solidFill>
                  <a:srgbClr val="008000"/>
                </a:solidFill>
                <a:latin typeface="Gotham Ultra"/>
                <a:cs typeface="Gotham Ultra"/>
              </a:rPr>
              <a:t>sector stimulation </a:t>
            </a:r>
            <a:r>
              <a:rPr lang="en-CA" sz="2000" dirty="0">
                <a:latin typeface="Gotham Ultra"/>
                <a:cs typeface="Gotham Ultra"/>
              </a:rPr>
              <a:t>inspires replication</a:t>
            </a:r>
          </a:p>
        </p:txBody>
      </p:sp>
      <p:sp>
        <p:nvSpPr>
          <p:cNvPr id="17" name="Oval 16"/>
          <p:cNvSpPr/>
          <p:nvPr/>
        </p:nvSpPr>
        <p:spPr>
          <a:xfrm>
            <a:off x="5257800" y="3124200"/>
            <a:ext cx="609600" cy="59131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18" name="Freeform 17"/>
          <p:cNvSpPr/>
          <p:nvPr/>
        </p:nvSpPr>
        <p:spPr>
          <a:xfrm>
            <a:off x="3352800" y="1676400"/>
            <a:ext cx="3276600" cy="1295400"/>
          </a:xfrm>
          <a:custGeom>
            <a:avLst/>
            <a:gdLst>
              <a:gd name="connsiteX0" fmla="*/ 0 w 2493268"/>
              <a:gd name="connsiteY0" fmla="*/ 0 h 1130944"/>
              <a:gd name="connsiteX1" fmla="*/ 2493268 w 2493268"/>
              <a:gd name="connsiteY1" fmla="*/ 0 h 1130944"/>
              <a:gd name="connsiteX2" fmla="*/ 2493268 w 2493268"/>
              <a:gd name="connsiteY2" fmla="*/ 1130944 h 1130944"/>
              <a:gd name="connsiteX3" fmla="*/ 0 w 2493268"/>
              <a:gd name="connsiteY3" fmla="*/ 1130944 h 1130944"/>
              <a:gd name="connsiteX4" fmla="*/ 0 w 2493268"/>
              <a:gd name="connsiteY4" fmla="*/ 0 h 113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268" h="1130944">
                <a:moveTo>
                  <a:pt x="0" y="0"/>
                </a:moveTo>
                <a:lnTo>
                  <a:pt x="2493268" y="0"/>
                </a:lnTo>
                <a:lnTo>
                  <a:pt x="2493268" y="1130944"/>
                </a:lnTo>
                <a:lnTo>
                  <a:pt x="0" y="1130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7" tIns="0" rIns="0" bIns="0" numCol="1" spcCol="1270" anchor="t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000" dirty="0" smtClean="0">
                <a:solidFill>
                  <a:srgbClr val="008000"/>
                </a:solidFill>
                <a:latin typeface="Gotham Ultra"/>
                <a:cs typeface="Gotham Ultra"/>
              </a:rPr>
              <a:t>FIP framework leveraged </a:t>
            </a:r>
            <a:r>
              <a:rPr lang="en-CA" sz="2000" dirty="0" smtClean="0">
                <a:latin typeface="Gotham Ultra"/>
                <a:cs typeface="Gotham Ultra"/>
              </a:rPr>
              <a:t>to attract additional funding for deepening and expanding FIP activities</a:t>
            </a:r>
            <a:endParaRPr lang="en-CA" sz="2000" dirty="0">
              <a:latin typeface="Gotham Ultra"/>
              <a:cs typeface="Gotham Ultra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0" y="2590800"/>
            <a:ext cx="838200" cy="819912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1" name="Freeform 20"/>
          <p:cNvSpPr/>
          <p:nvPr/>
        </p:nvSpPr>
        <p:spPr>
          <a:xfrm>
            <a:off x="5943600" y="3505200"/>
            <a:ext cx="3048000" cy="1295400"/>
          </a:xfrm>
          <a:custGeom>
            <a:avLst/>
            <a:gdLst>
              <a:gd name="connsiteX0" fmla="*/ 0 w 2493268"/>
              <a:gd name="connsiteY0" fmla="*/ 0 h 1130944"/>
              <a:gd name="connsiteX1" fmla="*/ 2493268 w 2493268"/>
              <a:gd name="connsiteY1" fmla="*/ 0 h 1130944"/>
              <a:gd name="connsiteX2" fmla="*/ 2493268 w 2493268"/>
              <a:gd name="connsiteY2" fmla="*/ 1130944 h 1130944"/>
              <a:gd name="connsiteX3" fmla="*/ 0 w 2493268"/>
              <a:gd name="connsiteY3" fmla="*/ 1130944 h 1130944"/>
              <a:gd name="connsiteX4" fmla="*/ 0 w 2493268"/>
              <a:gd name="connsiteY4" fmla="*/ 0 h 113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3268" h="1130944">
                <a:moveTo>
                  <a:pt x="0" y="0"/>
                </a:moveTo>
                <a:lnTo>
                  <a:pt x="2493268" y="0"/>
                </a:lnTo>
                <a:lnTo>
                  <a:pt x="2493268" y="1130944"/>
                </a:lnTo>
                <a:lnTo>
                  <a:pt x="0" y="11309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2947" tIns="0" rIns="0" bIns="0" numCol="1" spcCol="1270" anchor="t" anchorCtr="0">
            <a:no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2000" dirty="0" smtClean="0">
                <a:solidFill>
                  <a:srgbClr val="008000"/>
                </a:solidFill>
                <a:latin typeface="Gotham Ultra"/>
                <a:cs typeface="Gotham Ultra"/>
              </a:rPr>
              <a:t>Transformational impact </a:t>
            </a:r>
            <a:r>
              <a:rPr lang="en-CA" sz="2000" dirty="0" smtClean="0">
                <a:solidFill>
                  <a:srgbClr val="000000"/>
                </a:solidFill>
                <a:latin typeface="Gotham Ultra"/>
                <a:cs typeface="Gotham Ultra"/>
              </a:rPr>
              <a:t>achieved</a:t>
            </a:r>
            <a:r>
              <a:rPr lang="en-CA" sz="2000" dirty="0" smtClean="0">
                <a:solidFill>
                  <a:srgbClr val="008000"/>
                </a:solidFill>
                <a:latin typeface="Gotham Ultra"/>
                <a:cs typeface="Gotham Ultra"/>
              </a:rPr>
              <a:t> </a:t>
            </a:r>
            <a:r>
              <a:rPr lang="en-CA" sz="2000" dirty="0" smtClean="0">
                <a:solidFill>
                  <a:schemeClr val="tx1"/>
                </a:solidFill>
                <a:latin typeface="Gotham Ultra"/>
                <a:cs typeface="Gotham Ultra"/>
              </a:rPr>
              <a:t>for sustainable rural development in the country </a:t>
            </a:r>
            <a:endParaRPr lang="en-CA" sz="2000" dirty="0">
              <a:solidFill>
                <a:schemeClr val="tx1"/>
              </a:solidFill>
              <a:latin typeface="Gotham Ultra"/>
              <a:cs typeface="Gotham Ultr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8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28"/>
            <a:ext cx="9144000" cy="688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7620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 err="1" smtClean="0">
                <a:latin typeface="Gotham Ultra" charset="0"/>
                <a:ea typeface="Gotham Ultra" charset="0"/>
                <a:cs typeface="Gotham Ultra" charset="0"/>
              </a:rPr>
              <a:t>Gracias</a:t>
            </a:r>
            <a:r>
              <a:rPr lang="en-AU" sz="2400" dirty="0" smtClean="0">
                <a:latin typeface="Gotham Ultra" charset="0"/>
                <a:ea typeface="Gotham Ultra" charset="0"/>
                <a:cs typeface="Gotham Ultra" charset="0"/>
              </a:rPr>
              <a:t>. Thank you. </a:t>
            </a:r>
            <a:r>
              <a:rPr lang="en-AU" sz="2400" dirty="0" err="1" smtClean="0">
                <a:latin typeface="Gotham Ultra" charset="0"/>
                <a:ea typeface="Gotham Ultra" charset="0"/>
                <a:cs typeface="Gotham Ultra" charset="0"/>
              </a:rPr>
              <a:t>Muito</a:t>
            </a:r>
            <a:r>
              <a:rPr lang="en-AU" sz="2400" dirty="0" smtClean="0">
                <a:latin typeface="Gotham Ultra" charset="0"/>
                <a:ea typeface="Gotham Ultra" charset="0"/>
                <a:cs typeface="Gotham Ultra" charset="0"/>
              </a:rPr>
              <a:t> obrigado!</a:t>
            </a:r>
            <a:endParaRPr lang="en-AU" sz="2400" dirty="0">
              <a:latin typeface="Gotham Ultra" charset="0"/>
              <a:ea typeface="Gotham Ultra" charset="0"/>
              <a:cs typeface="Gotham Ult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21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947" b="6880"/>
          <a:stretch/>
        </p:blipFill>
        <p:spPr>
          <a:xfrm>
            <a:off x="1668066" y="837463"/>
            <a:ext cx="7399734" cy="579193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6200" y="945210"/>
            <a:ext cx="7086600" cy="5684190"/>
          </a:xfrm>
          <a:prstGeom prst="roundRect">
            <a:avLst>
              <a:gd name="adj" fmla="val 6469"/>
            </a:avLst>
          </a:prstGeom>
          <a:solidFill>
            <a:schemeClr val="tx1">
              <a:alpha val="1800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6200" y="76200"/>
            <a:ext cx="9145452" cy="78944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defTabSz="68580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rgbClr val="005654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 err="1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Mozambique</a:t>
            </a:r>
            <a:r>
              <a:rPr lang="pt-BR" sz="3200" dirty="0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: </a:t>
            </a:r>
            <a:r>
              <a:rPr lang="pt-BR" sz="3200" dirty="0" err="1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Development</a:t>
            </a:r>
            <a:r>
              <a:rPr lang="pt-BR" sz="3200" dirty="0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 &amp; </a:t>
            </a:r>
            <a:r>
              <a:rPr lang="pt-BR" sz="3200" dirty="0" err="1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Climate</a:t>
            </a:r>
            <a:r>
              <a:rPr lang="pt-BR" sz="3200" dirty="0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 </a:t>
            </a:r>
            <a:r>
              <a:rPr lang="pt-BR" sz="3200" dirty="0" err="1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Context</a:t>
            </a:r>
            <a:endParaRPr lang="pt-BR" sz="3200" dirty="0" smtClean="0">
              <a:solidFill>
                <a:srgbClr val="008000"/>
              </a:solidFill>
              <a:latin typeface="Gotham Ultra" charset="0"/>
              <a:ea typeface="Gotham Ultra" charset="0"/>
              <a:cs typeface="Gotham Ultra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800" dirty="0">
                <a:solidFill>
                  <a:srgbClr val="000000"/>
                </a:solidFill>
                <a:latin typeface="Gotham Ultra" charset="0"/>
                <a:ea typeface="Gotham Ultra" charset="0"/>
                <a:cs typeface="Gotham Ultra" charset="0"/>
              </a:rPr>
              <a:t>High exposure and high vulnerability to climate change </a:t>
            </a:r>
            <a:r>
              <a:rPr lang="en-AU" sz="1800" dirty="0" smtClean="0">
                <a:solidFill>
                  <a:srgbClr val="000000"/>
                </a:solidFill>
                <a:latin typeface="Gotham Ultra" charset="0"/>
                <a:ea typeface="Gotham Ultra" charset="0"/>
                <a:cs typeface="Gotham Ultra" charset="0"/>
              </a:rPr>
              <a:t>impacts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51263" y="6646495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Map: Global Forest Watch (2015)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Retângulo de cantos arredondados 13"/>
          <p:cNvSpPr/>
          <p:nvPr/>
        </p:nvSpPr>
        <p:spPr>
          <a:xfrm>
            <a:off x="1905000" y="1219200"/>
            <a:ext cx="5105400" cy="869035"/>
          </a:xfrm>
          <a:prstGeom prst="roundRect">
            <a:avLst/>
          </a:prstGeom>
          <a:solidFill>
            <a:srgbClr val="FFF9E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38400C"/>
                </a:solidFill>
                <a:latin typeface="Gotham Ultra"/>
                <a:cs typeface="Gotham Ultra"/>
              </a:rPr>
              <a:t>54% </a:t>
            </a:r>
            <a:r>
              <a:rPr lang="en-US" altLang="en-US" sz="2000" b="1" dirty="0">
                <a:solidFill>
                  <a:srgbClr val="38400C"/>
                </a:solidFill>
                <a:latin typeface="Gotham Ultra"/>
                <a:cs typeface="Gotham Ultra"/>
              </a:rPr>
              <a:t>below the poverty line </a:t>
            </a:r>
            <a:endParaRPr lang="pt-BR" altLang="en-US" sz="2000" b="1" dirty="0" smtClean="0">
              <a:solidFill>
                <a:srgbClr val="38400C"/>
              </a:solidFill>
              <a:latin typeface="Gotham Ultra"/>
              <a:cs typeface="Gotham Ultra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solidFill>
                  <a:srgbClr val="38400C"/>
                </a:solidFill>
                <a:latin typeface="Gotham Ultra"/>
                <a:cs typeface="Gotham Ultra"/>
              </a:rPr>
              <a:t>70</a:t>
            </a:r>
            <a:r>
              <a:rPr lang="en-US" altLang="en-US" sz="2000" b="1" dirty="0">
                <a:solidFill>
                  <a:srgbClr val="38400C"/>
                </a:solidFill>
                <a:latin typeface="Gotham Ultra"/>
                <a:cs typeface="Gotham Ultra"/>
              </a:rPr>
              <a:t>% living in rural </a:t>
            </a:r>
            <a:r>
              <a:rPr lang="en-US" altLang="en-US" sz="2000" b="1" dirty="0" smtClean="0">
                <a:solidFill>
                  <a:srgbClr val="38400C"/>
                </a:solidFill>
                <a:latin typeface="Gotham Ultra"/>
                <a:cs typeface="Gotham Ultra"/>
              </a:rPr>
              <a:t>areas</a:t>
            </a:r>
            <a:endParaRPr lang="pt-BR" sz="2000" b="1" dirty="0">
              <a:solidFill>
                <a:srgbClr val="38400C"/>
              </a:solidFill>
              <a:latin typeface="Gotham Ultra"/>
              <a:cs typeface="Gotham Ultra"/>
            </a:endParaRPr>
          </a:p>
        </p:txBody>
      </p:sp>
      <p:sp>
        <p:nvSpPr>
          <p:cNvPr id="27" name="Retângulo de cantos arredondados 9"/>
          <p:cNvSpPr/>
          <p:nvPr/>
        </p:nvSpPr>
        <p:spPr>
          <a:xfrm>
            <a:off x="1905000" y="2438400"/>
            <a:ext cx="5105400" cy="504953"/>
          </a:xfrm>
          <a:prstGeom prst="roundRect">
            <a:avLst/>
          </a:prstGeom>
          <a:solidFill>
            <a:srgbClr val="FFF9E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38400C"/>
                </a:solidFill>
                <a:latin typeface="Gotham Ultra"/>
                <a:cs typeface="Gotham Ultra"/>
              </a:rPr>
              <a:t>178 out of 187 countries</a:t>
            </a:r>
            <a:endParaRPr lang="pt-BR" sz="2000" b="1" dirty="0">
              <a:solidFill>
                <a:srgbClr val="38400C"/>
              </a:solidFill>
              <a:latin typeface="Gotham Ultra"/>
              <a:cs typeface="Gotham Ultra"/>
            </a:endParaRPr>
          </a:p>
        </p:txBody>
      </p:sp>
      <p:sp>
        <p:nvSpPr>
          <p:cNvPr id="28" name="Retângulo de cantos arredondados 11"/>
          <p:cNvSpPr/>
          <p:nvPr/>
        </p:nvSpPr>
        <p:spPr>
          <a:xfrm>
            <a:off x="1905000" y="3239699"/>
            <a:ext cx="5105400" cy="1332301"/>
          </a:xfrm>
          <a:prstGeom prst="roundRect">
            <a:avLst/>
          </a:prstGeom>
          <a:solidFill>
            <a:srgbClr val="FFF9E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38400C"/>
                </a:solidFill>
                <a:latin typeface="Gotham Ultra"/>
                <a:cs typeface="Gotham Ultra"/>
              </a:rPr>
              <a:t>8.5</a:t>
            </a:r>
            <a:r>
              <a:rPr lang="en-US" altLang="en-US" b="1" dirty="0">
                <a:solidFill>
                  <a:srgbClr val="38400C"/>
                </a:solidFill>
                <a:latin typeface="Gotham Ultra"/>
                <a:cs typeface="Gotham Ultra"/>
              </a:rPr>
              <a:t>% GDP growth rate (2014)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Gotham Ultra"/>
                <a:cs typeface="Gotham Ultra"/>
              </a:rPr>
              <a:t>5th highest rate in Africa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38400C"/>
                </a:solidFill>
                <a:latin typeface="Gotham Ultra"/>
                <a:cs typeface="Gotham Ultra"/>
              </a:rPr>
              <a:t>Agriculture: major sector of economy (32% of GDP) = pressure on forests</a:t>
            </a:r>
            <a:endParaRPr lang="pt-BR" b="1" dirty="0">
              <a:solidFill>
                <a:srgbClr val="38400C"/>
              </a:solidFill>
              <a:latin typeface="Gotham Ultra"/>
              <a:cs typeface="Gotham Ultr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1371600"/>
            <a:ext cx="1584176" cy="457200"/>
            <a:chOff x="10830" y="1463827"/>
            <a:chExt cx="1584176" cy="457200"/>
          </a:xfrm>
        </p:grpSpPr>
        <p:sp>
          <p:nvSpPr>
            <p:cNvPr id="16" name="CaixaDeTexto 16"/>
            <p:cNvSpPr txBox="1"/>
            <p:nvPr/>
          </p:nvSpPr>
          <p:spPr>
            <a:xfrm>
              <a:off x="10830" y="1463827"/>
              <a:ext cx="15410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 err="1" smtClean="0">
                  <a:solidFill>
                    <a:srgbClr val="1D614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Population</a:t>
              </a:r>
              <a:endParaRPr lang="pt-BR" sz="2000" b="1" dirty="0" smtClean="0">
                <a:solidFill>
                  <a:srgbClr val="1D614A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20" name="Conector de seta reta 27"/>
            <p:cNvCxnSpPr/>
            <p:nvPr/>
          </p:nvCxnSpPr>
          <p:spPr>
            <a:xfrm>
              <a:off x="10830" y="1921027"/>
              <a:ext cx="1584176" cy="0"/>
            </a:xfrm>
            <a:prstGeom prst="straightConnector1">
              <a:avLst/>
            </a:prstGeom>
            <a:ln w="38100" cmpd="sng"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1" name="Retângulo de cantos arredondados 11"/>
          <p:cNvSpPr/>
          <p:nvPr/>
        </p:nvSpPr>
        <p:spPr>
          <a:xfrm>
            <a:off x="1905000" y="4916843"/>
            <a:ext cx="5105400" cy="1331557"/>
          </a:xfrm>
          <a:prstGeom prst="roundRect">
            <a:avLst/>
          </a:prstGeom>
          <a:solidFill>
            <a:srgbClr val="FFF9E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38400C"/>
                </a:solidFill>
                <a:latin typeface="Gotham Ultra"/>
                <a:cs typeface="Gotham Ultra"/>
              </a:rPr>
              <a:t>Emerging from political conflict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 smtClean="0">
                <a:solidFill>
                  <a:srgbClr val="38400C"/>
                </a:solidFill>
                <a:latin typeface="Gotham Ultra"/>
                <a:cs typeface="Gotham Ultra"/>
              </a:rPr>
              <a:t>1st </a:t>
            </a:r>
            <a:r>
              <a:rPr lang="en-US" altLang="en-US" b="1" dirty="0">
                <a:solidFill>
                  <a:srgbClr val="38400C"/>
                </a:solidFill>
                <a:latin typeface="Gotham Ultra"/>
                <a:cs typeface="Gotham Ultra"/>
              </a:rPr>
              <a:t>Mo </a:t>
            </a:r>
            <a:r>
              <a:rPr lang="en-US" altLang="en-US" b="1" dirty="0" err="1">
                <a:solidFill>
                  <a:srgbClr val="38400C"/>
                </a:solidFill>
                <a:latin typeface="Gotham Ultra"/>
                <a:cs typeface="Gotham Ultra"/>
              </a:rPr>
              <a:t>Ibraim</a:t>
            </a:r>
            <a:r>
              <a:rPr lang="en-US" altLang="en-US" b="1" dirty="0">
                <a:solidFill>
                  <a:srgbClr val="38400C"/>
                </a:solidFill>
                <a:latin typeface="Gotham Ultra"/>
                <a:cs typeface="Gotham Ultra"/>
              </a:rPr>
              <a:t> Prize </a:t>
            </a:r>
            <a:r>
              <a:rPr lang="en-US" altLang="en-US" b="1" dirty="0" smtClean="0">
                <a:solidFill>
                  <a:srgbClr val="38400C"/>
                </a:solidFill>
                <a:latin typeface="Gotham Ultra"/>
                <a:cs typeface="Gotham Ultra"/>
              </a:rPr>
              <a:t>for </a:t>
            </a:r>
            <a:r>
              <a:rPr lang="en-US" altLang="en-US" b="1" dirty="0">
                <a:solidFill>
                  <a:srgbClr val="38400C"/>
                </a:solidFill>
                <a:latin typeface="Gotham Ultra"/>
                <a:cs typeface="Gotham Ultra"/>
              </a:rPr>
              <a:t>Good Governance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38400C"/>
                </a:solidFill>
                <a:latin typeface="Gotham Ultra"/>
                <a:cs typeface="Gotham Ultra"/>
              </a:rPr>
              <a:t>Attraction of large public/private inv.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4016" y="2438400"/>
            <a:ext cx="1760984" cy="426045"/>
            <a:chOff x="0" y="2158914"/>
            <a:chExt cx="1763688" cy="405990"/>
          </a:xfrm>
        </p:grpSpPr>
        <p:sp>
          <p:nvSpPr>
            <p:cNvPr id="17" name="CaixaDeTexto 17"/>
            <p:cNvSpPr txBox="1"/>
            <p:nvPr/>
          </p:nvSpPr>
          <p:spPr>
            <a:xfrm>
              <a:off x="397530" y="2158914"/>
              <a:ext cx="1366158" cy="381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 smtClean="0">
                  <a:solidFill>
                    <a:srgbClr val="1D614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HDI</a:t>
              </a:r>
            </a:p>
          </p:txBody>
        </p:sp>
        <p:cxnSp>
          <p:nvCxnSpPr>
            <p:cNvPr id="35" name="Conector de seta reta 27"/>
            <p:cNvCxnSpPr/>
            <p:nvPr/>
          </p:nvCxnSpPr>
          <p:spPr>
            <a:xfrm>
              <a:off x="0" y="2564904"/>
              <a:ext cx="1584176" cy="0"/>
            </a:xfrm>
            <a:prstGeom prst="straightConnector1">
              <a:avLst/>
            </a:prstGeom>
            <a:ln w="38100" cmpd="sng"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68424" y="3505200"/>
            <a:ext cx="1584176" cy="472118"/>
            <a:chOff x="0" y="2956882"/>
            <a:chExt cx="1584176" cy="472118"/>
          </a:xfrm>
        </p:grpSpPr>
        <p:sp>
          <p:nvSpPr>
            <p:cNvPr id="18" name="CaixaDeTexto 18"/>
            <p:cNvSpPr txBox="1"/>
            <p:nvPr/>
          </p:nvSpPr>
          <p:spPr>
            <a:xfrm>
              <a:off x="107504" y="2956882"/>
              <a:ext cx="136615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 err="1" smtClean="0">
                  <a:solidFill>
                    <a:srgbClr val="1D614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Economy</a:t>
              </a:r>
              <a:endPara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41" name="Conector de seta reta 27"/>
            <p:cNvCxnSpPr/>
            <p:nvPr/>
          </p:nvCxnSpPr>
          <p:spPr>
            <a:xfrm>
              <a:off x="0" y="3429000"/>
              <a:ext cx="1584176" cy="0"/>
            </a:xfrm>
            <a:prstGeom prst="straightConnector1">
              <a:avLst/>
            </a:prstGeom>
            <a:ln w="38100" cmpd="sng"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8424" y="5242882"/>
            <a:ext cx="1584176" cy="472118"/>
            <a:chOff x="35496" y="4181018"/>
            <a:chExt cx="1584176" cy="472118"/>
          </a:xfrm>
        </p:grpSpPr>
        <p:sp>
          <p:nvSpPr>
            <p:cNvPr id="33" name="CaixaDeTexto 18"/>
            <p:cNvSpPr txBox="1"/>
            <p:nvPr/>
          </p:nvSpPr>
          <p:spPr>
            <a:xfrm>
              <a:off x="181506" y="4181018"/>
              <a:ext cx="136615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b="1" dirty="0" err="1" smtClean="0">
                  <a:solidFill>
                    <a:srgbClr val="1D614A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Politics</a:t>
              </a:r>
              <a:endPara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43" name="Conector de seta reta 27"/>
            <p:cNvCxnSpPr/>
            <p:nvPr/>
          </p:nvCxnSpPr>
          <p:spPr>
            <a:xfrm>
              <a:off x="35496" y="4653136"/>
              <a:ext cx="1584176" cy="0"/>
            </a:xfrm>
            <a:prstGeom prst="straightConnector1">
              <a:avLst/>
            </a:prstGeom>
            <a:ln w="38100" cmpd="sng"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58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56" y="1533395"/>
            <a:ext cx="8181975" cy="42481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09800" y="-76200"/>
            <a:ext cx="8229600" cy="549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AU" b="1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 </a:t>
            </a:r>
            <a:r>
              <a:rPr lang="en-AU" sz="3200" b="1" dirty="0">
                <a:solidFill>
                  <a:srgbClr val="008000"/>
                </a:solidFill>
                <a:latin typeface="Gotham Ultra"/>
              </a:rPr>
              <a:t>F</a:t>
            </a:r>
            <a:r>
              <a:rPr lang="en-AU" sz="3200" b="1" dirty="0" smtClean="0">
                <a:solidFill>
                  <a:srgbClr val="008000"/>
                </a:solidFill>
                <a:latin typeface="Gotham Ultra"/>
              </a:rPr>
              <a:t>orests in Mozambique</a:t>
            </a:r>
            <a:endParaRPr lang="en-AU" sz="3200" b="1" dirty="0">
              <a:solidFill>
                <a:srgbClr val="008000"/>
              </a:solidFill>
              <a:latin typeface="Gotham Ultr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6782"/>
            <a:ext cx="8423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otham Ultra"/>
                <a:cs typeface="Gotham Ultra"/>
              </a:rPr>
              <a:t>51% </a:t>
            </a:r>
            <a:r>
              <a:rPr lang="en-US" sz="2000" dirty="0">
                <a:latin typeface="Gotham Ultra"/>
                <a:cs typeface="Gotham Ultra"/>
              </a:rPr>
              <a:t>forest cover </a:t>
            </a:r>
            <a:r>
              <a:rPr lang="en-US" sz="2000" dirty="0" smtClean="0">
                <a:latin typeface="Gotham Ultra"/>
                <a:cs typeface="Gotham Ultra"/>
              </a:rPr>
              <a:t>| </a:t>
            </a:r>
            <a:r>
              <a:rPr lang="en-US" sz="3200" dirty="0" smtClean="0">
                <a:latin typeface="Gotham Ultra"/>
                <a:cs typeface="Gotham Ultra"/>
              </a:rPr>
              <a:t>29Mha</a:t>
            </a:r>
            <a:r>
              <a:rPr lang="en-US" sz="2000" dirty="0" smtClean="0">
                <a:latin typeface="Gotham Ultra"/>
                <a:cs typeface="Gotham Ultra"/>
              </a:rPr>
              <a:t> productive forests</a:t>
            </a:r>
            <a:r>
              <a:rPr lang="en-US" sz="2000" dirty="0">
                <a:latin typeface="Gotham Ultra"/>
                <a:cs typeface="Gotham Ultra"/>
              </a:rPr>
              <a:t> </a:t>
            </a:r>
            <a:r>
              <a:rPr lang="en-US" sz="2000" dirty="0" smtClean="0">
                <a:latin typeface="Gotham Ultra"/>
                <a:cs typeface="Gotham Ultra"/>
              </a:rPr>
              <a:t>| </a:t>
            </a:r>
            <a:r>
              <a:rPr lang="en-US" sz="3200" dirty="0" smtClean="0">
                <a:latin typeface="Gotham Ultra"/>
                <a:cs typeface="Gotham Ultra"/>
              </a:rPr>
              <a:t>13.3Mha</a:t>
            </a:r>
            <a:r>
              <a:rPr lang="en-US" sz="2000" dirty="0" smtClean="0">
                <a:latin typeface="Gotham Ultra"/>
                <a:cs typeface="Gotham Ultra"/>
              </a:rPr>
              <a:t> forest conservation areas | </a:t>
            </a:r>
            <a:r>
              <a:rPr lang="en-US" sz="3200" dirty="0" err="1" smtClean="0">
                <a:latin typeface="Gotham Ultra"/>
                <a:cs typeface="Gotham Ultra"/>
              </a:rPr>
              <a:t>Miombo</a:t>
            </a:r>
            <a:r>
              <a:rPr lang="en-US" sz="2000" dirty="0" smtClean="0">
                <a:latin typeface="Gotham Ultra"/>
                <a:cs typeface="Gotham Ultra"/>
              </a:rPr>
              <a:t> main forest ecosystem |</a:t>
            </a:r>
            <a:endParaRPr lang="en-US" sz="2000" b="1" dirty="0" smtClean="0">
              <a:latin typeface="Gotham Ultra"/>
              <a:cs typeface="Gotham Ult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1" y="1651337"/>
            <a:ext cx="304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Gotham Ultra"/>
                <a:cs typeface="Gotham Ultra"/>
              </a:rPr>
              <a:t>Forest Cover Loss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Gotham Ultra"/>
              <a:cs typeface="Gotham Ultra"/>
            </a:endParaRPr>
          </a:p>
          <a:p>
            <a:pPr marL="342900" indent="-342900" algn="ctr">
              <a:buFont typeface="Wingdings" charset="0"/>
              <a:buChar char="Ø"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Gotham Ultra"/>
              <a:cs typeface="Gotham Ultra"/>
            </a:endParaRPr>
          </a:p>
          <a:p>
            <a:pPr algn="ctr"/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Gotham Ultra"/>
              <a:cs typeface="Gotham Ultra"/>
            </a:endParaRPr>
          </a:p>
        </p:txBody>
      </p:sp>
      <p:sp>
        <p:nvSpPr>
          <p:cNvPr id="39940" name="Title 1"/>
          <p:cNvSpPr>
            <a:spLocks noGrp="1"/>
          </p:cNvSpPr>
          <p:nvPr>
            <p:ph type="title"/>
          </p:nvPr>
        </p:nvSpPr>
        <p:spPr>
          <a:xfrm>
            <a:off x="1524000" y="6281737"/>
            <a:ext cx="6824662" cy="5000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Gotham Ultra"/>
                <a:cs typeface="Gotham Ultra"/>
              </a:rPr>
              <a:t>0.58% </a:t>
            </a:r>
            <a:r>
              <a:rPr lang="en-US" sz="2000" dirty="0">
                <a:latin typeface="Gotham Ultra"/>
                <a:cs typeface="Gotham Ultra"/>
              </a:rPr>
              <a:t>deforestation </a:t>
            </a:r>
            <a:r>
              <a:rPr lang="en-US" sz="2000" dirty="0" smtClean="0">
                <a:latin typeface="Gotham Ultra"/>
                <a:cs typeface="Gotham Ultra"/>
              </a:rPr>
              <a:t>rate</a:t>
            </a:r>
            <a:r>
              <a:rPr lang="en-US" sz="2000" dirty="0">
                <a:latin typeface="Gotham Ultra"/>
                <a:cs typeface="Gotham Ultra"/>
              </a:rPr>
              <a:t> </a:t>
            </a:r>
            <a:r>
              <a:rPr lang="en-US" sz="2000" dirty="0" smtClean="0">
                <a:latin typeface="Gotham Ultra"/>
                <a:cs typeface="Gotham Ultra"/>
              </a:rPr>
              <a:t>| </a:t>
            </a:r>
            <a:r>
              <a:rPr lang="en-US" sz="3200" dirty="0" smtClean="0">
                <a:latin typeface="Gotham Ultra"/>
                <a:cs typeface="Gotham Ultra"/>
              </a:rPr>
              <a:t>220,000ha</a:t>
            </a:r>
            <a:r>
              <a:rPr lang="en-US" sz="2000" dirty="0" smtClean="0">
                <a:latin typeface="Gotham Ultra"/>
                <a:cs typeface="Gotham Ultra"/>
              </a:rPr>
              <a:t>/year  </a:t>
            </a:r>
            <a:r>
              <a:rPr lang="en-US" sz="3200" dirty="0" smtClean="0">
                <a:latin typeface="Gotham Ultra"/>
                <a:cs typeface="Gotham Ultra"/>
              </a:rPr>
              <a:t>50% </a:t>
            </a:r>
            <a:r>
              <a:rPr lang="en-US" sz="2000" dirty="0" smtClean="0">
                <a:latin typeface="Gotham Ultra"/>
                <a:cs typeface="Gotham Ultra"/>
              </a:rPr>
              <a:t>of national GHG emissions </a:t>
            </a:r>
            <a:r>
              <a:rPr lang="en-US" sz="3200" b="1" dirty="0">
                <a:latin typeface="Gotham Ultra"/>
                <a:cs typeface="Gotham Ultra"/>
              </a:rPr>
              <a:t/>
            </a:r>
            <a:br>
              <a:rPr lang="en-US" sz="3200" b="1" dirty="0">
                <a:latin typeface="Gotham Ultra"/>
                <a:cs typeface="Gotham Ultra"/>
              </a:rPr>
            </a:br>
            <a:endParaRPr lang="pt-PT" altLang="en-U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105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Gotham Ultra"/>
                <a:cs typeface="Gotham Ultra"/>
              </a:rPr>
              <a:t>2000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otham Ultra"/>
              <a:cs typeface="Gotham Ult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105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Gotham Ultra"/>
                <a:cs typeface="Gotham Ultra"/>
              </a:rPr>
              <a:t>2012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otham Ultra"/>
              <a:cs typeface="Gotham Ult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5029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Gotham Ultra"/>
                <a:cs typeface="Gotham Ultra"/>
              </a:rPr>
              <a:t>2019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Gotham Ultra"/>
              <a:cs typeface="Gotham Ultr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4768850"/>
            <a:ext cx="1828800" cy="10985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Sustainable Agriculture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1600200" y="4757844"/>
            <a:ext cx="1812622" cy="109855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Sustainable Forest Management </a:t>
            </a:r>
          </a:p>
        </p:txBody>
      </p:sp>
      <p:sp>
        <p:nvSpPr>
          <p:cNvPr id="7" name="Oval 6"/>
          <p:cNvSpPr/>
          <p:nvPr/>
        </p:nvSpPr>
        <p:spPr>
          <a:xfrm>
            <a:off x="3192311" y="4757844"/>
            <a:ext cx="1608289" cy="1098550"/>
          </a:xfrm>
          <a:prstGeom prst="ellipse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Sustainable Energy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4667250" y="4767208"/>
            <a:ext cx="1641172" cy="10985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Forest Restoration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6156022" y="4768850"/>
            <a:ext cx="1768778" cy="1098550"/>
          </a:xfrm>
          <a:prstGeom prst="ellipse">
            <a:avLst/>
          </a:prstGeom>
          <a:solidFill>
            <a:srgbClr val="BC1A4C">
              <a:alpha val="7490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Conservation Areas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7669061" y="4757844"/>
            <a:ext cx="1474939" cy="10985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/>
              <a:t>Cross Cutting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90" y="3892727"/>
            <a:ext cx="6497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REDD+ STRATEGY: SIX PILLARS OF INTERVENTION 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TO REDUCE DEFORESTATION BY 40% BY 2030  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074" y="2854013"/>
            <a:ext cx="140455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Slash &amp; Burn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Agriculture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066" y="403463"/>
            <a:ext cx="7015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</a:rPr>
              <a:t>REDD+ STRATEGY: MAIN DRIVERS OF DEFORESTATION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2157" y="2843007"/>
            <a:ext cx="12978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Urban Expansion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57524" y="2857930"/>
            <a:ext cx="17014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Exploitation of Forest Products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8332" y="2858869"/>
            <a:ext cx="10720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Charcoal Fuel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1921" y="2852370"/>
            <a:ext cx="13740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Commercial 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Agriculture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16" y="940179"/>
            <a:ext cx="9183216" cy="190282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000" y="6176896"/>
            <a:ext cx="8237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FIP MITIGATION POTENTIAL: AVOIDING 15 M TCO2 (2016-2025)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9753600" cy="762000"/>
          </a:xfrm>
        </p:spPr>
        <p:txBody>
          <a:bodyPr>
            <a:noAutofit/>
          </a:bodyPr>
          <a:lstStyle/>
          <a:p>
            <a:r>
              <a:rPr lang="en-AU" sz="2700" b="1" dirty="0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Integration with Government’s </a:t>
            </a:r>
            <a:br>
              <a:rPr lang="en-AU" sz="2700" b="1" dirty="0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</a:br>
            <a:r>
              <a:rPr lang="en-AU" sz="2700" b="1" dirty="0" smtClean="0">
                <a:solidFill>
                  <a:srgbClr val="008000"/>
                </a:solidFill>
                <a:latin typeface="Gotham Ultra" charset="0"/>
                <a:ea typeface="Gotham Ultra" charset="0"/>
                <a:cs typeface="Gotham Ultra" charset="0"/>
              </a:rPr>
              <a:t>Sustainable Rural Development Goals</a:t>
            </a:r>
            <a:endParaRPr lang="en-AU" sz="2700" b="1" dirty="0">
              <a:solidFill>
                <a:srgbClr val="008000"/>
              </a:solidFill>
              <a:latin typeface="Gotham Ultra" charset="0"/>
              <a:ea typeface="Gotham Ultra" charset="0"/>
              <a:cs typeface="Gotham Ultra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370201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2400" b="1" dirty="0" smtClean="0">
                <a:latin typeface="Gotham Bold" charset="0"/>
                <a:ea typeface="Gotham Bold" charset="0"/>
                <a:cs typeface="Gotham Bold" charset="0"/>
              </a:rPr>
              <a:t>STRONG NATIONAL </a:t>
            </a:r>
            <a:r>
              <a:rPr lang="en-AU" sz="2400" b="1" dirty="0">
                <a:latin typeface="Gotham Bold" charset="0"/>
                <a:ea typeface="Gotham Bold" charset="0"/>
                <a:cs typeface="Gotham Bold" charset="0"/>
              </a:rPr>
              <a:t>POLITICAL COMMITMENT </a:t>
            </a:r>
            <a:endParaRPr lang="en-AU" sz="2400" b="1" dirty="0" smtClean="0">
              <a:latin typeface="Gotham Bold" charset="0"/>
              <a:ea typeface="Gotham Bold" charset="0"/>
              <a:cs typeface="Gotham Bold" charset="0"/>
            </a:endParaRPr>
          </a:p>
          <a:p>
            <a:pPr algn="just"/>
            <a:r>
              <a:rPr lang="en-AU" sz="2400" dirty="0" smtClean="0">
                <a:latin typeface="Gotham Bold"/>
                <a:ea typeface="Gotham Bold" charset="0"/>
                <a:cs typeface="Arial" panose="020B0604020202020204" pitchFamily="34" charset="0"/>
              </a:rPr>
              <a:t>New </a:t>
            </a:r>
            <a:r>
              <a:rPr lang="en-AU" sz="2400" dirty="0">
                <a:latin typeface="Gotham Bold"/>
                <a:ea typeface="Gotham Bold" charset="0"/>
                <a:cs typeface="Arial" panose="020B0604020202020204" pitchFamily="34" charset="0"/>
              </a:rPr>
              <a:t>Ministry of Land, Environment and Rural Development (MITADER</a:t>
            </a:r>
            <a:r>
              <a:rPr lang="en-AU" sz="2400" dirty="0" smtClean="0">
                <a:latin typeface="Gotham Bold"/>
                <a:ea typeface="Gotham Bold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10000"/>
              </a:lnSpc>
            </a:pPr>
            <a:r>
              <a:rPr lang="en-AU" sz="2400" dirty="0" smtClean="0">
                <a:latin typeface="Gotham Bold"/>
                <a:cs typeface="Arial" panose="020B0604020202020204" pitchFamily="34" charset="0"/>
              </a:rPr>
              <a:t>National Program for Sustainable Development </a:t>
            </a:r>
          </a:p>
          <a:p>
            <a:pPr algn="just">
              <a:lnSpc>
                <a:spcPct val="110000"/>
              </a:lnSpc>
            </a:pPr>
            <a:r>
              <a:rPr lang="en-AU" sz="2400" dirty="0" smtClean="0">
                <a:latin typeface="Gotham Bold"/>
                <a:cs typeface="Arial" panose="020B0604020202020204" pitchFamily="34" charset="0"/>
              </a:rPr>
              <a:t>Flagship </a:t>
            </a:r>
            <a:r>
              <a:rPr lang="en-AU" sz="2400" dirty="0">
                <a:latin typeface="Gotham Bold"/>
                <a:cs typeface="Arial" panose="020B0604020202020204" pitchFamily="34" charset="0"/>
              </a:rPr>
              <a:t>program </a:t>
            </a:r>
            <a:r>
              <a:rPr lang="en-AU" sz="2400" i="1" dirty="0" err="1">
                <a:latin typeface="Gotham Bold"/>
                <a:cs typeface="Arial" panose="020B0604020202020204" pitchFamily="34" charset="0"/>
              </a:rPr>
              <a:t>Projecto</a:t>
            </a:r>
            <a:r>
              <a:rPr lang="en-AU" sz="2400" i="1" dirty="0">
                <a:latin typeface="Gotham Bold"/>
                <a:cs typeface="Arial" panose="020B0604020202020204" pitchFamily="34" charset="0"/>
              </a:rPr>
              <a:t> </a:t>
            </a:r>
            <a:r>
              <a:rPr lang="en-AU" sz="2400" i="1" dirty="0" err="1">
                <a:latin typeface="Gotham Bold"/>
                <a:cs typeface="Arial" panose="020B0604020202020204" pitchFamily="34" charset="0"/>
              </a:rPr>
              <a:t>Floresta</a:t>
            </a:r>
            <a:r>
              <a:rPr lang="en-AU" sz="2400" i="1" dirty="0">
                <a:latin typeface="Gotham Bold"/>
                <a:cs typeface="Arial" panose="020B0604020202020204" pitchFamily="34" charset="0"/>
              </a:rPr>
              <a:t> </a:t>
            </a:r>
            <a:r>
              <a:rPr lang="en-AU" sz="2400" i="1" dirty="0" err="1">
                <a:latin typeface="Gotham Bold"/>
                <a:cs typeface="Arial" panose="020B0604020202020204" pitchFamily="34" charset="0"/>
              </a:rPr>
              <a:t>em</a:t>
            </a:r>
            <a:r>
              <a:rPr lang="en-AU" sz="2400" i="1" dirty="0">
                <a:latin typeface="Gotham Bold"/>
                <a:cs typeface="Arial" panose="020B0604020202020204" pitchFamily="34" charset="0"/>
              </a:rPr>
              <a:t> </a:t>
            </a:r>
            <a:r>
              <a:rPr lang="en-AU" sz="2400" i="1" dirty="0" err="1">
                <a:latin typeface="Gotham Bold"/>
                <a:cs typeface="Arial" panose="020B0604020202020204" pitchFamily="34" charset="0"/>
              </a:rPr>
              <a:t>Pé</a:t>
            </a:r>
            <a:r>
              <a:rPr lang="en-AU" sz="2400" i="1" dirty="0">
                <a:latin typeface="Gotham Bold"/>
                <a:cs typeface="Arial" panose="020B0604020202020204" pitchFamily="34" charset="0"/>
              </a:rPr>
              <a:t> </a:t>
            </a:r>
            <a:r>
              <a:rPr lang="en-AU" sz="2400" dirty="0" smtClean="0">
                <a:latin typeface="Gotham Bold"/>
                <a:ea typeface="Gotham Bold" charset="0"/>
                <a:cs typeface="Arial" panose="020B0604020202020204" pitchFamily="34" charset="0"/>
              </a:rPr>
              <a:t>to transform </a:t>
            </a:r>
            <a:r>
              <a:rPr lang="en-AU" sz="2400" dirty="0">
                <a:latin typeface="Gotham Bold"/>
                <a:ea typeface="Gotham Bold" charset="0"/>
                <a:cs typeface="Arial" panose="020B0604020202020204" pitchFamily="34" charset="0"/>
              </a:rPr>
              <a:t>forest </a:t>
            </a:r>
            <a:r>
              <a:rPr lang="en-AU" sz="2400" dirty="0" smtClean="0">
                <a:latin typeface="Gotham Bold"/>
                <a:ea typeface="Gotham Bold" charset="0"/>
                <a:cs typeface="Arial" panose="020B0604020202020204" pitchFamily="34" charset="0"/>
              </a:rPr>
              <a:t>sector, and forest sector </a:t>
            </a:r>
            <a:r>
              <a:rPr lang="en-AU" sz="2400" smtClean="0">
                <a:latin typeface="Gotham Bold"/>
                <a:ea typeface="Gotham Bold" charset="0"/>
                <a:cs typeface="Arial" panose="020B0604020202020204" pitchFamily="34" charset="0"/>
              </a:rPr>
              <a:t>reform </a:t>
            </a:r>
            <a:endParaRPr lang="en-AU" sz="2400" dirty="0">
              <a:latin typeface="Gotham Bold"/>
              <a:ea typeface="Gotham Bold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AU" sz="2400" dirty="0" smtClean="0">
                <a:solidFill>
                  <a:srgbClr val="000000"/>
                </a:solidFill>
                <a:latin typeface="Gotham Ultra" charset="0"/>
                <a:ea typeface="Gotham Ultra" charset="0"/>
                <a:cs typeface="Gotham Ultra" charset="0"/>
              </a:rPr>
              <a:t>INDC </a:t>
            </a:r>
            <a:r>
              <a:rPr lang="en-AU" sz="2400" dirty="0">
                <a:solidFill>
                  <a:srgbClr val="000000"/>
                </a:solidFill>
                <a:latin typeface="Gotham Ultra" charset="0"/>
                <a:ea typeface="Gotham Ultra" charset="0"/>
                <a:cs typeface="Gotham Ultra" charset="0"/>
              </a:rPr>
              <a:t>presented to the UNFCCC in </a:t>
            </a:r>
            <a:r>
              <a:rPr lang="en-AU" sz="2400" dirty="0" smtClean="0">
                <a:solidFill>
                  <a:srgbClr val="000000"/>
                </a:solidFill>
                <a:latin typeface="Gotham Ultra" charset="0"/>
                <a:ea typeface="Gotham Ultra" charset="0"/>
                <a:cs typeface="Gotham Ultra" charset="0"/>
              </a:rPr>
              <a:t>2015</a:t>
            </a:r>
            <a:endParaRPr lang="en-AU" sz="2400" dirty="0">
              <a:solidFill>
                <a:srgbClr val="000000"/>
              </a:solidFill>
              <a:latin typeface="Gotham Ultra" charset="0"/>
              <a:ea typeface="Gotham Ultra" charset="0"/>
              <a:cs typeface="Gotham Ultra" charset="0"/>
            </a:endParaRPr>
          </a:p>
          <a:p>
            <a:pPr>
              <a:lnSpc>
                <a:spcPct val="110000"/>
              </a:lnSpc>
            </a:pPr>
            <a:r>
              <a:rPr lang="en-AU" sz="2400" dirty="0">
                <a:latin typeface="Gotham Bold"/>
                <a:ea typeface="Gotham Bold" charset="0"/>
                <a:cs typeface="Arial" panose="020B0604020202020204" pitchFamily="34" charset="0"/>
              </a:rPr>
              <a:t>National </a:t>
            </a:r>
            <a:r>
              <a:rPr lang="en-AU" sz="2400" dirty="0" smtClean="0">
                <a:latin typeface="Gotham Bold"/>
                <a:ea typeface="Gotham Bold" charset="0"/>
                <a:cs typeface="Arial" panose="020B0604020202020204" pitchFamily="34" charset="0"/>
              </a:rPr>
              <a:t>emissions reductions targets </a:t>
            </a:r>
            <a:r>
              <a:rPr lang="en-AU" sz="2400" dirty="0">
                <a:latin typeface="Gotham Bold"/>
                <a:ea typeface="Gotham Bold" charset="0"/>
                <a:cs typeface="Arial" panose="020B0604020202020204" pitchFamily="34" charset="0"/>
              </a:rPr>
              <a:t>in the forest sector by 30% by 2021 and 40% by 2030</a:t>
            </a:r>
          </a:p>
          <a:p>
            <a:pPr>
              <a:lnSpc>
                <a:spcPct val="110000"/>
              </a:lnSpc>
            </a:pPr>
            <a:r>
              <a:rPr lang="en-AU" sz="2400" dirty="0">
                <a:solidFill>
                  <a:srgbClr val="000000"/>
                </a:solidFill>
                <a:latin typeface="Gotham Ultra" charset="0"/>
                <a:ea typeface="Gotham Ultra" charset="0"/>
                <a:cs typeface="Gotham Ultra" charset="0"/>
              </a:rPr>
              <a:t>National REDD+ Strategy </a:t>
            </a:r>
            <a:r>
              <a:rPr lang="en-AU" sz="2400" dirty="0" smtClean="0">
                <a:solidFill>
                  <a:srgbClr val="000000"/>
                </a:solidFill>
                <a:latin typeface="Gotham Ultra" charset="0"/>
                <a:ea typeface="Gotham Ultra" charset="0"/>
                <a:cs typeface="Gotham Ultra" charset="0"/>
              </a:rPr>
              <a:t>in 2016</a:t>
            </a:r>
            <a:endParaRPr lang="en-AU" sz="2400" dirty="0">
              <a:solidFill>
                <a:srgbClr val="000000"/>
              </a:solidFill>
              <a:latin typeface="Gotham Ultra" charset="0"/>
              <a:ea typeface="Gotham Ultra" charset="0"/>
              <a:cs typeface="Gotham Ultra" charset="0"/>
            </a:endParaRPr>
          </a:p>
          <a:p>
            <a:pPr algn="just"/>
            <a:endParaRPr lang="en-AU" sz="2400" b="1" dirty="0">
              <a:latin typeface="Gotham Bold"/>
              <a:ea typeface="Gotham Bold" charset="0"/>
              <a:cs typeface="Arial" panose="020B0604020202020204" pitchFamily="34" charset="0"/>
            </a:endParaRPr>
          </a:p>
          <a:p>
            <a:pPr marL="857250" lvl="2" indent="0" algn="just">
              <a:buNone/>
            </a:pPr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6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and Round Single Corner Rectangle 5"/>
          <p:cNvSpPr/>
          <p:nvPr/>
        </p:nvSpPr>
        <p:spPr>
          <a:xfrm>
            <a:off x="3792136" y="2362200"/>
            <a:ext cx="1846664" cy="1017712"/>
          </a:xfrm>
          <a:prstGeom prst="snipRound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b="1" dirty="0" smtClean="0"/>
              <a:t>MITADER</a:t>
            </a:r>
          </a:p>
          <a:p>
            <a:pPr algn="ctr"/>
            <a:r>
              <a:rPr lang="pt-PT" sz="1600" b="1" dirty="0" smtClean="0"/>
              <a:t>(Vice </a:t>
            </a:r>
            <a:r>
              <a:rPr lang="pt-PT" sz="1600" b="1" dirty="0" err="1" smtClean="0"/>
              <a:t>Chair</a:t>
            </a:r>
            <a:r>
              <a:rPr lang="pt-PT" sz="1600" b="1" dirty="0" smtClean="0"/>
              <a:t>)</a:t>
            </a:r>
            <a:endParaRPr lang="en-CA" sz="1600" b="1" dirty="0"/>
          </a:p>
        </p:txBody>
      </p:sp>
      <p:sp>
        <p:nvSpPr>
          <p:cNvPr id="25" name="Trapezoid 24"/>
          <p:cNvSpPr/>
          <p:nvPr/>
        </p:nvSpPr>
        <p:spPr>
          <a:xfrm>
            <a:off x="228600" y="2471936"/>
            <a:ext cx="792720" cy="576064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050" dirty="0" smtClean="0"/>
              <a:t>DNPC</a:t>
            </a:r>
            <a:endParaRPr lang="en-CA" sz="1050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5334000" y="1600200"/>
            <a:ext cx="1752600" cy="632048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Prime </a:t>
            </a:r>
            <a:r>
              <a:rPr lang="pt-PT" sz="1600" dirty="0" err="1" smtClean="0"/>
              <a:t>Minister</a:t>
            </a:r>
            <a:endParaRPr lang="pt-PT" sz="1600" dirty="0" smtClean="0"/>
          </a:p>
          <a:p>
            <a:pPr algn="ctr"/>
            <a:r>
              <a:rPr lang="pt-PT" sz="1600" dirty="0" smtClean="0"/>
              <a:t>(</a:t>
            </a:r>
            <a:r>
              <a:rPr lang="pt-PT" sz="1600" dirty="0" err="1" smtClean="0"/>
              <a:t>Chair</a:t>
            </a:r>
            <a:r>
              <a:rPr lang="pt-PT" sz="1600" dirty="0" smtClean="0"/>
              <a:t>)</a:t>
            </a:r>
            <a:endParaRPr lang="en-CA" sz="1600" dirty="0"/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6858000" y="2346176"/>
            <a:ext cx="1296144" cy="625624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MFE</a:t>
            </a:r>
            <a:endParaRPr lang="en-CA" sz="1600" dirty="0"/>
          </a:p>
        </p:txBody>
      </p:sp>
      <p:sp>
        <p:nvSpPr>
          <p:cNvPr id="10" name="Snip and Round Single Corner Rectangle 9"/>
          <p:cNvSpPr/>
          <p:nvPr/>
        </p:nvSpPr>
        <p:spPr>
          <a:xfrm>
            <a:off x="5791200" y="4876800"/>
            <a:ext cx="1194284" cy="71477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MOPHRH</a:t>
            </a:r>
            <a:endParaRPr lang="en-CA" sz="1600" dirty="0"/>
          </a:p>
        </p:txBody>
      </p:sp>
      <p:sp>
        <p:nvSpPr>
          <p:cNvPr id="11" name="Snip and Round Single Corner Rectangle 10"/>
          <p:cNvSpPr/>
          <p:nvPr/>
        </p:nvSpPr>
        <p:spPr>
          <a:xfrm>
            <a:off x="7315200" y="4724400"/>
            <a:ext cx="1219200" cy="457200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MIC</a:t>
            </a:r>
            <a:endParaRPr lang="en-CA" sz="1600" dirty="0"/>
          </a:p>
        </p:txBody>
      </p:sp>
      <p:sp>
        <p:nvSpPr>
          <p:cNvPr id="12" name="Snip and Round Single Corner Rectangle 11"/>
          <p:cNvSpPr/>
          <p:nvPr/>
        </p:nvSpPr>
        <p:spPr>
          <a:xfrm>
            <a:off x="3886200" y="4343400"/>
            <a:ext cx="1296144" cy="71291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MIREME</a:t>
            </a:r>
            <a:endParaRPr lang="en-CA" sz="1600" dirty="0"/>
          </a:p>
        </p:txBody>
      </p:sp>
      <p:sp>
        <p:nvSpPr>
          <p:cNvPr id="13" name="Snip and Round Single Corner Rectangle 12"/>
          <p:cNvSpPr/>
          <p:nvPr/>
        </p:nvSpPr>
        <p:spPr>
          <a:xfrm>
            <a:off x="3962400" y="3505200"/>
            <a:ext cx="1296144" cy="71291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MINAG</a:t>
            </a:r>
            <a:endParaRPr lang="en-CA" sz="1600" dirty="0"/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5628680" y="5715000"/>
            <a:ext cx="1610320" cy="71291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3 Civil </a:t>
            </a:r>
            <a:r>
              <a:rPr lang="pt-PT" sz="1600" dirty="0" err="1" smtClean="0"/>
              <a:t>Society</a:t>
            </a:r>
            <a:r>
              <a:rPr lang="pt-PT" sz="1600" dirty="0" smtClean="0"/>
              <a:t> / </a:t>
            </a:r>
            <a:r>
              <a:rPr lang="pt-PT" sz="1600" dirty="0" err="1" smtClean="0"/>
              <a:t>Private</a:t>
            </a:r>
            <a:r>
              <a:rPr lang="pt-PT" sz="1600" dirty="0" smtClean="0"/>
              <a:t> Sector</a:t>
            </a:r>
            <a:endParaRPr lang="en-CA" sz="1600" dirty="0"/>
          </a:p>
        </p:txBody>
      </p:sp>
      <p:sp>
        <p:nvSpPr>
          <p:cNvPr id="17" name="Snip and Round Single Corner Rectangle 16"/>
          <p:cNvSpPr/>
          <p:nvPr/>
        </p:nvSpPr>
        <p:spPr>
          <a:xfrm>
            <a:off x="7315200" y="5334000"/>
            <a:ext cx="1219200" cy="609600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3 Academia</a:t>
            </a:r>
            <a:endParaRPr lang="en-CA" sz="16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7620000" y="3124200"/>
            <a:ext cx="1143000" cy="585428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MMAIP</a:t>
            </a:r>
            <a:endParaRPr lang="en-CA" sz="1600" dirty="0"/>
          </a:p>
        </p:txBody>
      </p:sp>
      <p:sp>
        <p:nvSpPr>
          <p:cNvPr id="19" name="Snip and Round Single Corner Rectangle 18"/>
          <p:cNvSpPr/>
          <p:nvPr/>
        </p:nvSpPr>
        <p:spPr>
          <a:xfrm>
            <a:off x="7620000" y="3781028"/>
            <a:ext cx="1121532" cy="79097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MAEFP</a:t>
            </a:r>
            <a:endParaRPr lang="en-CA" sz="1600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4038600" y="5257800"/>
            <a:ext cx="1368152" cy="73955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600" dirty="0" smtClean="0"/>
              <a:t>3 </a:t>
            </a:r>
            <a:r>
              <a:rPr lang="pt-PT" sz="1600" dirty="0" err="1" smtClean="0"/>
              <a:t>Individuals</a:t>
            </a:r>
            <a:endParaRPr lang="en-CA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2312877" y="790972"/>
            <a:ext cx="4374232" cy="667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COUNCIL OF MINISTERS</a:t>
            </a:r>
            <a:endParaRPr lang="en-CA" b="1" dirty="0"/>
          </a:p>
        </p:txBody>
      </p:sp>
      <p:sp>
        <p:nvSpPr>
          <p:cNvPr id="22" name="Trapezoid 21"/>
          <p:cNvSpPr/>
          <p:nvPr/>
        </p:nvSpPr>
        <p:spPr>
          <a:xfrm>
            <a:off x="781584" y="2471936"/>
            <a:ext cx="792720" cy="576064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050" dirty="0" smtClean="0"/>
              <a:t>DINAB</a:t>
            </a:r>
            <a:endParaRPr lang="en-CA" sz="1050" dirty="0"/>
          </a:p>
        </p:txBody>
      </p:sp>
      <p:sp>
        <p:nvSpPr>
          <p:cNvPr id="23" name="Trapezoid 22"/>
          <p:cNvSpPr/>
          <p:nvPr/>
        </p:nvSpPr>
        <p:spPr>
          <a:xfrm>
            <a:off x="1295400" y="2471936"/>
            <a:ext cx="792720" cy="576064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050" dirty="0" smtClean="0"/>
              <a:t>DNOT</a:t>
            </a:r>
            <a:endParaRPr lang="en-CA" sz="1050" dirty="0"/>
          </a:p>
        </p:txBody>
      </p:sp>
      <p:sp>
        <p:nvSpPr>
          <p:cNvPr id="24" name="Trapezoid 23"/>
          <p:cNvSpPr/>
          <p:nvPr/>
        </p:nvSpPr>
        <p:spPr>
          <a:xfrm>
            <a:off x="1828800" y="2471936"/>
            <a:ext cx="792720" cy="576064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050" dirty="0" smtClean="0"/>
              <a:t>DNDR</a:t>
            </a:r>
            <a:endParaRPr lang="en-CA" sz="1050" dirty="0"/>
          </a:p>
        </p:txBody>
      </p:sp>
      <p:sp>
        <p:nvSpPr>
          <p:cNvPr id="26" name="Trapezoid 25"/>
          <p:cNvSpPr/>
          <p:nvPr/>
        </p:nvSpPr>
        <p:spPr>
          <a:xfrm>
            <a:off x="2382528" y="2471936"/>
            <a:ext cx="741672" cy="576064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050" dirty="0" smtClean="0"/>
              <a:t>DINAF</a:t>
            </a:r>
            <a:endParaRPr lang="en-CA" sz="105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828800" y="14793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dirty="0" smtClean="0">
                <a:solidFill>
                  <a:srgbClr val="008000"/>
                </a:solidFill>
                <a:latin typeface="Gotham Ultra"/>
              </a:rPr>
              <a:t>Institutional </a:t>
            </a:r>
            <a:r>
              <a:rPr lang="en-AU" sz="2400" b="1" dirty="0">
                <a:solidFill>
                  <a:srgbClr val="008000"/>
                </a:solidFill>
                <a:latin typeface="Gotham Ultra"/>
              </a:rPr>
              <a:t>Arrangements for </a:t>
            </a:r>
            <a:r>
              <a:rPr lang="x-none" sz="2400" b="1" dirty="0" smtClean="0">
                <a:solidFill>
                  <a:srgbClr val="008000"/>
                </a:solidFill>
                <a:latin typeface="Gotham Ultra"/>
              </a:rPr>
              <a:t>REDD+</a:t>
            </a:r>
            <a:endParaRPr lang="tn-ZA" sz="2400" b="1" dirty="0">
              <a:solidFill>
                <a:srgbClr val="008000"/>
              </a:solidFill>
              <a:latin typeface="Gotham Ultra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1000" y="3457812"/>
            <a:ext cx="2590800" cy="685800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30" name="Rounded Rectangle 4"/>
          <p:cNvSpPr/>
          <p:nvPr/>
        </p:nvSpPr>
        <p:spPr>
          <a:xfrm>
            <a:off x="457200" y="3576230"/>
            <a:ext cx="2451921" cy="567382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tx1"/>
                </a:solidFill>
              </a:rPr>
              <a:t>UGFI </a:t>
            </a:r>
          </a:p>
          <a:p>
            <a:pPr lvl="0" algn="ctr" defTabSz="10668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>
                <a:solidFill>
                  <a:schemeClr val="tx1"/>
                </a:solidFill>
              </a:rPr>
              <a:t>(International Funds </a:t>
            </a:r>
          </a:p>
          <a:p>
            <a:pPr lvl="0" algn="ctr" defTabSz="1066800">
              <a:lnSpc>
                <a:spcPct val="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Management</a:t>
            </a:r>
            <a:r>
              <a:rPr lang="en-US" sz="1600" kern="1200" dirty="0" smtClean="0">
                <a:solidFill>
                  <a:schemeClr val="tx1"/>
                </a:solidFill>
              </a:rPr>
              <a:t> Unit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kern="12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828800" y="4524612"/>
            <a:ext cx="17526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smtClean="0"/>
              <a:t>Local </a:t>
            </a:r>
            <a:r>
              <a:rPr lang="pt-PT" sz="1400" dirty="0" err="1" smtClean="0"/>
              <a:t>Stakeholder</a:t>
            </a:r>
            <a:r>
              <a:rPr lang="pt-PT" sz="1400" dirty="0" smtClean="0"/>
              <a:t> </a:t>
            </a:r>
            <a:r>
              <a:rPr lang="pt-PT" sz="1400" dirty="0" err="1" smtClean="0"/>
              <a:t>Collaboration</a:t>
            </a:r>
            <a:endParaRPr lang="pt-PT" sz="1400" dirty="0" smtClean="0"/>
          </a:p>
        </p:txBody>
      </p:sp>
      <p:sp>
        <p:nvSpPr>
          <p:cNvPr id="32" name="Rounded Rectangle 31"/>
          <p:cNvSpPr/>
          <p:nvPr/>
        </p:nvSpPr>
        <p:spPr>
          <a:xfrm>
            <a:off x="1600200" y="5439012"/>
            <a:ext cx="1828800" cy="8855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err="1" smtClean="0"/>
              <a:t>Service</a:t>
            </a:r>
            <a:r>
              <a:rPr lang="pt-PT" sz="1400" dirty="0" smtClean="0"/>
              <a:t> </a:t>
            </a:r>
            <a:r>
              <a:rPr lang="pt-PT" sz="1400" dirty="0" err="1" smtClean="0"/>
              <a:t>Providers</a:t>
            </a:r>
            <a:r>
              <a:rPr lang="pt-PT" sz="1400" dirty="0" smtClean="0"/>
              <a:t> (</a:t>
            </a:r>
            <a:r>
              <a:rPr lang="pt-PT" sz="1400" dirty="0" err="1" smtClean="0"/>
              <a:t>NGOs</a:t>
            </a:r>
            <a:r>
              <a:rPr lang="pt-PT" sz="1400" dirty="0" smtClean="0"/>
              <a:t>, </a:t>
            </a:r>
            <a:r>
              <a:rPr lang="pt-PT" sz="1400" dirty="0" err="1" smtClean="0"/>
              <a:t>Private</a:t>
            </a:r>
            <a:r>
              <a:rPr lang="pt-PT" sz="1400" dirty="0" smtClean="0"/>
              <a:t> Sector) </a:t>
            </a:r>
            <a:endParaRPr lang="en-CA" sz="1400" dirty="0"/>
          </a:p>
        </p:txBody>
      </p:sp>
      <p:sp>
        <p:nvSpPr>
          <p:cNvPr id="33" name="Rounded Rectangle 32"/>
          <p:cNvSpPr/>
          <p:nvPr/>
        </p:nvSpPr>
        <p:spPr>
          <a:xfrm>
            <a:off x="228600" y="4448412"/>
            <a:ext cx="12954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 err="1" smtClean="0"/>
              <a:t>Inter</a:t>
            </a:r>
            <a:r>
              <a:rPr lang="pt-PT" sz="1400" dirty="0" smtClean="0"/>
              <a:t>-Institutional </a:t>
            </a:r>
            <a:r>
              <a:rPr lang="pt-PT" sz="1400" dirty="0" err="1" smtClean="0"/>
              <a:t>Collaboration</a:t>
            </a:r>
            <a:r>
              <a:rPr lang="pt-PT" sz="1400" dirty="0" smtClean="0"/>
              <a:t> (FIP </a:t>
            </a:r>
            <a:r>
              <a:rPr lang="pt-PT" sz="1400" dirty="0" err="1" smtClean="0"/>
              <a:t>Steering</a:t>
            </a:r>
            <a:r>
              <a:rPr lang="pt-PT" sz="1400" dirty="0" smtClean="0"/>
              <a:t> </a:t>
            </a:r>
            <a:r>
              <a:rPr lang="pt-PT" sz="1400" dirty="0" err="1" smtClean="0"/>
              <a:t>Committee</a:t>
            </a:r>
            <a:r>
              <a:rPr lang="pt-PT" sz="1400" dirty="0" smtClean="0"/>
              <a:t>, CONDES)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33400" y="4143612"/>
            <a:ext cx="2286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>
            <a:off x="2133600" y="4143612"/>
            <a:ext cx="571500" cy="381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24000" y="4143612"/>
            <a:ext cx="304800" cy="1295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Down Arrow 47"/>
          <p:cNvSpPr/>
          <p:nvPr/>
        </p:nvSpPr>
        <p:spPr>
          <a:xfrm>
            <a:off x="1447800" y="3076812"/>
            <a:ext cx="457200" cy="381000"/>
          </a:xfrm>
          <a:prstGeom prst="down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334000" y="3048000"/>
            <a:ext cx="2133600" cy="175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CONDES (</a:t>
            </a:r>
            <a:r>
              <a:rPr lang="pt-PT" dirty="0" err="1"/>
              <a:t>Council</a:t>
            </a:r>
            <a:r>
              <a:rPr lang="pt-PT" dirty="0"/>
              <a:t> for </a:t>
            </a:r>
            <a:r>
              <a:rPr lang="pt-PT" dirty="0" err="1"/>
              <a:t>Sustainable</a:t>
            </a:r>
            <a:r>
              <a:rPr lang="pt-PT" dirty="0"/>
              <a:t> </a:t>
            </a:r>
            <a:r>
              <a:rPr lang="pt-PT" dirty="0" err="1"/>
              <a:t>Development</a:t>
            </a:r>
            <a:r>
              <a:rPr lang="pt-PT" dirty="0" smtClean="0"/>
              <a:t>)</a:t>
            </a:r>
            <a:endParaRPr lang="en-CA" dirty="0"/>
          </a:p>
        </p:txBody>
      </p:sp>
      <p:sp>
        <p:nvSpPr>
          <p:cNvPr id="56" name="Right Brace 55"/>
          <p:cNvSpPr/>
          <p:nvPr/>
        </p:nvSpPr>
        <p:spPr>
          <a:xfrm>
            <a:off x="3276600" y="2286000"/>
            <a:ext cx="457200" cy="1447800"/>
          </a:xfrm>
          <a:prstGeom prst="rightBrace">
            <a:avLst>
              <a:gd name="adj1" fmla="val 8333"/>
              <a:gd name="adj2" fmla="val 4749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82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0"/>
            <a:ext cx="916305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57300" y="52964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326151"/>
                </a:solidFill>
                <a:latin typeface="Gotham Ultra" charset="0"/>
                <a:ea typeface="Gotham Ultra" charset="0"/>
                <a:cs typeface="Gotham Ultra" charset="0"/>
              </a:rPr>
              <a:t>EXPECTED CO-BENEFITS FROM </a:t>
            </a:r>
            <a:endParaRPr lang="en-AU" sz="2400" b="1" dirty="0" smtClean="0">
              <a:solidFill>
                <a:srgbClr val="326151"/>
              </a:solidFill>
              <a:latin typeface="Gotham Ultra" charset="0"/>
              <a:ea typeface="Gotham Ultra" charset="0"/>
              <a:cs typeface="Gotham Ultra" charset="0"/>
            </a:endParaRPr>
          </a:p>
          <a:p>
            <a:pPr algn="ctr"/>
            <a:r>
              <a:rPr lang="en-AU" sz="2400" b="1" dirty="0" smtClean="0">
                <a:solidFill>
                  <a:srgbClr val="326151"/>
                </a:solidFill>
                <a:latin typeface="Gotham Ultra" charset="0"/>
                <a:ea typeface="Gotham Ultra" charset="0"/>
                <a:cs typeface="Gotham Ultra" charset="0"/>
              </a:rPr>
              <a:t>FIP INVESTMENTS</a:t>
            </a:r>
            <a:endParaRPr lang="pt-BR" sz="2400" b="1" dirty="0">
              <a:solidFill>
                <a:srgbClr val="326151"/>
              </a:solidFill>
              <a:latin typeface="MS Reference Sans Serif" panose="020B0604030504040204" pitchFamily="34" charset="0"/>
              <a:cs typeface="Miriam Fixed" panose="020B0509050101010101" pitchFamily="49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48264" y="6356356"/>
            <a:ext cx="2057400" cy="365125"/>
          </a:xfrm>
        </p:spPr>
        <p:txBody>
          <a:bodyPr/>
          <a:lstStyle/>
          <a:p>
            <a:fld id="{DA384C07-E8F8-4E8F-8547-2B0BBB84396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81000" y="2315870"/>
            <a:ext cx="2590800" cy="11612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en-US" sz="2000" b="1" dirty="0"/>
              <a:t>Sustainable </a:t>
            </a:r>
            <a:r>
              <a:rPr lang="en-US" altLang="en-US" sz="2000" b="1" dirty="0" smtClean="0"/>
              <a:t>forest and land management</a:t>
            </a:r>
            <a:endParaRPr lang="en-US" altLang="en-US" sz="20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248400" y="3886200"/>
            <a:ext cx="2590801" cy="1524000"/>
          </a:xfrm>
          <a:prstGeom prst="roundRect">
            <a:avLst/>
          </a:prstGeom>
          <a:solidFill>
            <a:srgbClr val="004442"/>
          </a:solidFill>
          <a:ln>
            <a:solidFill>
              <a:srgbClr val="32615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AU" sz="2000" b="1" dirty="0" smtClean="0">
                <a:solidFill>
                  <a:schemeClr val="bg1"/>
                </a:solidFill>
                <a:latin typeface="+mj-lt"/>
                <a:ea typeface="Gotham Bold" charset="0"/>
                <a:cs typeface="Gotham Bold" charset="0"/>
              </a:rPr>
              <a:t>Decreased pressure on forests </a:t>
            </a:r>
            <a:r>
              <a:rPr lang="en-AU" sz="2000" dirty="0" smtClean="0">
                <a:solidFill>
                  <a:schemeClr val="bg1"/>
                </a:solidFill>
                <a:latin typeface="+mj-lt"/>
                <a:ea typeface="Gotham Bold" charset="0"/>
                <a:cs typeface="Gotham Bold" charset="0"/>
              </a:rPr>
              <a:t>through sustainable biomass</a:t>
            </a:r>
            <a:endParaRPr lang="en-US" altLang="en-US" sz="20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228600" y="3657600"/>
            <a:ext cx="2986016" cy="150898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AU" altLang="en-US" sz="2000" b="1" dirty="0"/>
              <a:t>I</a:t>
            </a:r>
            <a:r>
              <a:rPr lang="en-AU" altLang="en-US" sz="2000" b="1" dirty="0" smtClean="0"/>
              <a:t>ncome </a:t>
            </a:r>
            <a:r>
              <a:rPr lang="en-AU" altLang="en-US" sz="2000" b="1" dirty="0"/>
              <a:t>diversification and </a:t>
            </a:r>
            <a:r>
              <a:rPr lang="en-AU" altLang="en-US" sz="2000" b="1" dirty="0" smtClean="0"/>
              <a:t>employment generation </a:t>
            </a:r>
            <a:r>
              <a:rPr lang="en-AU" altLang="en-US" sz="2000" dirty="0" smtClean="0"/>
              <a:t>among </a:t>
            </a:r>
            <a:r>
              <a:rPr lang="en-AU" altLang="en-US" sz="2000" dirty="0"/>
              <a:t>communities</a:t>
            </a:r>
            <a:endParaRPr lang="en-US" altLang="en-US" sz="20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096000" y="914400"/>
            <a:ext cx="2743219" cy="1197010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AU" sz="2000" b="1" dirty="0" smtClean="0">
                <a:solidFill>
                  <a:schemeClr val="bg1"/>
                </a:solidFill>
                <a:latin typeface="+mj-lt"/>
                <a:ea typeface="Gotham Bold" charset="0"/>
                <a:cs typeface="Gotham Bold" charset="0"/>
              </a:rPr>
              <a:t>Resilience to climate change impacts</a:t>
            </a:r>
            <a:endParaRPr lang="en-US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6096000" y="2286000"/>
            <a:ext cx="2743219" cy="140344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en-US" sz="2000" b="1" dirty="0"/>
              <a:t>Rehabilitation of degraded </a:t>
            </a:r>
            <a:r>
              <a:rPr lang="en-US" altLang="en-US" sz="2000" b="1" dirty="0" smtClean="0"/>
              <a:t>lands and improved ecosystems </a:t>
            </a:r>
            <a:r>
              <a:rPr lang="en-US" altLang="en-US" sz="2000" dirty="0"/>
              <a:t>through reforestation </a:t>
            </a:r>
          </a:p>
        </p:txBody>
      </p:sp>
      <p:sp>
        <p:nvSpPr>
          <p:cNvPr id="12" name="Retângulo de cantos arredondados 2"/>
          <p:cNvSpPr/>
          <p:nvPr/>
        </p:nvSpPr>
        <p:spPr>
          <a:xfrm>
            <a:off x="6172200" y="5562600"/>
            <a:ext cx="2590802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altLang="en-US" sz="2000" b="1" dirty="0" smtClean="0"/>
              <a:t>Transformational value </a:t>
            </a:r>
            <a:r>
              <a:rPr lang="en-US" altLang="en-US" sz="2000" dirty="0" smtClean="0"/>
              <a:t>added</a:t>
            </a:r>
            <a:endParaRPr lang="en-US" altLang="en-US" sz="2000" dirty="0"/>
          </a:p>
        </p:txBody>
      </p:sp>
      <p:sp>
        <p:nvSpPr>
          <p:cNvPr id="6" name="Rectângulo arredondado 5"/>
          <p:cNvSpPr/>
          <p:nvPr/>
        </p:nvSpPr>
        <p:spPr>
          <a:xfrm>
            <a:off x="381000" y="944270"/>
            <a:ext cx="2590801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  <a:latin typeface="+mj-lt"/>
              </a:rPr>
              <a:t>Improved </a:t>
            </a:r>
            <a:r>
              <a:rPr lang="pt-PT" sz="2000" b="1" dirty="0">
                <a:solidFill>
                  <a:schemeClr val="bg1"/>
                </a:solidFill>
                <a:latin typeface="+mj-lt"/>
              </a:rPr>
              <a:t>g</a:t>
            </a:r>
            <a:r>
              <a:rPr lang="pt-PT" sz="2000" b="1" dirty="0" smtClean="0">
                <a:solidFill>
                  <a:schemeClr val="bg1"/>
                </a:solidFill>
                <a:latin typeface="+mj-lt"/>
              </a:rPr>
              <a:t>overnance </a:t>
            </a:r>
            <a:r>
              <a:rPr lang="pt-PT" sz="2000" dirty="0">
                <a:solidFill>
                  <a:schemeClr val="bg1"/>
                </a:solidFill>
                <a:latin typeface="+mj-lt"/>
              </a:rPr>
              <a:t>and institutional </a:t>
            </a:r>
            <a:r>
              <a:rPr lang="pt-PT" sz="2000" dirty="0" smtClean="0">
                <a:solidFill>
                  <a:schemeClr val="bg1"/>
                </a:solidFill>
                <a:latin typeface="+mj-lt"/>
              </a:rPr>
              <a:t>capacity</a:t>
            </a:r>
            <a:endParaRPr lang="tn-Z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tângulo de cantos arredondados 10"/>
          <p:cNvSpPr/>
          <p:nvPr/>
        </p:nvSpPr>
        <p:spPr>
          <a:xfrm>
            <a:off x="228600" y="5486400"/>
            <a:ext cx="3124200" cy="9906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solidFill>
                  <a:schemeClr val="bg1"/>
                </a:solidFill>
                <a:latin typeface="+mj-lt"/>
                <a:ea typeface="Gotham Bold" charset="0"/>
                <a:cs typeface="Gotham Bold" charset="0"/>
              </a:rPr>
              <a:t>C</a:t>
            </a:r>
            <a:r>
              <a:rPr lang="en-US" sz="2000" b="1" dirty="0" err="1" smtClean="0"/>
              <a:t>ommunity</a:t>
            </a:r>
            <a:r>
              <a:rPr lang="en-US" sz="2000" b="1" dirty="0" smtClean="0"/>
              <a:t> </a:t>
            </a:r>
            <a:r>
              <a:rPr lang="en-US" sz="2000" b="1" dirty="0"/>
              <a:t>engagement </a:t>
            </a:r>
            <a:r>
              <a:rPr lang="en-US" sz="2000" dirty="0"/>
              <a:t>in improved agricultural and land </a:t>
            </a:r>
            <a:r>
              <a:rPr lang="en-US" sz="2000" dirty="0" smtClean="0"/>
              <a:t>management</a:t>
            </a: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539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4343400" cy="533400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rgbClr val="008000"/>
                </a:solidFill>
                <a:latin typeface="Gotham Bold" charset="0"/>
                <a:ea typeface="Gotham Bold" charset="0"/>
                <a:cs typeface="Gotham Bold" charset="0"/>
              </a:rPr>
              <a:t>FIP Strategic </a:t>
            </a:r>
            <a:r>
              <a:rPr lang="en-AU" sz="2800" dirty="0" smtClean="0">
                <a:solidFill>
                  <a:srgbClr val="008000"/>
                </a:solidFill>
                <a:latin typeface="Gotham Bold" charset="0"/>
                <a:ea typeface="Gotham Bold" charset="0"/>
                <a:cs typeface="Gotham Bold" charset="0"/>
              </a:rPr>
              <a:t>Direction</a:t>
            </a:r>
            <a:endParaRPr lang="en-AU" sz="2800" dirty="0">
              <a:solidFill>
                <a:srgbClr val="008000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286006"/>
            <a:ext cx="3886200" cy="1828794"/>
          </a:xfrm>
        </p:spPr>
        <p:txBody>
          <a:bodyPr>
            <a:noAutofit/>
          </a:bodyPr>
          <a:lstStyle/>
          <a:p>
            <a:pPr algn="ctr"/>
            <a:r>
              <a:rPr lang="en-AU" sz="2000" b="1" dirty="0" smtClean="0">
                <a:latin typeface="Gotham Bold" charset="0"/>
                <a:ea typeface="Gotham Bold" charset="0"/>
                <a:cs typeface="Gotham Bold" charset="0"/>
              </a:rPr>
              <a:t>Policy </a:t>
            </a:r>
            <a:r>
              <a:rPr lang="en-AU" sz="2000" b="1" dirty="0">
                <a:latin typeface="Gotham Bold" charset="0"/>
                <a:ea typeface="Gotham Bold" charset="0"/>
                <a:cs typeface="Gotham Bold" charset="0"/>
              </a:rPr>
              <a:t>and legal reform, governance and strengthening of capacity that will create the enabling conditions for change</a:t>
            </a:r>
          </a:p>
          <a:p>
            <a:pPr algn="just"/>
            <a:endParaRPr lang="en-AU" sz="2000" b="1" dirty="0">
              <a:solidFill>
                <a:srgbClr val="C00000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609600"/>
            <a:ext cx="9906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29000" y="609600"/>
            <a:ext cx="11430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6667500" y="-266700"/>
            <a:ext cx="457200" cy="403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AU" sz="2400" b="1" dirty="0">
                <a:solidFill>
                  <a:schemeClr val="tx1"/>
                </a:solidFill>
                <a:latin typeface="Gotham Bold" charset="0"/>
                <a:ea typeface="Gotham Bold" charset="0"/>
                <a:cs typeface="Gotham Bold" charset="0"/>
              </a:rPr>
              <a:t>Landscape </a:t>
            </a:r>
            <a:r>
              <a:rPr lang="en-AU" sz="2400" b="1" dirty="0" smtClean="0">
                <a:solidFill>
                  <a:schemeClr val="tx1"/>
                </a:solidFill>
                <a:latin typeface="Gotham Bold" charset="0"/>
                <a:ea typeface="Gotham Bold" charset="0"/>
                <a:cs typeface="Gotham Bold" charset="0"/>
              </a:rPr>
              <a:t>Level </a:t>
            </a:r>
            <a:endParaRPr lang="en-AU" sz="2400" b="1" dirty="0">
              <a:solidFill>
                <a:schemeClr val="tx1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2400300" y="-266700"/>
            <a:ext cx="457200" cy="4038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  <a:latin typeface="Gotham Bold" charset="0"/>
                <a:ea typeface="Gotham Bold" charset="0"/>
                <a:cs typeface="Gotham Bold" charset="0"/>
              </a:rPr>
              <a:t>National Level </a:t>
            </a:r>
            <a:endParaRPr lang="en-AU" sz="2400" b="1" dirty="0">
              <a:solidFill>
                <a:schemeClr val="tx1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5029200" y="2209800"/>
            <a:ext cx="38862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dirty="0" smtClean="0">
                <a:latin typeface="Gotham Bold" charset="0"/>
                <a:ea typeface="Gotham Bold" charset="0"/>
                <a:cs typeface="Gotham Bold" charset="0"/>
              </a:rPr>
              <a:t>Transform economic activities and opportunities across sectors to improve forest and land management practices and contribute to rural livelihood improvements </a:t>
            </a:r>
          </a:p>
          <a:p>
            <a:pPr algn="just"/>
            <a:endParaRPr lang="en-AU" sz="2000" b="1" dirty="0">
              <a:solidFill>
                <a:srgbClr val="C00000"/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pic>
        <p:nvPicPr>
          <p:cNvPr id="3" name="Picture 2" descr="moz foto 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76" y="4495800"/>
            <a:ext cx="3163824" cy="2365248"/>
          </a:xfrm>
          <a:prstGeom prst="rect">
            <a:avLst/>
          </a:prstGeom>
        </p:spPr>
      </p:pic>
      <p:pic>
        <p:nvPicPr>
          <p:cNvPr id="5" name="Picture 4" descr="moz foto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4495800"/>
            <a:ext cx="3151632" cy="2371344"/>
          </a:xfrm>
          <a:prstGeom prst="rect">
            <a:avLst/>
          </a:prstGeom>
        </p:spPr>
      </p:pic>
      <p:pic>
        <p:nvPicPr>
          <p:cNvPr id="9" name="Picture 8" descr="Screen Shot 2016-06-15 at 5.45.3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1"/>
            <a:ext cx="3048000" cy="24384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66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3"/>
          <p:cNvGrpSpPr/>
          <p:nvPr/>
        </p:nvGrpSpPr>
        <p:grpSpPr>
          <a:xfrm>
            <a:off x="-152400" y="553041"/>
            <a:ext cx="8501201" cy="5763525"/>
            <a:chOff x="279919" y="537108"/>
            <a:chExt cx="11485628" cy="7198503"/>
          </a:xfrm>
        </p:grpSpPr>
        <p:grpSp>
          <p:nvGrpSpPr>
            <p:cNvPr id="7" name="Group 41"/>
            <p:cNvGrpSpPr/>
            <p:nvPr/>
          </p:nvGrpSpPr>
          <p:grpSpPr>
            <a:xfrm>
              <a:off x="279919" y="537108"/>
              <a:ext cx="11485628" cy="7198503"/>
              <a:chOff x="451369" y="650096"/>
              <a:chExt cx="11485628" cy="719850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455902" y="688196"/>
                <a:ext cx="4481095" cy="7160403"/>
              </a:xfrm>
              <a:prstGeom prst="roundRect">
                <a:avLst>
                  <a:gd name="adj" fmla="val 661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927548" y="650096"/>
                <a:ext cx="4178102" cy="7141353"/>
              </a:xfrm>
              <a:prstGeom prst="roundRect">
                <a:avLst>
                  <a:gd name="adj" fmla="val 661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803743" y="761260"/>
                <a:ext cx="2283542" cy="576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Project One</a:t>
                </a:r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grpSp>
            <p:nvGrpSpPr>
              <p:cNvPr id="8" name="Group 39"/>
              <p:cNvGrpSpPr/>
              <p:nvPr/>
            </p:nvGrpSpPr>
            <p:grpSpPr>
              <a:xfrm>
                <a:off x="451369" y="762354"/>
                <a:ext cx="11358539" cy="6901457"/>
                <a:chOff x="451369" y="762354"/>
                <a:chExt cx="11358539" cy="6901457"/>
              </a:xfrm>
            </p:grpSpPr>
            <p:grpSp>
              <p:nvGrpSpPr>
                <p:cNvPr id="11" name="Group 25"/>
                <p:cNvGrpSpPr/>
                <p:nvPr/>
              </p:nvGrpSpPr>
              <p:grpSpPr>
                <a:xfrm>
                  <a:off x="793291" y="5224366"/>
                  <a:ext cx="10966256" cy="1040009"/>
                  <a:chOff x="754103" y="4166274"/>
                  <a:chExt cx="10966256" cy="1040009"/>
                </a:xfrm>
              </p:grpSpPr>
              <p:sp>
                <p:nvSpPr>
                  <p:cNvPr id="30" name="Right Arrow 29"/>
                  <p:cNvSpPr/>
                  <p:nvPr/>
                </p:nvSpPr>
                <p:spPr>
                  <a:xfrm>
                    <a:off x="754103" y="4166274"/>
                    <a:ext cx="10966256" cy="983745"/>
                  </a:xfrm>
                  <a:prstGeom prst="rightArrow">
                    <a:avLst>
                      <a:gd name="adj1" fmla="val 100000"/>
                      <a:gd name="adj2" fmla="val 54412"/>
                    </a:avLst>
                  </a:prstGeom>
                  <a:gradFill flip="none" rotWithShape="1">
                    <a:gsLst>
                      <a:gs pos="16000">
                        <a:schemeClr val="accent1">
                          <a:lumMod val="60000"/>
                          <a:lumOff val="40000"/>
                          <a:alpha val="75000"/>
                        </a:schemeClr>
                      </a:gs>
                      <a:gs pos="77000">
                        <a:schemeClr val="accent1">
                          <a:lumMod val="20000"/>
                          <a:lumOff val="80000"/>
                          <a:alpha val="75000"/>
                        </a:schemeClr>
                      </a:gs>
                    </a:gsLst>
                    <a:lin ang="135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2890629" y="4166274"/>
                    <a:ext cx="4831053" cy="104000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74625" indent="-174625">
                      <a:lnSpc>
                        <a:spcPct val="107000"/>
                      </a:lnSpc>
                      <a:spcAft>
                        <a:spcPts val="2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400" dirty="0"/>
                      <a:t>Reduced biomass energy use </a:t>
                    </a:r>
                    <a:endParaRPr lang="en-US" sz="1400" dirty="0"/>
                  </a:p>
                  <a:p>
                    <a:pPr marL="174625" indent="-174625">
                      <a:lnSpc>
                        <a:spcPct val="107000"/>
                      </a:lnSpc>
                      <a:spcAft>
                        <a:spcPts val="2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400" dirty="0"/>
                      <a:t>Improved </a:t>
                    </a:r>
                    <a:r>
                      <a:rPr lang="en-US" sz="1400" dirty="0"/>
                      <a:t>biomass energy </a:t>
                    </a:r>
                    <a:r>
                      <a:rPr lang="en-US" sz="1400" dirty="0"/>
                      <a:t>production</a:t>
                    </a:r>
                  </a:p>
                  <a:p>
                    <a:pPr marL="174625" indent="-174625">
                      <a:lnSpc>
                        <a:spcPct val="107000"/>
                      </a:lnSpc>
                      <a:spcAft>
                        <a:spcPts val="2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400" dirty="0"/>
                      <a:t>Promotion </a:t>
                    </a:r>
                    <a:r>
                      <a:rPr lang="en-US" sz="1400" dirty="0"/>
                      <a:t>of alternatives 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58195" y="4246293"/>
                    <a:ext cx="2093152" cy="730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Sustainable Biomass Energy</a:t>
                    </a:r>
                    <a:endParaRPr lang="en-US" sz="1600" b="1" dirty="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867236" y="1212710"/>
                  <a:ext cx="4333222" cy="77345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CA" sz="1600" dirty="0" smtClean="0"/>
                    <a:t>Mozambique Forest Investment Project (</a:t>
                  </a:r>
                  <a:r>
                    <a:rPr lang="en-CA" sz="1600" dirty="0" err="1" smtClean="0"/>
                    <a:t>MozFIP</a:t>
                  </a:r>
                  <a:r>
                    <a:rPr lang="en-CA" sz="1600" dirty="0" smtClean="0"/>
                    <a:t>)</a:t>
                  </a:r>
                  <a:endParaRPr lang="en-US" sz="1600" dirty="0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3" name="Group 33"/>
                <p:cNvGrpSpPr/>
                <p:nvPr/>
              </p:nvGrpSpPr>
              <p:grpSpPr>
                <a:xfrm>
                  <a:off x="758195" y="2032200"/>
                  <a:ext cx="11051713" cy="1568225"/>
                  <a:chOff x="758195" y="2031383"/>
                  <a:chExt cx="11051713" cy="1200291"/>
                </a:xfrm>
              </p:grpSpPr>
              <p:sp>
                <p:nvSpPr>
                  <p:cNvPr id="25" name="Right Arrow 24"/>
                  <p:cNvSpPr/>
                  <p:nvPr/>
                </p:nvSpPr>
                <p:spPr>
                  <a:xfrm>
                    <a:off x="758195" y="2031383"/>
                    <a:ext cx="11051713" cy="1171314"/>
                  </a:xfrm>
                  <a:prstGeom prst="rightArrow">
                    <a:avLst>
                      <a:gd name="adj1" fmla="val 100000"/>
                      <a:gd name="adj2" fmla="val 54412"/>
                    </a:avLst>
                  </a:prstGeom>
                  <a:gradFill flip="none" rotWithShape="1">
                    <a:gsLst>
                      <a:gs pos="16000">
                        <a:schemeClr val="accent1">
                          <a:lumMod val="60000"/>
                          <a:lumOff val="40000"/>
                          <a:alpha val="75000"/>
                        </a:schemeClr>
                      </a:gs>
                      <a:gs pos="77000">
                        <a:schemeClr val="accent1">
                          <a:lumMod val="20000"/>
                          <a:lumOff val="80000"/>
                          <a:alpha val="75000"/>
                        </a:schemeClr>
                      </a:gs>
                    </a:gsLst>
                    <a:lin ang="135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2940813" y="2041627"/>
                    <a:ext cx="4187282" cy="119004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74625" marR="0" lvl="0" indent="-174625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400" dirty="0" smtClean="0">
                        <a:effectLst/>
                      </a:rPr>
                      <a:t>Legal and institutional reform </a:t>
                    </a:r>
                  </a:p>
                  <a:p>
                    <a:pPr marL="174625" marR="0" lvl="0" indent="-174625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400" dirty="0" smtClean="0">
                        <a:effectLst/>
                      </a:rPr>
                      <a:t>Strengthening Governance</a:t>
                    </a:r>
                  </a:p>
                  <a:p>
                    <a:pPr marL="174625" indent="-174625">
                      <a:lnSpc>
                        <a:spcPct val="107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sz="1400" dirty="0"/>
                      <a:t>Private sector enabling conditions</a:t>
                    </a:r>
                  </a:p>
                  <a:p>
                    <a:pPr marL="174625" marR="0" lvl="0" indent="-174625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400" dirty="0" smtClean="0">
                        <a:effectLst/>
                      </a:rPr>
                      <a:t>Communication, consultations, </a:t>
                    </a:r>
                    <a:r>
                      <a:rPr lang="en-US" sz="1400" dirty="0"/>
                      <a:t>o</a:t>
                    </a:r>
                    <a:r>
                      <a:rPr lang="en-US" sz="1400" dirty="0" smtClean="0">
                        <a:effectLst/>
                      </a:rPr>
                      <a:t>utreach</a:t>
                    </a:r>
                  </a:p>
                </p:txBody>
              </p:sp>
            </p:grpSp>
            <p:grpSp>
              <p:nvGrpSpPr>
                <p:cNvPr id="16" name="Group 32"/>
                <p:cNvGrpSpPr/>
                <p:nvPr/>
              </p:nvGrpSpPr>
              <p:grpSpPr>
                <a:xfrm>
                  <a:off x="784178" y="3642037"/>
                  <a:ext cx="10966256" cy="1551782"/>
                  <a:chOff x="705801" y="2544757"/>
                  <a:chExt cx="10966256" cy="1551782"/>
                </a:xfrm>
              </p:grpSpPr>
              <p:sp>
                <p:nvSpPr>
                  <p:cNvPr id="29" name="Right Arrow 28"/>
                  <p:cNvSpPr/>
                  <p:nvPr/>
                </p:nvSpPr>
                <p:spPr>
                  <a:xfrm>
                    <a:off x="705801" y="2551558"/>
                    <a:ext cx="10966256" cy="1497191"/>
                  </a:xfrm>
                  <a:prstGeom prst="rightArrow">
                    <a:avLst>
                      <a:gd name="adj1" fmla="val 100000"/>
                      <a:gd name="adj2" fmla="val 54412"/>
                    </a:avLst>
                  </a:prstGeom>
                  <a:gradFill flip="none" rotWithShape="1">
                    <a:gsLst>
                      <a:gs pos="16000">
                        <a:schemeClr val="accent1">
                          <a:lumMod val="60000"/>
                          <a:lumOff val="40000"/>
                          <a:alpha val="75000"/>
                        </a:schemeClr>
                      </a:gs>
                      <a:gs pos="77000">
                        <a:schemeClr val="accent1">
                          <a:lumMod val="20000"/>
                          <a:lumOff val="80000"/>
                          <a:alpha val="75000"/>
                        </a:schemeClr>
                      </a:gs>
                    </a:gsLst>
                    <a:lin ang="135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58196" y="2823060"/>
                    <a:ext cx="1867418" cy="10378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Sustainable </a:t>
                    </a:r>
                    <a:r>
                      <a:rPr lang="en-US" sz="1400" b="1" dirty="0" smtClean="0"/>
                      <a:t>Agriculture</a:t>
                    </a:r>
                    <a:r>
                      <a:rPr lang="en-US" sz="1600" b="1" dirty="0" smtClean="0"/>
                      <a:t> &amp; Livelihoods </a:t>
                    </a:r>
                    <a:endParaRPr lang="en-US" sz="1600" b="1" dirty="0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2843809" y="2544757"/>
                    <a:ext cx="4428309" cy="155178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74625" indent="-174625">
                      <a:lnSpc>
                        <a:spcPct val="107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CA" sz="1400" dirty="0"/>
                      <a:t>Promotion of conservation agriculture and key sustainable forest and agriculture-based supply chains</a:t>
                    </a:r>
                  </a:p>
                  <a:p>
                    <a:pPr marL="174625" indent="-174625">
                      <a:lnSpc>
                        <a:spcPct val="107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US" sz="1400" dirty="0"/>
                      <a:t>Spatial planning and participatory micro-zoning</a:t>
                    </a:r>
                  </a:p>
                </p:txBody>
              </p:sp>
            </p:grpSp>
            <p:grpSp>
              <p:nvGrpSpPr>
                <p:cNvPr id="21" name="Group 23"/>
                <p:cNvGrpSpPr/>
                <p:nvPr/>
              </p:nvGrpSpPr>
              <p:grpSpPr>
                <a:xfrm>
                  <a:off x="819418" y="6335883"/>
                  <a:ext cx="10966256" cy="1327928"/>
                  <a:chOff x="754103" y="5393019"/>
                  <a:chExt cx="10966256" cy="1327928"/>
                </a:xfrm>
              </p:grpSpPr>
              <p:sp>
                <p:nvSpPr>
                  <p:cNvPr id="31" name="Right Arrow 30"/>
                  <p:cNvSpPr/>
                  <p:nvPr/>
                </p:nvSpPr>
                <p:spPr>
                  <a:xfrm>
                    <a:off x="754103" y="5395223"/>
                    <a:ext cx="10966256" cy="1275505"/>
                  </a:xfrm>
                  <a:prstGeom prst="rightArrow">
                    <a:avLst>
                      <a:gd name="adj1" fmla="val 100000"/>
                      <a:gd name="adj2" fmla="val 54412"/>
                    </a:avLst>
                  </a:prstGeom>
                  <a:gradFill flip="none" rotWithShape="1">
                    <a:gsLst>
                      <a:gs pos="16000">
                        <a:schemeClr val="accent1">
                          <a:lumMod val="60000"/>
                          <a:lumOff val="40000"/>
                          <a:alpha val="75000"/>
                        </a:schemeClr>
                      </a:gs>
                      <a:gs pos="77000">
                        <a:schemeClr val="accent1">
                          <a:lumMod val="20000"/>
                          <a:lumOff val="80000"/>
                          <a:alpha val="75000"/>
                        </a:schemeClr>
                      </a:gs>
                    </a:gsLst>
                    <a:lin ang="135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58195" y="5408679"/>
                    <a:ext cx="2159181" cy="730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dirty="0" smtClean="0"/>
                      <a:t>New Multi-Use Forests</a:t>
                    </a:r>
                    <a:endParaRPr lang="en-US" sz="1600" b="1" dirty="0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2856872" y="5393019"/>
                    <a:ext cx="4282579" cy="132792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74625" indent="-174625">
                      <a:lnSpc>
                        <a:spcPct val="107000"/>
                      </a:lnSpc>
                      <a:spcAft>
                        <a:spcPts val="2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400" dirty="0"/>
                      <a:t>Sustainable forest </a:t>
                    </a:r>
                    <a:r>
                      <a:rPr lang="en-US" sz="1400" dirty="0"/>
                      <a:t>management</a:t>
                    </a:r>
                  </a:p>
                  <a:p>
                    <a:pPr marL="174625" indent="-174625">
                      <a:lnSpc>
                        <a:spcPct val="107000"/>
                      </a:lnSpc>
                      <a:spcAft>
                        <a:spcPts val="2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400" dirty="0" smtClean="0"/>
                      <a:t>Supporting community-company engagement</a:t>
                    </a:r>
                    <a:endParaRPr lang="en-US" sz="1400" dirty="0"/>
                  </a:p>
                  <a:p>
                    <a:pPr marL="174625" indent="-174625">
                      <a:lnSpc>
                        <a:spcPct val="107000"/>
                      </a:lnSpc>
                      <a:spcAft>
                        <a:spcPts val="2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1400" dirty="0"/>
                      <a:t>Restoration</a:t>
                    </a:r>
                    <a:endParaRPr lang="en-US" sz="1400" dirty="0"/>
                  </a:p>
                </p:txBody>
              </p:sp>
            </p:grpSp>
            <p:sp>
              <p:nvSpPr>
                <p:cNvPr id="32" name="Rectangle 31"/>
                <p:cNvSpPr/>
                <p:nvPr/>
              </p:nvSpPr>
              <p:spPr>
                <a:xfrm>
                  <a:off x="451369" y="762354"/>
                  <a:ext cx="2164777" cy="4228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endParaRPr lang="en-US" sz="16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981041" y="3586900"/>
                  <a:ext cx="4371198" cy="4443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4625" marR="0" lvl="0" indent="-174625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</a:pPr>
                  <a:endParaRPr lang="en-US" sz="1600" dirty="0">
                    <a:effectLst/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7401226" y="3967974"/>
              <a:ext cx="4053268" cy="6361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indent="-174625">
                <a:lnSpc>
                  <a:spcPct val="9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Conservation agriculture</a:t>
              </a:r>
            </a:p>
            <a:p>
              <a:pPr marL="174625" indent="-174625">
                <a:lnSpc>
                  <a:spcPct val="90000"/>
                </a:lnSpc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1400" dirty="0"/>
                <a:t>Participatory micro-zoning</a:t>
              </a:r>
              <a:endParaRPr lang="en-US" sz="1400" dirty="0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5091868" y="5184701"/>
            <a:ext cx="3211934" cy="50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Community engagement in </a:t>
            </a:r>
          </a:p>
          <a:p>
            <a:pPr marL="0" lvl="1">
              <a:lnSpc>
                <a:spcPct val="90000"/>
              </a:lnSpc>
              <a:spcAft>
                <a:spcPts val="200"/>
              </a:spcAft>
            </a:pPr>
            <a:r>
              <a:rPr lang="en-US" sz="1400" dirty="0" err="1" smtClean="0"/>
              <a:t>outgrower</a:t>
            </a:r>
            <a:r>
              <a:rPr lang="en-US" sz="1400" dirty="0" smtClean="0"/>
              <a:t> schemes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5774285" y="613392"/>
            <a:ext cx="1709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Two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118506" y="953978"/>
            <a:ext cx="324991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400" dirty="0" smtClean="0"/>
              <a:t>Emissions Reductions in the Forest Sector through Planted Forests with Major Investors (</a:t>
            </a:r>
            <a:r>
              <a:rPr lang="en-CA" sz="1400" dirty="0"/>
              <a:t>I</a:t>
            </a:r>
            <a:r>
              <a:rPr lang="en-CA" sz="1400" dirty="0" smtClean="0"/>
              <a:t>FC)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55366" y="4335821"/>
            <a:ext cx="3107726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9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Promotion of alternative </a:t>
            </a:r>
            <a:r>
              <a:rPr lang="en-US" sz="1400" dirty="0"/>
              <a:t>specie</a:t>
            </a:r>
            <a:r>
              <a:rPr lang="en-US" sz="1400" dirty="0"/>
              <a:t>s </a:t>
            </a:r>
            <a:r>
              <a:rPr lang="en-US" sz="1400" dirty="0"/>
              <a:t>for biomass energy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36387" y="1902776"/>
            <a:ext cx="3039950" cy="897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 lvl="0" indent="-174625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Piloting models for community engagement </a:t>
            </a:r>
          </a:p>
          <a:p>
            <a:pPr marL="174625" marR="0" lvl="0" indent="-174625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Training and technical assistance to communities</a:t>
            </a:r>
            <a:endParaRPr lang="en-US" sz="1400" dirty="0" smtClean="0"/>
          </a:p>
        </p:txBody>
      </p:sp>
      <p:sp>
        <p:nvSpPr>
          <p:cNvPr id="43" name="Rectangle 42"/>
          <p:cNvSpPr/>
          <p:nvPr/>
        </p:nvSpPr>
        <p:spPr>
          <a:xfrm>
            <a:off x="123044" y="1659633"/>
            <a:ext cx="1260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effectLst/>
              </a:rPr>
              <a:t>Enabling and Governance Reforms</a:t>
            </a:r>
            <a:endParaRPr lang="en-US" sz="16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9600" y="101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rgbClr val="008000"/>
                </a:solidFill>
                <a:latin typeface="Gotham Ultra"/>
              </a:rPr>
              <a:t>Mozambique’s Forest Investment Plan</a:t>
            </a:r>
            <a:endParaRPr lang="en-AU" sz="2800" b="1" dirty="0">
              <a:solidFill>
                <a:srgbClr val="008000"/>
              </a:solidFill>
              <a:latin typeface="Gotham Ultr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58623" y="6071197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84C07-E8F8-4E8F-8547-2B0BBB843960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1604962" y="6172200"/>
            <a:ext cx="6167438" cy="772783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EXPANSION TO MORE LANDSCAPES</a:t>
            </a:r>
            <a:endParaRPr lang="en-US" sz="1600" b="1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5881989" y="3360922"/>
            <a:ext cx="5761379" cy="77557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DEEPENING OF INITIAL ACTIVITIES, NEW THEMATIC AREAS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4067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8382</TotalTime>
  <Words>962</Words>
  <Application>Microsoft Macintosh PowerPoint</Application>
  <PresentationFormat>On-screen Show (4:3)</PresentationFormat>
  <Paragraphs>201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Microsoft Word Document</vt:lpstr>
      <vt:lpstr>MOZAMBIQUE’S  FOREST INVESTMENT PLAN</vt:lpstr>
      <vt:lpstr>PowerPoint Presentation</vt:lpstr>
      <vt:lpstr>0.58% deforestation rate | 220,000ha/year  50% of national GHG emissions  </vt:lpstr>
      <vt:lpstr>PowerPoint Presentation</vt:lpstr>
      <vt:lpstr>Integration with Government’s  Sustainable Rural Development Goals</vt:lpstr>
      <vt:lpstr>PowerPoint Presentation</vt:lpstr>
      <vt:lpstr>PowerPoint Presentation</vt:lpstr>
      <vt:lpstr>FIP Strategic Direction</vt:lpstr>
      <vt:lpstr>PowerPoint Presentation</vt:lpstr>
      <vt:lpstr>PowerPoint Presentation</vt:lpstr>
      <vt:lpstr>PowerPoint Presentation</vt:lpstr>
      <vt:lpstr>Stakeholder Participation and Consultations </vt:lpstr>
      <vt:lpstr>PowerPoint Presentation</vt:lpstr>
      <vt:lpstr>Mozambique’s Dedicated Grant Mechanism for Local Communities</vt:lpstr>
      <vt:lpstr>WHERE DO WE GO FROM HERE? Govt Plan for Scale Up, Replication and  Leveraging Finance 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 plan from Mozambique.</dc:title>
  <dc:subject/>
  <dc:creator>Momede Nemane</dc:creator>
  <cp:keywords/>
  <dc:description/>
  <cp:lastModifiedBy>Celine Lim</cp:lastModifiedBy>
  <cp:revision>219</cp:revision>
  <dcterms:created xsi:type="dcterms:W3CDTF">2016-05-29T19:23:18Z</dcterms:created>
  <dcterms:modified xsi:type="dcterms:W3CDTF">2016-06-16T17:49:06Z</dcterms:modified>
  <cp:category/>
</cp:coreProperties>
</file>