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9" r:id="rId3"/>
  </p:sldMasterIdLst>
  <p:notesMasterIdLst>
    <p:notesMasterId r:id="rId13"/>
  </p:notesMasterIdLst>
  <p:sldIdLst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vorg Sargsyan" initials="GS" lastIdx="1" clrIdx="0">
    <p:extLst>
      <p:ext uri="{19B8F6BF-5375-455C-9EA6-DF929625EA0E}">
        <p15:presenceInfo xmlns:p15="http://schemas.microsoft.com/office/powerpoint/2012/main" userId="S-1-5-21-88094858-919529-1617787245-117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4AF"/>
    <a:srgbClr val="2F5F85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F48B6-CD43-440B-9027-90D40AFF6FE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7A79-07A8-4BA1-8674-910BF550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FD5F-D3D1-423A-B5BA-044F8445CB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0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d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d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0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9" y="1916113"/>
            <a:ext cx="39608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517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4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167">
              <a:spcBef>
                <a:spcPct val="0"/>
              </a:spcBef>
              <a:defRPr/>
            </a:pPr>
            <a:r>
              <a:rPr lang="da-DK" sz="2300" b="1" dirty="0" smtClean="0">
                <a:solidFill>
                  <a:prstClr val="white"/>
                </a:solidFill>
                <a:latin typeface="Myriad Pro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8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1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96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290749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46"/>
            <a:ext cx="3998912" cy="265516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832"/>
            <a:ext cx="3251200" cy="2655170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574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TITLE SLIDE</a:t>
            </a:r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3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91" y="1916113"/>
            <a:ext cx="39608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517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6" name="Billede 19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3230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609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4319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398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397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59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fld id="{E1A4567B-3BEF-4645-AE87-6CE27C75E537}" type="datetimeFigureOut">
              <a:rPr lang="da-DK" smtClean="0">
                <a:solidFill>
                  <a:prstClr val="black"/>
                </a:solidFill>
              </a:rPr>
              <a:pPr defTabSz="457200"/>
              <a:t>15-06-2016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fld id="{CABC1510-E034-4B44-B467-79053A4325DA}" type="slidenum">
              <a:rPr lang="da-DK" smtClean="0">
                <a:solidFill>
                  <a:prstClr val="black"/>
                </a:solidFill>
              </a:rPr>
              <a:pPr defTabSz="457200"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86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167">
              <a:spcBef>
                <a:spcPct val="0"/>
              </a:spcBef>
              <a:defRPr/>
            </a:pPr>
            <a:r>
              <a:rPr lang="da-DK" sz="2300" b="1" dirty="0" smtClean="0">
                <a:solidFill>
                  <a:prstClr val="white"/>
                </a:solidFill>
                <a:latin typeface="Myriad Pro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8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1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96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290749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39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46"/>
            <a:ext cx="3998912" cy="265516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832"/>
            <a:ext cx="3251200" cy="2655170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6994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TITLE SLIDE</a:t>
            </a:r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63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91" y="1916113"/>
            <a:ext cx="39608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517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1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6" name="Billede 19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9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4147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4789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528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418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147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9392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fld id="{E1A4567B-3BEF-4645-AE87-6CE27C75E537}" type="datetimeFigureOut">
              <a:rPr lang="da-DK" smtClean="0">
                <a:solidFill>
                  <a:prstClr val="black"/>
                </a:solidFill>
              </a:rPr>
              <a:pPr defTabSz="457200"/>
              <a:t>15-06-2016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457200"/>
            <a:fld id="{CABC1510-E034-4B44-B467-79053A4325DA}" type="slidenum">
              <a:rPr lang="da-DK" smtClean="0">
                <a:solidFill>
                  <a:prstClr val="black"/>
                </a:solidFill>
              </a:rPr>
              <a:pPr defTabSz="457200"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7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72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38" indent="-171438" algn="ctr" defTabSz="457200">
              <a:buSzPct val="100000"/>
              <a:buFontTx/>
              <a:buBlip>
                <a:blip r:embed="rId2"/>
              </a:buBlip>
            </a:pPr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1200" y="3048001"/>
            <a:ext cx="5791200" cy="1924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81200" y="5257800"/>
            <a:ext cx="5791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cif-logo-fu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38200"/>
            <a:ext cx="379476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42F7-AA35-4178-9151-DFC7AEAD4934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33E6-F3BA-433F-9DFA-17205C4C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457167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457167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mailto:zzhang2@worldban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57" y="1417639"/>
            <a:ext cx="9400087" cy="4684712"/>
          </a:xfrm>
        </p:spPr>
      </p:pic>
      <p:sp>
        <p:nvSpPr>
          <p:cNvPr id="19" name="Titel 5"/>
          <p:cNvSpPr>
            <a:spLocks noGrp="1"/>
          </p:cNvSpPr>
          <p:nvPr>
            <p:ph type="title"/>
          </p:nvPr>
        </p:nvSpPr>
        <p:spPr>
          <a:xfrm>
            <a:off x="395541" y="359674"/>
            <a:ext cx="8119533" cy="80803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CTF Semi-Annual Operational Report</a:t>
            </a:r>
            <a:endParaRPr lang="da-DK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lede 9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53" y="24703"/>
            <a:ext cx="710184" cy="139293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-190500" y="6070607"/>
            <a:ext cx="9525000" cy="63500"/>
          </a:xfrm>
          <a:prstGeom prst="rect">
            <a:avLst/>
          </a:prstGeom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567267" y="5867402"/>
            <a:ext cx="7162800" cy="1176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da-DK" sz="1200" b="1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Myriad Pro"/>
              </a:rPr>
              <a:t>DATE</a:t>
            </a:r>
            <a:r>
              <a:rPr lang="da-DK" sz="1200" b="1" baseline="30000" dirty="0">
                <a:solidFill>
                  <a:prstClr val="black"/>
                </a:solidFill>
                <a:cs typeface="Myriad Pro"/>
              </a:rPr>
              <a:t>	</a:t>
            </a:r>
            <a:r>
              <a:rPr lang="da-DK" sz="1200" b="1" baseline="30000" dirty="0" smtClean="0">
                <a:solidFill>
                  <a:prstClr val="black"/>
                </a:solidFill>
                <a:cs typeface="Myriad Pro"/>
              </a:rPr>
              <a:t>June 16, </a:t>
            </a:r>
            <a:r>
              <a:rPr lang="da-DK" sz="1200" b="1" baseline="30000" dirty="0">
                <a:solidFill>
                  <a:prstClr val="black"/>
                </a:solidFill>
                <a:cs typeface="Myriad Pro"/>
              </a:rPr>
              <a:t>2016</a:t>
            </a:r>
          </a:p>
          <a:p>
            <a:pPr defTabSz="457200"/>
            <a:r>
              <a:rPr lang="da-DK" sz="1200" b="1" baseline="30000" dirty="0">
                <a:solidFill>
                  <a:srgbClr val="7F7F7F"/>
                </a:solidFill>
                <a:cs typeface="Myriad Pro"/>
              </a:rPr>
              <a:t>PLACE </a:t>
            </a:r>
            <a:r>
              <a:rPr lang="da-DK" sz="1200" b="1" baseline="30000" dirty="0">
                <a:solidFill>
                  <a:prstClr val="black"/>
                </a:solidFill>
                <a:cs typeface="Myriad Pro"/>
              </a:rPr>
              <a:t>	Oaxaca,</a:t>
            </a:r>
            <a:r>
              <a:rPr lang="da-DK" sz="1200" b="1" dirty="0">
                <a:solidFill>
                  <a:prstClr val="black"/>
                </a:solidFill>
                <a:cs typeface="Myriad Pro"/>
              </a:rPr>
              <a:t> </a:t>
            </a:r>
            <a:r>
              <a:rPr lang="da-DK" sz="1200" b="1" baseline="30000" dirty="0">
                <a:solidFill>
                  <a:prstClr val="black"/>
                </a:solidFill>
                <a:cs typeface="Myriad Pro"/>
              </a:rPr>
              <a:t>Mexico</a:t>
            </a:r>
          </a:p>
          <a:p>
            <a:pPr defTabSz="457200"/>
            <a:r>
              <a:rPr lang="da-DK" sz="1200" b="1" baseline="30000" dirty="0">
                <a:solidFill>
                  <a:srgbClr val="7F7F7F"/>
                </a:solidFill>
                <a:cs typeface="Myriad Pro"/>
              </a:rPr>
              <a:t>VENUE </a:t>
            </a:r>
            <a:r>
              <a:rPr lang="da-DK" sz="1200" b="1" baseline="30000" dirty="0">
                <a:solidFill>
                  <a:prstClr val="black"/>
                </a:solidFill>
                <a:cs typeface="Myriad Pro"/>
              </a:rPr>
              <a:t>	</a:t>
            </a:r>
            <a:r>
              <a:rPr lang="da-DK" sz="1200" b="1" baseline="30000" dirty="0" smtClean="0">
                <a:solidFill>
                  <a:prstClr val="black"/>
                </a:solidFill>
                <a:cs typeface="Myriad Pro"/>
              </a:rPr>
              <a:t>CTF</a:t>
            </a:r>
            <a:r>
              <a:rPr lang="da-DK" sz="1200" b="1" dirty="0" smtClean="0">
                <a:solidFill>
                  <a:prstClr val="black"/>
                </a:solidFill>
                <a:cs typeface="Myriad Pro"/>
              </a:rPr>
              <a:t> </a:t>
            </a:r>
            <a:r>
              <a:rPr lang="da-DK" sz="1200" b="1" baseline="30000" dirty="0" smtClean="0">
                <a:solidFill>
                  <a:prstClr val="black"/>
                </a:solidFill>
                <a:cs typeface="Myriad Pro"/>
              </a:rPr>
              <a:t>Trust Fund Committee Meeting  </a:t>
            </a:r>
            <a:endParaRPr lang="da-DK" sz="1200" b="1" baseline="30000" dirty="0">
              <a:solidFill>
                <a:prstClr val="black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155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569" y="5409127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539" r="1937"/>
          <a:stretch/>
        </p:blipFill>
        <p:spPr>
          <a:xfrm>
            <a:off x="879569" y="1759750"/>
            <a:ext cx="7305964" cy="3395723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50772"/>
              </p:ext>
            </p:extLst>
          </p:nvPr>
        </p:nvGraphicFramePr>
        <p:xfrm>
          <a:off x="879569" y="5282300"/>
          <a:ext cx="7305964" cy="1168732"/>
        </p:xfrm>
        <a:graphic>
          <a:graphicData uri="http://schemas.openxmlformats.org/drawingml/2006/table">
            <a:tbl>
              <a:tblPr firstRow="1" firstCol="1" bandRow="1"/>
              <a:tblGrid>
                <a:gridCol w="1845602"/>
                <a:gridCol w="783972"/>
                <a:gridCol w="783972"/>
                <a:gridCol w="783972"/>
                <a:gridCol w="947300"/>
                <a:gridCol w="783972"/>
                <a:gridCol w="1377174"/>
              </a:tblGrid>
              <a:tr h="292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Allocation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4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4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Disbursement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A4AF"/>
                    </a:solidFill>
                  </a:tcPr>
                </a:tc>
              </a:tr>
              <a:tr h="292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DPSP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TFC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MDB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CTF Funding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$M)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6,093.5 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5,585.0 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508.5 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4,538.4 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3,543.2 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1,582.2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projects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Overview of the CTF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28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277" y="1879299"/>
            <a:ext cx="8068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Addendum to update </a:t>
            </a:r>
            <a:r>
              <a:rPr lang="en-US" sz="2000" dirty="0"/>
              <a:t>resource availability schedule and project approvals as of May 31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Available resources (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current + reserves + expected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477.9+154.9</a:t>
            </a:r>
            <a:r>
              <a:rPr lang="en-US" sz="2000" dirty="0" smtClean="0"/>
              <a:t>+73.8 </a:t>
            </a:r>
            <a:r>
              <a:rPr lang="en-US" sz="2000" dirty="0" smtClean="0"/>
              <a:t>= $706.6 million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Projected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investment income –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admin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cost =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$9.9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Net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available resources: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706.6+9.9 = $716.5 million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Remaining </a:t>
            </a:r>
            <a:r>
              <a:rPr lang="en-US" sz="2000" b="1" dirty="0"/>
              <a:t>pipeline: </a:t>
            </a:r>
            <a:r>
              <a:rPr lang="en-US" sz="2000" dirty="0"/>
              <a:t>$840.9 </a:t>
            </a:r>
            <a:r>
              <a:rPr lang="en-US" sz="2000" dirty="0" smtClean="0"/>
              <a:t>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Over-programming</a:t>
            </a:r>
            <a:r>
              <a:rPr lang="en-US" sz="2000" b="1" dirty="0" smtClean="0"/>
              <a:t>: </a:t>
            </a:r>
            <a:r>
              <a:rPr lang="en-US" sz="2000" b="1" dirty="0"/>
              <a:t> </a:t>
            </a:r>
            <a:r>
              <a:rPr lang="en-US" sz="2000" dirty="0" smtClean="0"/>
              <a:t>$124.4 </a:t>
            </a:r>
            <a:r>
              <a:rPr lang="en-US" sz="2000" dirty="0" smtClean="0"/>
              <a:t>million</a:t>
            </a:r>
            <a:endParaRPr lang="en-US" sz="2000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Resource Availability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349" y="5664950"/>
            <a:ext cx="8030832" cy="53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6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Strategic Issues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054" y="1869091"/>
            <a:ext cx="73469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 defTabSz="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CIF Enterprise Risk Management (ERM) Framework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400" dirty="0"/>
          </a:p>
          <a:p>
            <a:pPr marL="528750" lvl="1" indent="-285750" defTabSz="342900"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/>
              <a:t>ERM framework was established to identify, assess, and report on the CIF’s risk exposures relative to corresponding tolerances. </a:t>
            </a:r>
          </a:p>
          <a:p>
            <a:pPr marL="528750" lvl="1" indent="-285750" defTabSz="342900"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/>
              <a:t>The CTF Risk Dashboard was launched in January 2016 as an online platform for reporting CTF-related risk assessments.</a:t>
            </a:r>
          </a:p>
          <a:p>
            <a:pPr marL="472500" lvl="1" indent="-229500" defTabSz="342900">
              <a:lnSpc>
                <a:spcPct val="100000"/>
              </a:lnSpc>
              <a:spcBef>
                <a:spcPts val="0"/>
              </a:spcBef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1600" dirty="0"/>
          </a:p>
          <a:p>
            <a:pPr marL="231775" lvl="1" indent="-231775" defTabSz="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Pipeline Management and Cancellation </a:t>
            </a:r>
            <a:r>
              <a:rPr lang="en-US" sz="2000" b="1" dirty="0" smtClean="0"/>
              <a:t>Policy</a:t>
            </a:r>
            <a:br>
              <a:rPr lang="en-US" sz="2000" b="1" dirty="0" smtClean="0"/>
            </a:br>
            <a:endParaRPr lang="en-US" sz="400" dirty="0" smtClean="0"/>
          </a:p>
          <a:p>
            <a:pPr marL="519113" lvl="2" indent="-287338" defTabSz="342900"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 smtClean="0"/>
              <a:t>Document circulated for decision by mail by July 1, 2016</a:t>
            </a:r>
          </a:p>
          <a:p>
            <a:pPr marL="519113" lvl="2" indent="-287338" defTabSz="342900"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 smtClean="0"/>
              <a:t>Key </a:t>
            </a:r>
            <a:r>
              <a:rPr lang="en-US" sz="1600" dirty="0"/>
              <a:t>feature: potential release of funding</a:t>
            </a:r>
          </a:p>
          <a:p>
            <a:pPr marL="243000" lvl="1" indent="0" defTabSz="342900">
              <a:lnSpc>
                <a:spcPct val="100000"/>
              </a:lnSpc>
              <a:spcBef>
                <a:spcPts val="0"/>
              </a:spcBef>
              <a:buClr>
                <a:srgbClr val="4590B8"/>
              </a:buClr>
              <a:buSzPct val="92000"/>
              <a:buNone/>
              <a:defRPr/>
            </a:pPr>
            <a:endParaRPr lang="en-US" sz="1600" dirty="0"/>
          </a:p>
          <a:p>
            <a:pPr marL="342900" lvl="1" indent="-342900" defTabSz="3429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New Financing </a:t>
            </a:r>
            <a:r>
              <a:rPr lang="en-US" sz="2000" b="1" dirty="0" smtClean="0"/>
              <a:t>Modalities</a:t>
            </a:r>
            <a:br>
              <a:rPr lang="en-US" sz="2000" b="1" dirty="0" smtClean="0"/>
            </a:br>
            <a:endParaRPr lang="en-US" sz="400" dirty="0"/>
          </a:p>
          <a:p>
            <a:pPr marL="519113" lvl="2" indent="-287338" defTabSz="342900">
              <a:lnSpc>
                <a:spcPct val="10000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/>
              <a:t>To explore detailed modalities to strengthen the current business model of the CTF in mobilizing additional capital from public and private sources and deploy its resources efficiently and effectively</a:t>
            </a:r>
          </a:p>
          <a:p>
            <a:pPr marL="519113" lvl="2" indent="-287338" defTabSz="342900">
              <a:lnSpc>
                <a:spcPct val="10000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–"/>
              <a:defRPr/>
            </a:pPr>
            <a:r>
              <a:rPr lang="en-US" sz="1600" dirty="0"/>
              <a:t>Options: CTF Green Markets, Risk Mitigation Facility, and/or a combination</a:t>
            </a:r>
          </a:p>
        </p:txBody>
      </p:sp>
    </p:spTree>
    <p:extLst>
      <p:ext uri="{BB962C8B-B14F-4D97-AF65-F5344CB8AC3E}">
        <p14:creationId xmlns:p14="http://schemas.microsoft.com/office/powerpoint/2010/main" val="1342653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Funding Approval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76" y="2499288"/>
            <a:ext cx="4517100" cy="297346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79120" y="2313906"/>
            <a:ext cx="3560821" cy="4143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914400" rtl="0" eaLnBrk="1" latinLnBrk="0" hangingPunct="1">
              <a:lnSpc>
                <a:spcPts val="1650"/>
              </a:lnSpc>
              <a:spcBef>
                <a:spcPts val="810"/>
              </a:spcBef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4335" indent="-257175" algn="l" defTabSz="914400" rtl="0" eaLnBrk="1" latinLnBrk="0" hangingPunct="1">
              <a:lnSpc>
                <a:spcPts val="1650"/>
              </a:lnSpc>
              <a:spcBef>
                <a:spcPts val="810"/>
              </a:spcBef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1495" indent="-257175" algn="l" defTabSz="914400" rtl="0" eaLnBrk="1" latinLnBrk="0" hangingPunct="1">
              <a:lnSpc>
                <a:spcPts val="1650"/>
              </a:lnSpc>
              <a:spcBef>
                <a:spcPts val="810"/>
              </a:spcBef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68655" indent="-257175" algn="l" defTabSz="914400" rtl="0" eaLnBrk="1" latinLnBrk="0" hangingPunct="1">
              <a:lnSpc>
                <a:spcPts val="1650"/>
              </a:lnSpc>
              <a:spcBef>
                <a:spcPts val="810"/>
              </a:spcBef>
              <a:buSzPct val="10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05815" indent="-257175" algn="l" defTabSz="914400" rtl="0" eaLnBrk="1" latinLnBrk="0" hangingPunct="1">
              <a:lnSpc>
                <a:spcPts val="1650"/>
              </a:lnSpc>
              <a:spcBef>
                <a:spcPts val="810"/>
              </a:spcBef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latin typeface="+mn-lt"/>
              </a:rPr>
              <a:t>About 75% of the indicative allocations under IPs and DPSP have been approved.</a:t>
            </a:r>
            <a:br>
              <a:rPr lang="en-US" sz="2000" b="1" dirty="0" smtClean="0">
                <a:latin typeface="+mn-lt"/>
              </a:rPr>
            </a:br>
            <a:endParaRPr lang="en-US" sz="2000" b="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b="1" dirty="0" smtClean="0">
                <a:latin typeface="+mn-lt"/>
              </a:rPr>
              <a:t>During July – Dec 15</a:t>
            </a:r>
            <a:r>
              <a:rPr lang="en-US" sz="2000" dirty="0" smtClean="0">
                <a:latin typeface="+mn-lt"/>
              </a:rPr>
              <a:t>: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+mn-lt"/>
              </a:rPr>
              <a:t>12 projects ($330 million) were approved by TFC, of which 51% were DPSP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+mn-lt"/>
              </a:rPr>
              <a:t>13 projects ($196 million) were approved by MDBs, of which 47% were DPSP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78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Co-financing by S</a:t>
            </a:r>
            <a:r>
              <a:rPr lang="en-US" sz="3200" dirty="0" smtClean="0">
                <a:solidFill>
                  <a:schemeClr val="bg1"/>
                </a:solidFill>
              </a:rPr>
              <a:t>ource </a:t>
            </a:r>
            <a:r>
              <a:rPr lang="en-US" sz="3200" dirty="0">
                <a:solidFill>
                  <a:schemeClr val="bg1"/>
                </a:solidFill>
              </a:rPr>
              <a:t>and R</a:t>
            </a:r>
            <a:r>
              <a:rPr lang="en-US" sz="3200" dirty="0" smtClean="0">
                <a:solidFill>
                  <a:schemeClr val="bg1"/>
                </a:solidFill>
              </a:rPr>
              <a:t>atio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51736"/>
          <a:stretch/>
        </p:blipFill>
        <p:spPr>
          <a:xfrm>
            <a:off x="664281" y="2103746"/>
            <a:ext cx="3579321" cy="39567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6523"/>
          <a:stretch/>
        </p:blipFill>
        <p:spPr>
          <a:xfrm>
            <a:off x="4647334" y="2103746"/>
            <a:ext cx="3674174" cy="39567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6919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Portfolio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5"/>
          <a:stretch/>
        </p:blipFill>
        <p:spPr>
          <a:xfrm>
            <a:off x="981768" y="3585019"/>
            <a:ext cx="7104050" cy="2945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92" y="1533744"/>
            <a:ext cx="2174409" cy="22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8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99920" y="514542"/>
            <a:ext cx="6494829" cy="91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Disbursements by F</a:t>
            </a:r>
            <a:r>
              <a:rPr lang="en-US" sz="3200" dirty="0" smtClean="0">
                <a:solidFill>
                  <a:schemeClr val="bg1"/>
                </a:solidFill>
              </a:rPr>
              <a:t>iscal </a:t>
            </a:r>
            <a:r>
              <a:rPr lang="en-US" sz="3200" dirty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ear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71" y="1857846"/>
            <a:ext cx="6189644" cy="402071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5067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7" y="4676775"/>
            <a:ext cx="35188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1910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r>
              <a:rPr lang="en-US" sz="1400" dirty="0">
                <a:solidFill>
                  <a:prstClr val="black"/>
                </a:solidFill>
              </a:rPr>
              <a:t>www.climateinvestmentfunds.org </a:t>
            </a:r>
            <a:br>
              <a:rPr lang="en-US" sz="1400" dirty="0">
                <a:solidFill>
                  <a:prstClr val="black"/>
                </a:solidFill>
              </a:rPr>
            </a:br>
            <a:endParaRPr lang="en-US" sz="1400" dirty="0">
              <a:solidFill>
                <a:prstClr val="black"/>
              </a:solidFill>
            </a:endParaRPr>
          </a:p>
          <a:p>
            <a:pPr algn="r" defTabSz="457200"/>
            <a:r>
              <a:rPr lang="en-US" sz="1400" dirty="0">
                <a:solidFill>
                  <a:prstClr val="black"/>
                </a:solidFill>
              </a:rPr>
              <a:t>@</a:t>
            </a:r>
            <a:r>
              <a:rPr lang="en-US" sz="1400" dirty="0" err="1">
                <a:solidFill>
                  <a:prstClr val="black"/>
                </a:solidFill>
              </a:rPr>
              <a:t>CIF_Action</a:t>
            </a:r>
            <a:r>
              <a:rPr lang="en-US" sz="1400" dirty="0">
                <a:solidFill>
                  <a:prstClr val="black"/>
                </a:solidFill>
              </a:rPr>
              <a:t>  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https://www.youtube.com/user/CIFaction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https://www.flickr.com/photos/cifaction/sets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18" y="5010158"/>
            <a:ext cx="4333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10" y="5486639"/>
            <a:ext cx="3928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22" y="4232251"/>
            <a:ext cx="338139" cy="2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276788" y="3367090"/>
            <a:ext cx="7543800" cy="1924051"/>
          </a:xfrm>
        </p:spPr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Zhihong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Program Coordinator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CTF and SREP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zzhang2@worldbank.org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473-9852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04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149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ConduitITC TT</vt:lpstr>
      <vt:lpstr>Gill Sans MT</vt:lpstr>
      <vt:lpstr>Myriad Pro</vt:lpstr>
      <vt:lpstr>Myriad Pro Semibold Cond</vt:lpstr>
      <vt:lpstr>Times New Roman</vt:lpstr>
      <vt:lpstr>Wingdings 2</vt:lpstr>
      <vt:lpstr>Office Theme</vt:lpstr>
      <vt:lpstr>Kontortema</vt:lpstr>
      <vt:lpstr>1_Kontortema</vt:lpstr>
      <vt:lpstr>CTF Semi-Annual Operational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Zhihong Zhang, Ph.D. Senior Program Coordinator CTF and SREP zzhang2@worldbank.org (202) 473-9852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Bhaskar</dc:creator>
  <cp:lastModifiedBy>Zhihong Zhang</cp:lastModifiedBy>
  <cp:revision>151</cp:revision>
  <dcterms:created xsi:type="dcterms:W3CDTF">2016-03-29T21:56:56Z</dcterms:created>
  <dcterms:modified xsi:type="dcterms:W3CDTF">2016-06-15T23:35:18Z</dcterms:modified>
</cp:coreProperties>
</file>